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0" r:id="rId1"/>
  </p:sldMasterIdLst>
  <p:notesMasterIdLst>
    <p:notesMasterId r:id="rId3"/>
  </p:notesMasterIdLst>
  <p:sldIdLst>
    <p:sldId id="256" r:id="rId2"/>
  </p:sldIdLst>
  <p:sldSz cx="29306838" cy="42808525"/>
  <p:notesSz cx="6858000" cy="9144000"/>
  <p:defaultTextStyle>
    <a:defPPr>
      <a:defRPr lang="ru-RU"/>
    </a:defPPr>
    <a:lvl1pPr marL="0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0418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0835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81253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41670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02088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62505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22923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83340" algn="l" defTabSz="4120835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623"/>
    <a:srgbClr val="22E282"/>
    <a:srgbClr val="00642D"/>
    <a:srgbClr val="9DD888"/>
    <a:srgbClr val="49912F"/>
    <a:srgbClr val="61B333"/>
    <a:srgbClr val="83C476"/>
    <a:srgbClr val="C1FFDD"/>
    <a:srgbClr val="E9C9E6"/>
    <a:srgbClr val="F6C1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>
        <p:scale>
          <a:sx n="20" d="100"/>
          <a:sy n="20" d="100"/>
        </p:scale>
        <p:origin x="-1992" y="-62"/>
      </p:cViewPr>
      <p:guideLst>
        <p:guide orient="horz" pos="13483"/>
        <p:guide pos="9231"/>
      </p:guideLst>
    </p:cSldViewPr>
  </p:slideViewPr>
  <p:notesTextViewPr>
    <p:cViewPr>
      <p:scale>
        <a:sx n="400" d="100"/>
        <a:sy n="400" d="100"/>
      </p:scale>
      <p:origin x="0" y="10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CCA55-3D32-4736-8899-15E1A42C82F3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685800"/>
            <a:ext cx="2346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B8E6-26AE-4198-AF70-3A232C9CB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60418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20835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81253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241670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302088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362505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422923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483340" algn="l" defTabSz="41208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B8E6-26AE-4198-AF70-3A232C9CBD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8013" y="13298411"/>
            <a:ext cx="24910812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6026" y="24258164"/>
            <a:ext cx="20514787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3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6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247457" y="1714335"/>
            <a:ext cx="6594039" cy="365259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5342" y="1714335"/>
            <a:ext cx="19293668" cy="365259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038" y="27508463"/>
            <a:ext cx="24910812" cy="8502249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5038" y="18144082"/>
            <a:ext cx="24910812" cy="9364362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727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54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316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3089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861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634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406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6178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65342" y="9988665"/>
            <a:ext cx="12943853" cy="28251648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897643" y="9988665"/>
            <a:ext cx="12943853" cy="28251648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342" y="9582375"/>
            <a:ext cx="12948943" cy="3993477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727" indent="0">
              <a:buNone/>
              <a:defRPr sz="9000" b="1"/>
            </a:lvl2pPr>
            <a:lvl3pPr marL="4115445" indent="0">
              <a:buNone/>
              <a:defRPr sz="8100" b="1"/>
            </a:lvl3pPr>
            <a:lvl4pPr marL="6173168" indent="0">
              <a:buNone/>
              <a:defRPr sz="7200" b="1"/>
            </a:lvl4pPr>
            <a:lvl5pPr marL="8230890" indent="0">
              <a:buNone/>
              <a:defRPr sz="7200" b="1"/>
            </a:lvl5pPr>
            <a:lvl6pPr marL="10288617" indent="0">
              <a:buNone/>
              <a:defRPr sz="7200" b="1"/>
            </a:lvl6pPr>
            <a:lvl7pPr marL="12346340" indent="0">
              <a:buNone/>
              <a:defRPr sz="7200" b="1"/>
            </a:lvl7pPr>
            <a:lvl8pPr marL="14404063" indent="0">
              <a:buNone/>
              <a:defRPr sz="7200" b="1"/>
            </a:lvl8pPr>
            <a:lvl9pPr marL="16461785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65342" y="13575852"/>
            <a:ext cx="12948943" cy="2466445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887478" y="9582375"/>
            <a:ext cx="12954029" cy="3993477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727" indent="0">
              <a:buNone/>
              <a:defRPr sz="9000" b="1"/>
            </a:lvl2pPr>
            <a:lvl3pPr marL="4115445" indent="0">
              <a:buNone/>
              <a:defRPr sz="8100" b="1"/>
            </a:lvl3pPr>
            <a:lvl4pPr marL="6173168" indent="0">
              <a:buNone/>
              <a:defRPr sz="7200" b="1"/>
            </a:lvl4pPr>
            <a:lvl5pPr marL="8230890" indent="0">
              <a:buNone/>
              <a:defRPr sz="7200" b="1"/>
            </a:lvl5pPr>
            <a:lvl6pPr marL="10288617" indent="0">
              <a:buNone/>
              <a:defRPr sz="7200" b="1"/>
            </a:lvl6pPr>
            <a:lvl7pPr marL="12346340" indent="0">
              <a:buNone/>
              <a:defRPr sz="7200" b="1"/>
            </a:lvl7pPr>
            <a:lvl8pPr marL="14404063" indent="0">
              <a:buNone/>
              <a:defRPr sz="7200" b="1"/>
            </a:lvl8pPr>
            <a:lvl9pPr marL="16461785" indent="0">
              <a:buNone/>
              <a:defRPr sz="7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4887478" y="13575852"/>
            <a:ext cx="12954029" cy="2466445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343" y="1704413"/>
            <a:ext cx="9641748" cy="7253667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58159" y="1704429"/>
            <a:ext cx="16383337" cy="3653589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5343" y="8958102"/>
            <a:ext cx="9641748" cy="29282223"/>
          </a:xfrm>
        </p:spPr>
        <p:txBody>
          <a:bodyPr/>
          <a:lstStyle>
            <a:lvl1pPr marL="0" indent="0">
              <a:buNone/>
              <a:defRPr sz="6300"/>
            </a:lvl1pPr>
            <a:lvl2pPr marL="2057727" indent="0">
              <a:buNone/>
              <a:defRPr sz="5400"/>
            </a:lvl2pPr>
            <a:lvl3pPr marL="4115445" indent="0">
              <a:buNone/>
              <a:defRPr sz="4500"/>
            </a:lvl3pPr>
            <a:lvl4pPr marL="6173168" indent="0">
              <a:buNone/>
              <a:defRPr sz="4100"/>
            </a:lvl4pPr>
            <a:lvl5pPr marL="8230890" indent="0">
              <a:buNone/>
              <a:defRPr sz="4100"/>
            </a:lvl5pPr>
            <a:lvl6pPr marL="10288617" indent="0">
              <a:buNone/>
              <a:defRPr sz="4100"/>
            </a:lvl6pPr>
            <a:lvl7pPr marL="12346340" indent="0">
              <a:buNone/>
              <a:defRPr sz="4100"/>
            </a:lvl7pPr>
            <a:lvl8pPr marL="14404063" indent="0">
              <a:buNone/>
              <a:defRPr sz="4100"/>
            </a:lvl8pPr>
            <a:lvl9pPr marL="16461785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345" y="29965968"/>
            <a:ext cx="17584103" cy="353765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44345" y="3825021"/>
            <a:ext cx="17584103" cy="25685115"/>
          </a:xfrm>
        </p:spPr>
        <p:txBody>
          <a:bodyPr/>
          <a:lstStyle>
            <a:lvl1pPr marL="0" indent="0">
              <a:buNone/>
              <a:defRPr sz="14400"/>
            </a:lvl1pPr>
            <a:lvl2pPr marL="2057727" indent="0">
              <a:buNone/>
              <a:defRPr sz="12600"/>
            </a:lvl2pPr>
            <a:lvl3pPr marL="4115445" indent="0">
              <a:buNone/>
              <a:defRPr sz="10800"/>
            </a:lvl3pPr>
            <a:lvl4pPr marL="6173168" indent="0">
              <a:buNone/>
              <a:defRPr sz="9000"/>
            </a:lvl4pPr>
            <a:lvl5pPr marL="8230890" indent="0">
              <a:buNone/>
              <a:defRPr sz="9000"/>
            </a:lvl5pPr>
            <a:lvl6pPr marL="10288617" indent="0">
              <a:buNone/>
              <a:defRPr sz="9000"/>
            </a:lvl6pPr>
            <a:lvl7pPr marL="12346340" indent="0">
              <a:buNone/>
              <a:defRPr sz="9000"/>
            </a:lvl7pPr>
            <a:lvl8pPr marL="14404063" indent="0">
              <a:buNone/>
              <a:defRPr sz="9000"/>
            </a:lvl8pPr>
            <a:lvl9pPr marL="16461785" indent="0">
              <a:buNone/>
              <a:defRPr sz="9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4345" y="33503620"/>
            <a:ext cx="17584103" cy="5024053"/>
          </a:xfrm>
        </p:spPr>
        <p:txBody>
          <a:bodyPr/>
          <a:lstStyle>
            <a:lvl1pPr marL="0" indent="0">
              <a:buNone/>
              <a:defRPr sz="6300"/>
            </a:lvl1pPr>
            <a:lvl2pPr marL="2057727" indent="0">
              <a:buNone/>
              <a:defRPr sz="5400"/>
            </a:lvl2pPr>
            <a:lvl3pPr marL="4115445" indent="0">
              <a:buNone/>
              <a:defRPr sz="4500"/>
            </a:lvl3pPr>
            <a:lvl4pPr marL="6173168" indent="0">
              <a:buNone/>
              <a:defRPr sz="4100"/>
            </a:lvl4pPr>
            <a:lvl5pPr marL="8230890" indent="0">
              <a:buNone/>
              <a:defRPr sz="4100"/>
            </a:lvl5pPr>
            <a:lvl6pPr marL="10288617" indent="0">
              <a:buNone/>
              <a:defRPr sz="4100"/>
            </a:lvl6pPr>
            <a:lvl7pPr marL="12346340" indent="0">
              <a:buNone/>
              <a:defRPr sz="4100"/>
            </a:lvl7pPr>
            <a:lvl8pPr marL="14404063" indent="0">
              <a:buNone/>
              <a:defRPr sz="4100"/>
            </a:lvl8pPr>
            <a:lvl9pPr marL="16461785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342" y="1714326"/>
            <a:ext cx="26376154" cy="7134754"/>
          </a:xfrm>
          <a:prstGeom prst="rect">
            <a:avLst/>
          </a:prstGeom>
        </p:spPr>
        <p:txBody>
          <a:bodyPr vert="horz" lIns="411543" tIns="205771" rIns="411543" bIns="2057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342" y="9988665"/>
            <a:ext cx="26376154" cy="28251648"/>
          </a:xfrm>
          <a:prstGeom prst="rect">
            <a:avLst/>
          </a:prstGeom>
        </p:spPr>
        <p:txBody>
          <a:bodyPr vert="horz" lIns="411543" tIns="205771" rIns="411543" bIns="2057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65342" y="39677176"/>
            <a:ext cx="6838262" cy="2279158"/>
          </a:xfrm>
          <a:prstGeom prst="rect">
            <a:avLst/>
          </a:prstGeom>
        </p:spPr>
        <p:txBody>
          <a:bodyPr vert="horz" lIns="411543" tIns="205771" rIns="411543" bIns="205771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13170" y="39677176"/>
            <a:ext cx="9280499" cy="2279158"/>
          </a:xfrm>
          <a:prstGeom prst="rect">
            <a:avLst/>
          </a:prstGeom>
        </p:spPr>
        <p:txBody>
          <a:bodyPr vert="horz" lIns="411543" tIns="205771" rIns="411543" bIns="205771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003234" y="39677176"/>
            <a:ext cx="6838262" cy="2279158"/>
          </a:xfrm>
          <a:prstGeom prst="rect">
            <a:avLst/>
          </a:prstGeom>
        </p:spPr>
        <p:txBody>
          <a:bodyPr vert="horz" lIns="411543" tIns="205771" rIns="411543" bIns="205771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115445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290" indent="-1543290" algn="l" defTabSz="4115445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798" indent="-1286080" algn="l" defTabSz="4115445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311" indent="-1028857" algn="l" defTabSz="4115445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2029" indent="-1028857" algn="l" defTabSz="4115445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9756" indent="-1028857" algn="l" defTabSz="4115445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7474" indent="-1028857" algn="l" defTabSz="411544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5197" indent="-1028857" algn="l" defTabSz="411544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2919" indent="-1028857" algn="l" defTabSz="411544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90646" indent="-1028857" algn="l" defTabSz="411544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727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5445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3168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30890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8617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340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4063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61785" algn="l" defTabSz="4115445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866281" y="14760528"/>
            <a:ext cx="9215502" cy="6286544"/>
          </a:xfrm>
          <a:prstGeom prst="rect">
            <a:avLst/>
          </a:prstGeom>
          <a:noFill/>
          <a:ln w="28575">
            <a:solidFill>
              <a:srgbClr val="83C47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6281" y="4544894"/>
            <a:ext cx="9218654" cy="9501254"/>
          </a:xfrm>
          <a:prstGeom prst="rect">
            <a:avLst/>
          </a:prstGeom>
          <a:noFill/>
          <a:ln w="28575">
            <a:solidFill>
              <a:srgbClr val="83C47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9306838" cy="3687638"/>
          </a:xfrm>
          <a:prstGeom prst="rect">
            <a:avLst/>
          </a:prstGeom>
          <a:solidFill>
            <a:srgbClr val="B7F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207" y="758680"/>
            <a:ext cx="26376154" cy="32861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  <a:cs typeface="Calibri Light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  <a:cs typeface="Calibri Light" pitchFamily="34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Book Antiqua" pitchFamily="18" charset="0"/>
                <a:cs typeface="Calibri Light" pitchFamily="34" charset="0"/>
              </a:rPr>
              <a:t>ИССЛЕДОВАНИЕ ФИЗИКО-МЕХАНИЧЕСКИХ СВОЙСТВ ОБРАЗЦОВ ИЗ ПОЛИЛАКТИДА И ОЦЕНКА АДГЕЗИИ КЛЕТОЧНОЙ КУЛЬТУРЫ</a:t>
            </a:r>
            <a:br>
              <a:rPr lang="ru-RU" sz="5000" b="1" dirty="0" smtClean="0">
                <a:solidFill>
                  <a:schemeClr val="tx1"/>
                </a:solidFill>
                <a:latin typeface="Book Antiqua" pitchFamily="18" charset="0"/>
                <a:cs typeface="Calibri Light" pitchFamily="34" charset="0"/>
              </a:rPr>
            </a:br>
            <a:r>
              <a:rPr lang="ru-RU" sz="3200" spc="-150" dirty="0">
                <a:latin typeface="+mn-lt"/>
                <a:cs typeface="Calibri Light" pitchFamily="34" charset="0"/>
              </a:rPr>
              <a:t> Выполнили: Дьяконова </a:t>
            </a:r>
            <a:r>
              <a:rPr lang="ru-RU" sz="3200" spc="-150" dirty="0" err="1">
                <a:latin typeface="+mn-lt"/>
                <a:cs typeface="Calibri Light" pitchFamily="34" charset="0"/>
              </a:rPr>
              <a:t>Виолетта</a:t>
            </a:r>
            <a:r>
              <a:rPr lang="ru-RU" sz="3200" spc="-150" dirty="0">
                <a:latin typeface="+mn-lt"/>
                <a:cs typeface="Calibri Light" pitchFamily="34" charset="0"/>
              </a:rPr>
              <a:t> Михайловна СУНЦ СВФУ, Яковлева Юлиана Юрьевна СУНЦ СВФУ, Сокольникова </a:t>
            </a:r>
            <a:r>
              <a:rPr lang="ru-RU" sz="3200" spc="-150" dirty="0" err="1">
                <a:latin typeface="+mn-lt"/>
                <a:cs typeface="Calibri Light" pitchFamily="34" charset="0"/>
              </a:rPr>
              <a:t>Уруйаана</a:t>
            </a:r>
            <a:r>
              <a:rPr lang="ru-RU" sz="3200" spc="-150" dirty="0">
                <a:latin typeface="+mn-lt"/>
                <a:cs typeface="Calibri Light" pitchFamily="34" charset="0"/>
              </a:rPr>
              <a:t> Петровна ГБНОУ РС(Я) «Республиканский лицей-интернат»</a:t>
            </a:r>
            <a:br>
              <a:rPr lang="ru-RU" sz="3200" spc="-150" dirty="0">
                <a:latin typeface="+mn-lt"/>
                <a:cs typeface="Calibri Light" pitchFamily="34" charset="0"/>
              </a:rPr>
            </a:br>
            <a:r>
              <a:rPr lang="ru-RU" sz="3200" spc="-150" dirty="0">
                <a:latin typeface="+mn-lt"/>
                <a:cs typeface="Calibri Light" pitchFamily="34" charset="0"/>
              </a:rPr>
              <a:t>Научный руководитель: Тимофеева Нина Федоровна, ведущий инженер УНТЛ «Технологии полимерных </a:t>
            </a:r>
            <a:r>
              <a:rPr lang="ru-RU" sz="3200" spc="-150" dirty="0" err="1">
                <a:latin typeface="+mn-lt"/>
                <a:cs typeface="Calibri Light" pitchFamily="34" charset="0"/>
              </a:rPr>
              <a:t>нанокомпозитов</a:t>
            </a:r>
            <a:r>
              <a:rPr lang="ru-RU" sz="3200" spc="-150" dirty="0">
                <a:latin typeface="+mn-lt"/>
                <a:cs typeface="Calibri Light" pitchFamily="34" charset="0"/>
              </a:rPr>
              <a:t>» ИЕН СВФУ</a:t>
            </a:r>
            <a:r>
              <a:rPr lang="ru-RU" sz="8000" spc="-150" dirty="0"/>
              <a:t/>
            </a:r>
            <a:br>
              <a:rPr lang="ru-RU" sz="8000" spc="-150" dirty="0"/>
            </a:br>
            <a:r>
              <a:rPr lang="ru-RU" sz="5000" dirty="0" smtClean="0">
                <a:solidFill>
                  <a:schemeClr val="tx1"/>
                </a:solidFill>
              </a:rPr>
              <a:t/>
            </a:r>
            <a:br>
              <a:rPr lang="ru-RU" sz="5000" dirty="0" smtClean="0">
                <a:solidFill>
                  <a:schemeClr val="tx1"/>
                </a:solidFill>
              </a:rPr>
            </a:b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447" y="4902084"/>
            <a:ext cx="106528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37719" y="4973522"/>
            <a:ext cx="9150368" cy="90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работы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острый недостаток донорской кожи и отсутствие материалов в тканевой инженерии для универсального использования.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физико-механические свойства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полилактида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оптимальную толщину пленки для использования в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подложки для заменителя кожи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оценить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прикрепление клеток на поверхность пленки.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Проведение анализа литературных источников;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Получение образцов методом экструзии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ПЛА(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полилактида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Исследование физико-механических свойств пленок;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Исследование скорости и степени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биорезорбции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среде, приближенной к физиологическому;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Разработка клеточной культуры на полимерную матрицу, оценка и количество изменений.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866281" y="4044828"/>
            <a:ext cx="9286940" cy="714380"/>
          </a:xfrm>
          <a:prstGeom prst="snip2DiagRect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Calibri Light" pitchFamily="34" charset="0"/>
              </a:rPr>
              <a:t>Аннотация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120887"/>
            <a:ext cx="29306838" cy="3687638"/>
          </a:xfrm>
          <a:prstGeom prst="rect">
            <a:avLst/>
          </a:prstGeom>
          <a:solidFill>
            <a:srgbClr val="B7F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866281" y="14260462"/>
            <a:ext cx="9283765" cy="714380"/>
          </a:xfrm>
          <a:prstGeom prst="snip2DiagRect">
            <a:avLst/>
          </a:prstGeom>
          <a:solidFill>
            <a:srgbClr val="499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Calibri Light" pitchFamily="34" charset="0"/>
              </a:rPr>
              <a:t>Объект исследования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6281" y="21975766"/>
            <a:ext cx="9218654" cy="11930146"/>
          </a:xfrm>
          <a:prstGeom prst="rect">
            <a:avLst/>
          </a:prstGeom>
          <a:noFill/>
          <a:ln w="28575">
            <a:solidFill>
              <a:srgbClr val="83C47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3866281" y="21332824"/>
            <a:ext cx="9286940" cy="714380"/>
          </a:xfrm>
          <a:prstGeom prst="snip2DiagRect">
            <a:avLst/>
          </a:prstGeom>
          <a:solidFill>
            <a:srgbClr val="83C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Calibri Light" pitchFamily="34" charset="0"/>
              </a:rPr>
              <a:t>Методы исследования и результаты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37720" y="14974842"/>
            <a:ext cx="90107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Объектом исследования является </a:t>
            </a:r>
            <a:r>
              <a:rPr lang="ru-RU" sz="2500" u="sng" dirty="0" err="1" smtClean="0">
                <a:latin typeface="Times New Roman" pitchFamily="18" charset="0"/>
                <a:cs typeface="Times New Roman" pitchFamily="18" charset="0"/>
              </a:rPr>
              <a:t>полилактид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 марки 4043</a:t>
            </a:r>
            <a:r>
              <a:rPr lang="en-US" sz="2500" u="sng" dirty="0" err="1" smtClean="0">
                <a:latin typeface="Times New Roman" pitchFamily="18" charset="0"/>
                <a:cs typeface="Times New Roman" pitchFamily="18" charset="0"/>
              </a:rPr>
              <a:t>DNatureWorks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Агрегатное состояние – гранулы белого цвета,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плавления от 170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до 180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6413" y="16332164"/>
            <a:ext cx="3571900" cy="328614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009157" y="19689750"/>
            <a:ext cx="907897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u="sng" dirty="0" err="1" smtClean="0">
                <a:latin typeface="Times New Roman" pitchFamily="18" charset="0"/>
                <a:cs typeface="Times New Roman" pitchFamily="18" charset="0"/>
              </a:rPr>
              <a:t>Полилактид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биосовместимым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биодеградируемым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материалом, его применяют в качестве исходного материала для получаемого изделия. </a:t>
            </a:r>
            <a:endParaRPr lang="ru-RU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3937719" y="22047204"/>
            <a:ext cx="860407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 переработки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полилактида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293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-71438" y="1311275"/>
            <a:ext cx="293068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37719" y="26404034"/>
            <a:ext cx="9082082" cy="164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Физико-механические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свойства образцов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Для определения физико-механических характеристик, в качестве образцов для исследования были взяты пленки с толщинами 10, 100 и 200 мкм. Для определения этих свойств взяли по 6 образцов для каждой толщины. Испытания на растяжения проводились на испытательной машине «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Shimadzu AGS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»  (Япония) при скорости 5 мм/мин. 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4346" name="Picture 10" descr="D:\yisf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719" y="22690146"/>
            <a:ext cx="9072626" cy="3429024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4080595" y="25261914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cs typeface="Times New Roman" panose="02020603050405020304" pitchFamily="18" charset="0"/>
              </a:rPr>
              <a:t>PLA</a:t>
            </a:r>
            <a:r>
              <a:rPr lang="ru-RU" sz="2000" dirty="0" smtClean="0">
                <a:cs typeface="Times New Roman" panose="02020603050405020304" pitchFamily="18" charset="0"/>
              </a:rPr>
              <a:t> 4043</a:t>
            </a:r>
            <a:r>
              <a:rPr lang="en" sz="2000" dirty="0" smtClean="0">
                <a:cs typeface="Times New Roman" panose="02020603050405020304" pitchFamily="18" charset="0"/>
              </a:rPr>
              <a:t>D NatureWorks </a:t>
            </a:r>
            <a:endParaRPr lang="ru-RU" sz="2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438049" y="25190476"/>
            <a:ext cx="157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Сушка: печь сушильная ПЭ-0041 Т=80℃ </a:t>
            </a:r>
            <a:r>
              <a:rPr lang="en-US" sz="2000" dirty="0" smtClean="0"/>
              <a:t>t=3</a:t>
            </a:r>
            <a:r>
              <a:rPr lang="ru-RU" sz="2000" dirty="0" smtClean="0"/>
              <a:t> ч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438313" y="25261914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Экструзия, экструдер </a:t>
            </a:r>
            <a:r>
              <a:rPr lang="en-US" sz="2000" dirty="0" err="1" smtClean="0"/>
              <a:t>Brabender</a:t>
            </a:r>
            <a:endParaRPr lang="en-US" sz="2000" dirty="0" smtClean="0"/>
          </a:p>
          <a:p>
            <a:pPr algn="ctr"/>
            <a:r>
              <a:rPr lang="en-US" sz="2000" dirty="0" smtClean="0"/>
              <a:t>T1=172℃, T2=175℃, T3=178℃, T4=180℃</a:t>
            </a:r>
            <a:endParaRPr lang="ru-RU" sz="9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867205" y="25333352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Образцы пленок 10, 100 и 200 мкм</a:t>
            </a:r>
            <a:endParaRPr lang="ru-RU" sz="2000" dirty="0"/>
          </a:p>
        </p:txBody>
      </p:sp>
      <p:pic>
        <p:nvPicPr>
          <p:cNvPr id="46" name="Рисунок 45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FD9D96A-019A-7746-91A9-D960C9F6FB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0925" y="29691070"/>
            <a:ext cx="3500462" cy="4071966"/>
          </a:xfrm>
          <a:prstGeom prst="rect">
            <a:avLst/>
          </a:prstGeom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16939435" y="4116266"/>
          <a:ext cx="8786874" cy="3429022"/>
        </p:xfrm>
        <a:graphic>
          <a:graphicData uri="http://schemas.openxmlformats.org/drawingml/2006/table">
            <a:tbl>
              <a:tblPr/>
              <a:tblGrid>
                <a:gridCol w="1617485"/>
                <a:gridCol w="2506371"/>
                <a:gridCol w="2346081"/>
                <a:gridCol w="2316937"/>
              </a:tblGrid>
              <a:tr h="1547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Толщина пленок, мкм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Модуль упругости при растяжении Е, МПа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Прочность при растяжении, МПа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Прочность при  разрыве, МПа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7150,0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111,8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93,8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3750,6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51,9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28,6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2629,7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6725121" y="3973390"/>
            <a:ext cx="9218654" cy="29932522"/>
          </a:xfrm>
          <a:prstGeom prst="rect">
            <a:avLst/>
          </a:prstGeom>
          <a:noFill/>
          <a:ln w="28575">
            <a:solidFill>
              <a:srgbClr val="83C47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6939435" y="7188100"/>
            <a:ext cx="9001188" cy="195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наиболее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высокими прочностными характеристиками обладает пленка толщиной 10 мкм.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модуля упругости при растяжении от большей толщины к меньшему объясняется тем, что у пленок с толщиной 10 мкм более уплотненная структура, характеризующаяся упорядоченным расположением структурных образований. 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Прикрепление клеток кожи человека на поверхность пленок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качестве клеточной культуры использовались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клетки кожи     здорового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человека с предварительно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подписанным информированным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согласием. Маленькие кусочки ткани в стерильных условиях были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измельчены, потом помещены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чашки Петри 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Инкубирование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проводилось в специальном в инкубаторе при 37°C в атмосфере, обогащенной 5%  в течении 5 дней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На фото видны клетки кожи человека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поверхности пленки толщиной 100 мкм в питательной среде с использованием сыворотки эмбриона.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На рисунке видны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прикрепившиеся, вытянутые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клетки кожи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пленках ПЛА толщиной 100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мкм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пленки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полилактида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ИК-спектроскопии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сравнении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ИК-спектров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образца чистой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полилактидной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пленки и образца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полилактида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извлеченного из лабораторной крысы, наблюдается снижение интенсивности основных пиков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полилактида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из-за процесса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биоразложения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материала.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2957" y="39763828"/>
            <a:ext cx="62471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3525" y="6402282"/>
            <a:ext cx="41904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руйаана\OneDrive\Рабочий стол\dae2d15e4c620529bb485e3a1fcafd9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82839" y="39478076"/>
            <a:ext cx="2580460" cy="2714644"/>
          </a:xfrm>
          <a:prstGeom prst="rect">
            <a:avLst/>
          </a:prstGeom>
          <a:noFill/>
        </p:spPr>
      </p:pic>
      <p:pic>
        <p:nvPicPr>
          <p:cNvPr id="1028" name="Picture 4" descr="C:\Users\Уруйаана\OneDrive\Рабочий стол\channels4_profi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7851" y="39549514"/>
            <a:ext cx="2571768" cy="257176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5502" y="6402282"/>
            <a:ext cx="40548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6509487" y="35120358"/>
            <a:ext cx="168593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исследовании физико-механических исследований выявлено, что наиболее оптимальными высокими прочностными характеристиками обладают пленки ПЛА толщиной 10 мкм, в несколько раз превосходящими прочностные характеристики пленок толщиной 100 и 200 мкм. На пленках толщиной 100 мкм были зафиксированы прикрепившиеся фибробласты уже на 2 день, а на пленках толщиной 10 мкм уже намного позже и количество прикрепившихся фибробластов было очень мало. При сравнении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полилактидных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плёнок с помощью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ИК-спектра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были выявлены изменения, которые переносят пленки из-за разложения в организме. Таким образом при лечении ожоговых ран нужно учитывать время прикрепления фибробластов для скорейшего лечения раны, и поэтому мы будем рассматривать в дальнейшем плёнки толщиной потолще, то есть 20-30-40-50 мкм. </a:t>
            </a:r>
          </a:p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438049" y="34620292"/>
            <a:ext cx="17073682" cy="4500594"/>
          </a:xfrm>
          <a:prstGeom prst="rect">
            <a:avLst/>
          </a:prstGeom>
          <a:noFill/>
          <a:ln w="28575">
            <a:solidFill>
              <a:srgbClr val="83C47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двумя вырезанными противолежащими углами 48"/>
          <p:cNvSpPr/>
          <p:nvPr/>
        </p:nvSpPr>
        <p:spPr>
          <a:xfrm>
            <a:off x="6438049" y="34334540"/>
            <a:ext cx="17145120" cy="714380"/>
          </a:xfrm>
          <a:prstGeom prst="snip2DiagRect">
            <a:avLst/>
          </a:prstGeom>
          <a:solidFill>
            <a:srgbClr val="61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Calibri Light" pitchFamily="34" charset="0"/>
                <a:cs typeface="Calibri Light" pitchFamily="34" charset="0"/>
              </a:rPr>
              <a:t>Заключение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19761236" y="13438925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Рисунок 53" descr="Изображение выглядит как стена, грязный&#10;&#10;Автоматически созданное описание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725385" y="19046808"/>
            <a:ext cx="5500726" cy="3571900"/>
          </a:xfrm>
          <a:prstGeom prst="rect">
            <a:avLst/>
          </a:prstGeom>
        </p:spPr>
      </p:pic>
      <p:pic>
        <p:nvPicPr>
          <p:cNvPr id="3" name="Picture 2" descr="C:\Users\Уруйаана\Downloads\lab-mouse_bi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939699" y="30405450"/>
            <a:ext cx="4786346" cy="3192988"/>
          </a:xfrm>
          <a:prstGeom prst="rect">
            <a:avLst/>
          </a:prstGeom>
          <a:noFill/>
        </p:spPr>
      </p:pic>
      <p:pic>
        <p:nvPicPr>
          <p:cNvPr id="1033" name="Picture 9" descr="C:\Users\Уруйаана\Downloads\IMG-20221222-WA004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296625" y="26690674"/>
            <a:ext cx="7997159" cy="3357586"/>
          </a:xfrm>
          <a:prstGeom prst="rect">
            <a:avLst/>
          </a:prstGeom>
          <a:noFill/>
        </p:spPr>
      </p:pic>
      <p:pic>
        <p:nvPicPr>
          <p:cNvPr id="1030" name="Picture 6" descr="C:\Users\Уруйаана\Downloads\1200px-Polylactid_sceletal.sv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52627" y="16332164"/>
            <a:ext cx="3646254" cy="3494516"/>
          </a:xfrm>
          <a:prstGeom prst="rect">
            <a:avLst/>
          </a:prstGeom>
          <a:noFill/>
        </p:spPr>
      </p:pic>
      <p:pic>
        <p:nvPicPr>
          <p:cNvPr id="1036" name="Picture 12" descr="C:\Users\Уруйаана\Downloads\2941552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4381" y="54436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</TotalTime>
  <Words>558</Words>
  <PresentationFormat>Произвольный</PresentationFormat>
  <Paragraphs>118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ИССЛЕДОВАНИЕ ФИЗИКО-МЕХАНИЧЕСКИХ СВОЙСТВ ОБРАЗЦОВ ИЗ ПОЛИЛАКТИДА И ОЦЕНКА АДГЕЗИИ КЛЕТОЧНОЙ КУЛЬТУРЫ  Выполнили: Дьяконова Виолетта Михайловна СУНЦ СВФУ, Яковлева Юлиана Юрьевна СУНЦ СВФУ, Сокольникова Уруйаана Петровна ГБНОУ РС(Я) «Республиканский лицей-интернат» Научный руководитель: Тимофеева Нина Федоровна, ведущий инженер УНТЛ «Технологии полимерных нанокомпозитов» ИЕН СВФУ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ФИЗИКО-МЕХАНИЧЕСКИХ СВОЙСТВ ОБРАЗЦОВ ИЗ ПЛА И ОЦЕНКА АДГЕЗИИ КЛЕТОЧНОЙ КУЛЬТУРЫ </dc:title>
  <dc:creator>Уруйаана</dc:creator>
  <cp:lastModifiedBy>Уруйаана</cp:lastModifiedBy>
  <cp:revision>39</cp:revision>
  <dcterms:created xsi:type="dcterms:W3CDTF">2022-12-22T06:11:41Z</dcterms:created>
  <dcterms:modified xsi:type="dcterms:W3CDTF">2022-12-24T12:00:38Z</dcterms:modified>
</cp:coreProperties>
</file>