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0243463" cy="43205400"/>
  <p:notesSz cx="6858000" cy="9144000"/>
  <p:defaultTextStyle>
    <a:defPPr>
      <a:defRPr lang="ru-RU"/>
    </a:defPPr>
    <a:lvl1pPr marL="0" algn="l" defTabSz="417561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804" algn="l" defTabSz="417561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5613" algn="l" defTabSz="417561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3417" algn="l" defTabSz="417561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1221" algn="l" defTabSz="417561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9030" algn="l" defTabSz="417561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6834" algn="l" defTabSz="417561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4639" algn="l" defTabSz="417561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2447" algn="l" defTabSz="4175613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5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71" autoAdjust="0"/>
  </p:normalViewPr>
  <p:slideViewPr>
    <p:cSldViewPr>
      <p:cViewPr>
        <p:scale>
          <a:sx n="30" d="100"/>
          <a:sy n="30" d="100"/>
        </p:scale>
        <p:origin x="-708" y="-144"/>
      </p:cViewPr>
      <p:guideLst>
        <p:guide orient="horz" pos="13608"/>
        <p:guide pos="952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72949-628E-44C5-ABB3-04E229713F36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79688-8921-40DB-B257-D8FF47C955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124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79688-8921-40DB-B257-D8FF47C955C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347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4361597"/>
            <a:ext cx="30243463" cy="18843804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30243463" cy="2436159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6709559"/>
            <a:ext cx="30243463" cy="144018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0081261"/>
            <a:ext cx="30243463" cy="3216402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4526" y="31831037"/>
            <a:ext cx="18644215" cy="5557350"/>
          </a:xfrm>
        </p:spPr>
        <p:txBody>
          <a:bodyPr>
            <a:normAutofit/>
          </a:bodyPr>
          <a:lstStyle>
            <a:lvl1pPr marL="0" indent="0" algn="l">
              <a:buNone/>
              <a:defRPr sz="10000">
                <a:solidFill>
                  <a:schemeClr val="tx2"/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CF48-E63D-445D-BFD3-6503A3E19051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2ACA-A06A-4814-B4D4-9229E86C97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4122" y="19733430"/>
            <a:ext cx="23732225" cy="11296952"/>
          </a:xfrm>
          <a:effectLst/>
        </p:spPr>
        <p:txBody>
          <a:bodyPr>
            <a:noAutofit/>
          </a:bodyPr>
          <a:lstStyle>
            <a:lvl1pPr marL="2923501" indent="-2088215" algn="l">
              <a:defRPr sz="247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00722" y="4608570"/>
            <a:ext cx="21170425" cy="2189073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CF48-E63D-445D-BFD3-6503A3E19051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2ACA-A06A-4814-B4D4-9229E86C9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6015" y="2372061"/>
            <a:ext cx="6804779" cy="33001536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94390" y="4608574"/>
            <a:ext cx="15972700" cy="3083679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CF48-E63D-445D-BFD3-6503A3E19051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2ACA-A06A-4814-B4D4-9229E86C9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CF48-E63D-445D-BFD3-6503A3E19051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2ACA-A06A-4814-B4D4-9229E86C97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3780433" y="4608577"/>
            <a:ext cx="21170425" cy="2189073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4361597"/>
            <a:ext cx="30243463" cy="18843804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0243463" cy="2436159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6709559"/>
            <a:ext cx="30243463" cy="144018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0081261"/>
            <a:ext cx="30243463" cy="3216402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4721" y="13687682"/>
            <a:ext cx="19734541" cy="15267080"/>
          </a:xfrm>
          <a:effectLst/>
        </p:spPr>
        <p:txBody>
          <a:bodyPr anchor="b"/>
          <a:lstStyle>
            <a:lvl1pPr algn="r">
              <a:defRPr sz="210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9143" y="29027320"/>
            <a:ext cx="19747202" cy="5263398"/>
          </a:xfrm>
        </p:spPr>
        <p:txBody>
          <a:bodyPr anchor="t"/>
          <a:lstStyle>
            <a:lvl1pPr marL="0" indent="0" algn="r">
              <a:buNone/>
              <a:defRPr sz="9100">
                <a:solidFill>
                  <a:schemeClr val="tx2"/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CF48-E63D-445D-BFD3-6503A3E19051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2ACA-A06A-4814-B4D4-9229E86C9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CF48-E63D-445D-BFD3-6503A3E19051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2ACA-A06A-4814-B4D4-9229E86C97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780429" y="4608570"/>
            <a:ext cx="11069108" cy="2189073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15363679" y="4608577"/>
            <a:ext cx="11069108" cy="2189073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433" y="4608577"/>
            <a:ext cx="11069108" cy="4030500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110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4909" y="8822060"/>
            <a:ext cx="11069108" cy="17282160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73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0791" y="4608577"/>
            <a:ext cx="11069108" cy="4030500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110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marL="0" lvl="0" indent="0" algn="ctr" defTabSz="4176431" rtl="0" eaLnBrk="1" latinLnBrk="0" hangingPunct="1">
              <a:spcBef>
                <a:spcPct val="20000"/>
              </a:spcBef>
              <a:spcAft>
                <a:spcPts val="137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63260" y="8813901"/>
            <a:ext cx="11069108" cy="17282160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73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CF48-E63D-445D-BFD3-6503A3E19051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2ACA-A06A-4814-B4D4-9229E86C97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CF48-E63D-445D-BFD3-6503A3E19051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2ACA-A06A-4814-B4D4-9229E86C9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CF48-E63D-445D-BFD3-6503A3E19051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2ACA-A06A-4814-B4D4-9229E86C9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5280" y="13921743"/>
            <a:ext cx="12026225" cy="7928505"/>
          </a:xfrm>
          <a:effectLst/>
        </p:spPr>
        <p:txBody>
          <a:bodyPr anchor="b">
            <a:noAutofit/>
          </a:bodyPr>
          <a:lstStyle>
            <a:lvl1pPr marL="1044108" indent="-1044108" algn="l">
              <a:defRPr sz="1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92893" y="4608577"/>
            <a:ext cx="13286370" cy="30836799"/>
          </a:xfrm>
        </p:spPr>
        <p:txBody>
          <a:bodyPr anchor="ctr"/>
          <a:lstStyle>
            <a:lvl1pPr>
              <a:defRPr sz="10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64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8056" y="22036152"/>
            <a:ext cx="11207875" cy="13478964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CF48-E63D-445D-BFD3-6503A3E19051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2ACA-A06A-4814-B4D4-9229E86C9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4361597"/>
            <a:ext cx="30243463" cy="18843804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30243463" cy="2436159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6709559"/>
            <a:ext cx="30243463" cy="144018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0081261"/>
            <a:ext cx="30243463" cy="3216402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01486" y="7200900"/>
            <a:ext cx="13609559" cy="1970517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91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03581" y="6366063"/>
            <a:ext cx="12218154" cy="13627026"/>
          </a:xfrm>
        </p:spPr>
        <p:txBody>
          <a:bodyPr anchor="b"/>
          <a:lstStyle>
            <a:lvl1pPr marL="835286" indent="-835286">
              <a:buFont typeface="Georgia" pitchFamily="18" charset="0"/>
              <a:buChar char="*"/>
              <a:defRPr sz="73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CF48-E63D-445D-BFD3-6503A3E19051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2ACA-A06A-4814-B4D4-9229E86C97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5414" y="28125853"/>
            <a:ext cx="21113331" cy="7200900"/>
          </a:xfrm>
        </p:spPr>
        <p:txBody>
          <a:bodyPr anchor="b">
            <a:noAutofit/>
          </a:bodyPr>
          <a:lstStyle>
            <a:lvl1pPr algn="l">
              <a:defRPr sz="210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2164020"/>
            <a:ext cx="30243463" cy="110413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"/>
            <a:ext cx="30243463" cy="321640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3740315"/>
            <a:ext cx="30243463" cy="144018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0081261"/>
            <a:ext cx="30243463" cy="3216402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31243" y="27544659"/>
            <a:ext cx="21539905" cy="7200900"/>
          </a:xfrm>
          <a:prstGeom prst="rect">
            <a:avLst/>
          </a:prstGeom>
          <a:effectLst/>
        </p:spPr>
        <p:txBody>
          <a:bodyPr vert="horz" lIns="417643" tIns="208822" rIns="417643" bIns="208822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433" y="4613239"/>
            <a:ext cx="21170425" cy="21890736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14338" y="38884862"/>
            <a:ext cx="8316952" cy="230028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A95CF48-E63D-445D-BFD3-6503A3E19051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2172" y="38884862"/>
            <a:ext cx="11089273" cy="230028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601443" y="38884862"/>
            <a:ext cx="6048693" cy="230028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142ACA-A06A-4814-B4D4-9229E86C9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1461751" indent="-1461751" algn="r" defTabSz="4176431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210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044108" indent="-835286" algn="l" defTabSz="4176431" rtl="0" eaLnBrk="1" latinLnBrk="0" hangingPunct="1">
        <a:spcBef>
          <a:spcPct val="20000"/>
        </a:spcBef>
        <a:spcAft>
          <a:spcPts val="137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0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505858" indent="-835286" algn="l" defTabSz="4176431" rtl="0" eaLnBrk="1" latinLnBrk="0" hangingPunct="1">
        <a:spcBef>
          <a:spcPct val="20000"/>
        </a:spcBef>
        <a:spcAft>
          <a:spcPts val="137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9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758788" indent="-835286" algn="l" defTabSz="4176431" rtl="0" eaLnBrk="1" latinLnBrk="0" hangingPunct="1">
        <a:spcBef>
          <a:spcPct val="20000"/>
        </a:spcBef>
        <a:spcAft>
          <a:spcPts val="137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8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011717" indent="-835286" algn="l" defTabSz="4176431" rtl="0" eaLnBrk="1" latinLnBrk="0" hangingPunct="1">
        <a:spcBef>
          <a:spcPct val="20000"/>
        </a:spcBef>
        <a:spcAft>
          <a:spcPts val="137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7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348174" indent="-835286" algn="l" defTabSz="4176431" rtl="0" eaLnBrk="1" latinLnBrk="0" hangingPunct="1">
        <a:spcBef>
          <a:spcPct val="20000"/>
        </a:spcBef>
        <a:spcAft>
          <a:spcPts val="137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6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7601104" indent="-835286" algn="l" defTabSz="4176431" rtl="0" eaLnBrk="1" latinLnBrk="0" hangingPunct="1">
        <a:spcBef>
          <a:spcPct val="20000"/>
        </a:spcBef>
        <a:spcAft>
          <a:spcPts val="137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6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8979326" indent="-835286" algn="l" defTabSz="4176431" rtl="0" eaLnBrk="1" latinLnBrk="0" hangingPunct="1">
        <a:spcBef>
          <a:spcPct val="20000"/>
        </a:spcBef>
        <a:spcAft>
          <a:spcPts val="137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6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0441076" indent="-835286" algn="l" defTabSz="4176431" rtl="0" eaLnBrk="1" latinLnBrk="0" hangingPunct="1">
        <a:spcBef>
          <a:spcPct val="20000"/>
        </a:spcBef>
        <a:spcAft>
          <a:spcPts val="137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6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1819298" indent="-835286" algn="l" defTabSz="4176431" rtl="0" eaLnBrk="1" latinLnBrk="0" hangingPunct="1">
        <a:spcBef>
          <a:spcPct val="20000"/>
        </a:spcBef>
        <a:spcAft>
          <a:spcPts val="137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6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eople.su/81586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epetitor-problem.net/teorema-varinona-i-ee-primenenie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s://multiurok.ru/files/matematika-parallelogramm-frantsuzskogo-matematika.html" TargetMode="External"/><Relationship Id="rId10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hyperlink" Target="http://www.people.su/642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463575" y="-330524"/>
            <a:ext cx="29955379" cy="2107326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6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Параллелограмм </a:t>
            </a:r>
            <a:r>
              <a:rPr lang="ru-RU" sz="6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Вариньона</a:t>
            </a:r>
            <a:r>
              <a:rPr lang="ru-RU" sz="6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ее применение к решению задач </a:t>
            </a: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61174" y="1090079"/>
            <a:ext cx="30243463" cy="2466163"/>
          </a:xfrm>
        </p:spPr>
        <p:txBody>
          <a:bodyPr>
            <a:noAutofit/>
          </a:bodyPr>
          <a:lstStyle/>
          <a:p>
            <a:pPr lvl="0" algn="ctr" defTabSz="457200">
              <a:spcBef>
                <a:spcPts val="0"/>
              </a:spcBef>
              <a:spcAft>
                <a:spcPts val="0"/>
              </a:spcAft>
              <a:buClr>
                <a:srgbClr val="A53010"/>
              </a:buClr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Авторы: ученица 8б класса МБОУ «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Нюрбинский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технический лицей имени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А.Н.Чусовского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lvl="0" algn="ctr" defTabSz="457200">
              <a:spcBef>
                <a:spcPts val="0"/>
              </a:spcBef>
              <a:spcAft>
                <a:spcPts val="0"/>
              </a:spcAft>
              <a:buClr>
                <a:srgbClr val="A53010"/>
              </a:buClr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Федотова Герда Евгеньевна </a:t>
            </a:r>
          </a:p>
          <a:p>
            <a:pPr lvl="0" algn="ctr" defTabSz="457200">
              <a:spcBef>
                <a:spcPts val="0"/>
              </a:spcBef>
              <a:spcAft>
                <a:spcPts val="0"/>
              </a:spcAft>
              <a:buClr>
                <a:srgbClr val="A53010"/>
              </a:buClr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Научный руководитель: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Чурустаева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Сахая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Юрьевна учитель математики </a:t>
            </a:r>
            <a:endParaRPr lang="ru-RU" sz="3200" dirty="0"/>
          </a:p>
        </p:txBody>
      </p:sp>
      <p:pic>
        <p:nvPicPr>
          <p:cNvPr id="33" name="Picture 2" descr="C:\Users\Ольга Прокопьевна\Documents\2015-2016 учебный год\грант\Эмблема НТЛ Чус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4415" y="645469"/>
            <a:ext cx="2614837" cy="2601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Ученик\Desktop\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70" y="226677"/>
            <a:ext cx="2287354" cy="2439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3575" y="3385620"/>
            <a:ext cx="14487155" cy="4031873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 marL="109728" indent="0">
              <a:buFont typeface="Georgia" pitchFamily="18" charset="0"/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     Цель работы:Изучить теорему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Вариньона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и научиться применять ее на практике с наименьшими временными затратами </a:t>
            </a:r>
          </a:p>
          <a:p>
            <a:pPr marL="109728" indent="0">
              <a:buFont typeface="Georgia" pitchFamily="18" charset="0"/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     Задачи :1)Изучить теоретический материал:понятия «Параллелограмм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Вариньона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бимедианы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четырехугольника</a:t>
            </a:r>
          </a:p>
          <a:p>
            <a:pPr marL="109728" indent="0">
              <a:buFont typeface="Georgia" pitchFamily="18" charset="0"/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2)Разобрать доказательство теоремы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Вариньона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и следствия из нее</a:t>
            </a:r>
          </a:p>
          <a:p>
            <a:pPr marL="109728" indent="0">
              <a:buFont typeface="Georgia" pitchFamily="18" charset="0"/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3)Показать решение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олимпиадных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заданий с помощью параллелограмма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Вариньона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Font typeface="Georgia" pitchFamily="18" charset="0"/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4»Показать решение задач из ОГЭ с помощью параллелограмма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Вариньона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89636" y="33720110"/>
            <a:ext cx="4924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Заключение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5601890" y="33173515"/>
            <a:ext cx="14211618" cy="9614546"/>
          </a:xfrm>
          <a:prstGeom prst="rect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 lvl="0" algn="just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318050" y="32157852"/>
            <a:ext cx="128125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h-RU" sz="4000" b="1" dirty="0">
                <a:latin typeface="Times New Roman" pitchFamily="18" charset="0"/>
                <a:cs typeface="Times New Roman" pitchFamily="18" charset="0"/>
              </a:rPr>
              <a:t>Использованная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6F5100-53B5-7D6D-A274-2E6B20B6A245}"/>
              </a:ext>
            </a:extLst>
          </p:cNvPr>
          <p:cNvSpPr txBox="1"/>
          <p:nvPr/>
        </p:nvSpPr>
        <p:spPr>
          <a:xfrm>
            <a:off x="15678157" y="32394643"/>
            <a:ext cx="14231051" cy="11172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4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                </a:t>
            </a:r>
            <a:endParaRPr lang="ru-RU" sz="40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l"/>
            <a:r>
              <a:rPr lang="ru-RU" sz="4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1. </a:t>
            </a:r>
            <a:r>
              <a:rPr lang="en-GB" sz="4000" b="0" i="0" u="sng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hlinkClick r:id="rId5"/>
              </a:rPr>
              <a:t>https://</a:t>
            </a:r>
            <a:r>
              <a:rPr lang="en-GB" sz="4000" b="0" i="0" u="sng" strike="noStrike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hlinkClick r:id="rId5"/>
              </a:rPr>
              <a:t>multiurok.ru</a:t>
            </a:r>
            <a:r>
              <a:rPr lang="en-GB" sz="4000" b="0" i="0" u="sng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hlinkClick r:id="rId5"/>
              </a:rPr>
              <a:t>/files/</a:t>
            </a:r>
            <a:r>
              <a:rPr lang="en-GB" sz="4000" b="0" i="0" u="sng" strike="noStrike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hlinkClick r:id="rId5"/>
              </a:rPr>
              <a:t>matematika</a:t>
            </a:r>
            <a:r>
              <a:rPr lang="en-GB" sz="4000" b="0" i="0" u="sng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hlinkClick r:id="rId5"/>
              </a:rPr>
              <a:t>-</a:t>
            </a:r>
            <a:r>
              <a:rPr lang="en-GB" sz="4000" b="0" i="0" u="sng" strike="noStrike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hlinkClick r:id="rId5"/>
              </a:rPr>
              <a:t>parallelogramm</a:t>
            </a:r>
            <a:r>
              <a:rPr lang="en-GB" sz="4000" b="0" i="0" u="sng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hlinkClick r:id="rId5"/>
              </a:rPr>
              <a:t>-</a:t>
            </a:r>
            <a:r>
              <a:rPr lang="en-GB" sz="4000" b="0" i="0" u="sng" strike="noStrike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hlinkClick r:id="rId5"/>
              </a:rPr>
              <a:t>frantsuzskogo</a:t>
            </a:r>
            <a:r>
              <a:rPr lang="en-GB" sz="4000" b="0" i="0" u="sng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hlinkClick r:id="rId5"/>
              </a:rPr>
              <a:t>-</a:t>
            </a:r>
            <a:r>
              <a:rPr lang="en-GB" sz="4000" b="0" i="0" u="sng" strike="noStrike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hlinkClick r:id="rId5"/>
              </a:rPr>
              <a:t>matematika.html</a:t>
            </a:r>
            <a:endParaRPr lang="en-GB" sz="40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l"/>
            <a:r>
              <a:rPr lang="en-GB" sz="4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2. </a:t>
            </a:r>
            <a:r>
              <a:rPr lang="en-GB" sz="4000" b="0" i="0" u="sng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hlinkClick r:id="rId6"/>
              </a:rPr>
              <a:t>http://</a:t>
            </a:r>
            <a:r>
              <a:rPr lang="en-GB" sz="4000" b="0" i="0" u="sng" strike="noStrike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hlinkClick r:id="rId6"/>
              </a:rPr>
              <a:t>repetitor-problem.net</a:t>
            </a:r>
            <a:r>
              <a:rPr lang="en-GB" sz="4000" b="0" i="0" u="sng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hlinkClick r:id="rId6"/>
              </a:rPr>
              <a:t>/</a:t>
            </a:r>
            <a:r>
              <a:rPr lang="en-GB" sz="4000" b="0" i="0" u="sng" strike="noStrike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hlinkClick r:id="rId6"/>
              </a:rPr>
              <a:t>teorema-varinona-i-ee</a:t>
            </a:r>
            <a:r>
              <a:rPr lang="en-GB" sz="4000" b="0" i="0" u="sng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hlinkClick r:id="rId6"/>
              </a:rPr>
              <a:t>-</a:t>
            </a:r>
            <a:r>
              <a:rPr lang="en-GB" sz="4000" b="0" i="0" u="sng" strike="noStrike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hlinkClick r:id="rId6"/>
              </a:rPr>
              <a:t>primenenie</a:t>
            </a:r>
            <a:endParaRPr lang="en-GB" sz="40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l"/>
            <a:r>
              <a:rPr lang="en-GB" sz="4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3. </a:t>
            </a:r>
            <a:r>
              <a:rPr lang="en-GB" sz="4000" b="0" i="0" u="sng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https://ru.wikipedia.org/wiki/</a:t>
            </a:r>
            <a:r>
              <a:rPr lang="ru-RU" sz="4000" b="0" i="0" u="sng" strike="noStrike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</a:rPr>
              <a:t>Вариньон,_Пьер</a:t>
            </a:r>
            <a:endParaRPr lang="en-GB" sz="40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l"/>
            <a:r>
              <a:rPr lang="ru-RU" sz="4000" dirty="0">
                <a:solidFill>
                  <a:srgbClr val="000000"/>
                </a:solidFill>
                <a:latin typeface="Calibri" panose="020F0502020204030204" pitchFamily="34" charset="0"/>
              </a:rPr>
              <a:t>4.</a:t>
            </a:r>
            <a:r>
              <a:rPr lang="en-GB" sz="4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ru-RU" sz="4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Филипповский</a:t>
            </a:r>
            <a:r>
              <a:rPr lang="ru-RU" sz="4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Г. Б. Параллелограмм </a:t>
            </a:r>
            <a:r>
              <a:rPr lang="ru-RU" sz="4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Вариньона</a:t>
            </a:r>
            <a:r>
              <a:rPr lang="ru-RU" sz="4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решает задачи //Математика в школе № 4 – 2006, стр. 45–50</a:t>
            </a:r>
            <a:endParaRPr lang="ru-RU" sz="40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l"/>
            <a:r>
              <a:rPr lang="ru-RU" sz="4000" dirty="0">
                <a:solidFill>
                  <a:srgbClr val="000000"/>
                </a:solidFill>
                <a:latin typeface="Calibri" panose="020F0502020204030204" pitchFamily="34" charset="0"/>
              </a:rPr>
              <a:t>5.</a:t>
            </a:r>
            <a:r>
              <a:rPr lang="ru-RU" sz="4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В. Вавилов, П. А Красников. Бимедианычетырехугольника//Математика. 2006 – №22.</a:t>
            </a:r>
            <a:endParaRPr lang="ru-RU" sz="40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l"/>
            <a:r>
              <a:rPr lang="ru-RU" sz="4000" dirty="0">
                <a:solidFill>
                  <a:srgbClr val="000000"/>
                </a:solidFill>
                <a:latin typeface="Calibri" panose="020F0502020204030204" pitchFamily="34" charset="0"/>
              </a:rPr>
              <a:t>6.</a:t>
            </a:r>
            <a:r>
              <a:rPr lang="ru-RU" sz="4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Геометрия: Учебник для 7 – 9 </a:t>
            </a:r>
            <a:r>
              <a:rPr lang="ru-RU" sz="4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</a:t>
            </a:r>
            <a:r>
              <a:rPr lang="ru-RU" sz="4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общеобразовательных учреждений /А.В. Погорелов, – М.: Просвещение, 2014.</a:t>
            </a:r>
            <a:endParaRPr lang="ru-RU" sz="40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l"/>
            <a:r>
              <a:rPr lang="ru-RU" sz="4000" dirty="0">
                <a:solidFill>
                  <a:srgbClr val="000000"/>
                </a:solidFill>
                <a:latin typeface="Calibri" panose="020F0502020204030204" pitchFamily="34" charset="0"/>
              </a:rPr>
              <a:t>7.</a:t>
            </a:r>
            <a:r>
              <a:rPr lang="ru-RU" sz="4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ru-RU" sz="4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Геометрия: </a:t>
            </a:r>
            <a:r>
              <a:rPr lang="ru-RU" sz="4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Доп</a:t>
            </a:r>
            <a:r>
              <a:rPr lang="ru-RU" sz="4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главы к шк. учеб. 8 </a:t>
            </a:r>
            <a:r>
              <a:rPr lang="ru-RU" sz="4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</a:t>
            </a:r>
            <a:r>
              <a:rPr lang="ru-RU" sz="4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.: Учеб.пособие для учащихся школ и классов с углубленным изучением математики / Л.С. </a:t>
            </a:r>
            <a:r>
              <a:rPr lang="ru-RU" sz="4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Атанасян</a:t>
            </a:r>
            <a:r>
              <a:rPr lang="ru-RU" sz="4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В.Ф. Бутузов, С.Б. </a:t>
            </a:r>
            <a:r>
              <a:rPr lang="ru-RU" sz="4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Кадомцев</a:t>
            </a:r>
            <a:r>
              <a:rPr lang="ru-RU" sz="4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и др. – М.: Просвещение, 1996.</a:t>
            </a:r>
            <a:endParaRPr lang="ru-RU" sz="40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br>
              <a:rPr lang="ru-RU" sz="4000" dirty="0"/>
            </a:br>
            <a:endParaRPr lang="ru-RU" sz="4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37B2BA2-DB94-8606-35D0-CE220861D579}"/>
              </a:ext>
            </a:extLst>
          </p:cNvPr>
          <p:cNvSpPr txBox="1"/>
          <p:nvPr/>
        </p:nvSpPr>
        <p:spPr>
          <a:xfrm>
            <a:off x="230592" y="34385761"/>
            <a:ext cx="14883512" cy="8402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 процессе выполнения исследовательской работы в соответствии с</a:t>
            </a:r>
            <a:br>
              <a:rPr lang="ru-RU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ее целью и задачами получены следующие выводы и результаты:</a:t>
            </a:r>
            <a:endParaRPr lang="ru-RU" sz="36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l"/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Symbol" pitchFamily="2" charset="2"/>
              </a:rPr>
              <a:t>• </a:t>
            </a: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Изучена литература по теме работы, среди которой оказались познавательные и интересные книги, интернет – ресурсы. Я познакомился с автором замечательной теоремы Пьером </a:t>
            </a:r>
            <a:r>
              <a:rPr lang="ru-RU" sz="3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Вариньоном</a:t>
            </a: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и его достижениями.</a:t>
            </a:r>
            <a:endParaRPr lang="ru-RU" sz="36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l"/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Symbol" pitchFamily="2" charset="2"/>
              </a:rPr>
              <a:t>• </a:t>
            </a: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Рассмотрена и доказана теорема </a:t>
            </a:r>
            <a:r>
              <a:rPr lang="ru-RU" sz="3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Вариньона</a:t>
            </a: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  ее следствия; решены задачи базового уровня, а также повышенной сложности (</a:t>
            </a:r>
            <a:r>
              <a:rPr lang="ru-RU" sz="3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олимпиадные</a:t>
            </a: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</a:t>
            </a:r>
            <a:endParaRPr lang="ru-RU" sz="36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l"/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Symbol" pitchFamily="2" charset="2"/>
              </a:rPr>
              <a:t>• </a:t>
            </a: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Проведено сравнение временных затрат на решение задач традиционным способом и с опорой на теорему </a:t>
            </a:r>
            <a:r>
              <a:rPr lang="ru-RU" sz="3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Вариньона</a:t>
            </a: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и следствия из этой теоремы. Было подсчитано, что на решение задачи традиционным способом затрачивается 15-20 минут, а зная теорему </a:t>
            </a:r>
            <a:r>
              <a:rPr lang="ru-RU" sz="3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Вариньона</a:t>
            </a: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и следствия из нее, доказательство сводится к одному-двум предложениям и занимает 1-2 </a:t>
            </a:r>
            <a:r>
              <a:rPr lang="ru-RU" sz="33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минуты.</a:t>
            </a:r>
            <a:endParaRPr lang="ru-RU" sz="33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C0EC03D-7D91-2C75-8A6E-81EA41EACEF1}"/>
              </a:ext>
            </a:extLst>
          </p:cNvPr>
          <p:cNvSpPr txBox="1"/>
          <p:nvPr/>
        </p:nvSpPr>
        <p:spPr>
          <a:xfrm>
            <a:off x="657885" y="17978667"/>
            <a:ext cx="14028926" cy="355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5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Четырехугольник, образованный путем последовательного соединения середин сторон выпуклого четырехугольника, является параллелограммом, и его площадь равна половине площади данного четырехугольника.</a:t>
            </a:r>
            <a:endParaRPr lang="ru-RU" sz="45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8AF68E3-2A67-1B69-AA25-3124759C596C}"/>
              </a:ext>
            </a:extLst>
          </p:cNvPr>
          <p:cNvSpPr txBox="1"/>
          <p:nvPr/>
        </p:nvSpPr>
        <p:spPr>
          <a:xfrm>
            <a:off x="334255" y="20770120"/>
            <a:ext cx="14452237" cy="12403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3200" dirty="0">
              <a:effectLst/>
            </a:endParaRPr>
          </a:p>
          <a:p>
            <a:pPr algn="r"/>
            <a:r>
              <a:rPr lang="ru-RU" sz="3200" dirty="0">
                <a:effectLst/>
                <a:latin typeface="Times New Roman" panose="02020603050405020304" pitchFamily="18" charset="0"/>
              </a:rPr>
              <a:t>                       Дано:</a:t>
            </a:r>
            <a:endParaRPr lang="ru-RU" sz="3200" dirty="0">
              <a:effectLst/>
            </a:endParaRPr>
          </a:p>
          <a:p>
            <a:pPr algn="r"/>
            <a:r>
              <a:rPr lang="ru-RU" sz="3200" dirty="0">
                <a:effectLst/>
                <a:latin typeface="Times New Roman" panose="02020603050405020304" pitchFamily="18" charset="0"/>
              </a:rPr>
              <a:t>                </a:t>
            </a:r>
            <a:r>
              <a:rPr lang="en-GB" sz="3200" dirty="0">
                <a:effectLst/>
                <a:latin typeface="Times New Roman" panose="02020603050405020304" pitchFamily="18" charset="0"/>
              </a:rPr>
              <a:t>ABCD – </a:t>
            </a:r>
            <a:r>
              <a:rPr lang="ru-RU" sz="3200" dirty="0">
                <a:effectLst/>
                <a:latin typeface="Times New Roman" panose="02020603050405020304" pitchFamily="18" charset="0"/>
              </a:rPr>
              <a:t>выпуклый четырехугольник</a:t>
            </a:r>
            <a:endParaRPr lang="ru-RU" sz="3200" dirty="0">
              <a:effectLst/>
            </a:endParaRPr>
          </a:p>
          <a:p>
            <a:pPr algn="r"/>
            <a:r>
              <a:rPr lang="ru-RU" sz="3200" dirty="0">
                <a:effectLst/>
                <a:latin typeface="Times New Roman" panose="02020603050405020304" pitchFamily="18" charset="0"/>
              </a:rPr>
              <a:t>             </a:t>
            </a:r>
            <a:r>
              <a:rPr lang="en-GB" sz="3200" dirty="0">
                <a:effectLst/>
                <a:latin typeface="Times New Roman" panose="02020603050405020304" pitchFamily="18" charset="0"/>
              </a:rPr>
              <a:t>AK=KB; BL=LC; CM=MD; AN=ND</a:t>
            </a:r>
            <a:endParaRPr lang="en-GB" sz="3200" dirty="0">
              <a:effectLst/>
            </a:endParaRPr>
          </a:p>
          <a:p>
            <a:pPr algn="r"/>
            <a:r>
              <a:rPr lang="en-GB" sz="3200" dirty="0">
                <a:effectLst/>
                <a:latin typeface="Times New Roman" panose="02020603050405020304" pitchFamily="18" charset="0"/>
              </a:rPr>
              <a:t>                    </a:t>
            </a:r>
            <a:r>
              <a:rPr lang="ru-RU" sz="3200" dirty="0">
                <a:effectLst/>
                <a:latin typeface="Times New Roman" panose="02020603050405020304" pitchFamily="18" charset="0"/>
              </a:rPr>
              <a:t>Доказать:</a:t>
            </a:r>
            <a:endParaRPr lang="ru-RU" sz="3200" dirty="0">
              <a:effectLst/>
            </a:endParaRPr>
          </a:p>
          <a:p>
            <a:pPr algn="r"/>
            <a:r>
              <a:rPr lang="ru-RU" sz="3200" dirty="0">
                <a:effectLst/>
                <a:latin typeface="Times New Roman" panose="02020603050405020304" pitchFamily="18" charset="0"/>
              </a:rPr>
              <a:t>1) </a:t>
            </a:r>
            <a:r>
              <a:rPr lang="en-GB" sz="3200" dirty="0">
                <a:effectLst/>
                <a:latin typeface="Times New Roman" panose="02020603050405020304" pitchFamily="18" charset="0"/>
              </a:rPr>
              <a:t>KLMN – </a:t>
            </a:r>
            <a:r>
              <a:rPr lang="ru-RU" sz="3200" dirty="0">
                <a:effectLst/>
                <a:latin typeface="Times New Roman" panose="02020603050405020304" pitchFamily="18" charset="0"/>
              </a:rPr>
              <a:t>параллелограмм;</a:t>
            </a:r>
            <a:endParaRPr lang="ru-RU" sz="3200" dirty="0">
              <a:effectLst/>
            </a:endParaRPr>
          </a:p>
          <a:p>
            <a:pPr algn="r"/>
            <a:r>
              <a:rPr lang="ru-RU" sz="3200" dirty="0">
                <a:effectLst/>
                <a:latin typeface="Times New Roman" panose="02020603050405020304" pitchFamily="18" charset="0"/>
              </a:rPr>
              <a:t>                    2) </a:t>
            </a:r>
            <a:r>
              <a:rPr lang="en-GB" sz="3200" dirty="0">
                <a:effectLst/>
                <a:latin typeface="Times New Roman" panose="02020603050405020304" pitchFamily="18" charset="0"/>
              </a:rPr>
              <a:t>S</a:t>
            </a:r>
            <a:r>
              <a:rPr lang="en-GB" sz="3200" baseline="-25000" dirty="0">
                <a:effectLst/>
                <a:latin typeface="Times New Roman" panose="02020603050405020304" pitchFamily="18" charset="0"/>
              </a:rPr>
              <a:t>KLMN</a:t>
            </a:r>
            <a:r>
              <a:rPr lang="en-GB" sz="3200" dirty="0">
                <a:effectLst/>
                <a:latin typeface="Times New Roman" panose="02020603050405020304" pitchFamily="18" charset="0"/>
              </a:rPr>
              <a:t>= S</a:t>
            </a:r>
            <a:r>
              <a:rPr lang="en-GB" sz="3200" baseline="-25000" dirty="0">
                <a:effectLst/>
                <a:latin typeface="Times New Roman" panose="02020603050405020304" pitchFamily="18" charset="0"/>
              </a:rPr>
              <a:t>ABCD</a:t>
            </a:r>
            <a:endParaRPr lang="en-GB" sz="3200" dirty="0">
              <a:effectLst/>
            </a:endParaRPr>
          </a:p>
          <a:p>
            <a:pPr algn="ctr"/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Доказательство:</a:t>
            </a:r>
            <a:endParaRPr lang="ru-RU" sz="32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just"/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1. 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Рассмотрим одну из сторон четырехугольника </a:t>
            </a:r>
            <a:r>
              <a:rPr lang="en-GB" sz="3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KLMN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, 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например </a:t>
            </a:r>
            <a:r>
              <a:rPr lang="en-GB" sz="3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KL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. 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 как </a:t>
            </a:r>
            <a:r>
              <a:rPr lang="en-GB" sz="3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KL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является средней линией треугольника </a:t>
            </a:r>
            <a:r>
              <a:rPr lang="en-GB" sz="3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ABC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, 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 </a:t>
            </a:r>
            <a:r>
              <a:rPr lang="en-GB" sz="3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KL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║</a:t>
            </a:r>
            <a:r>
              <a:rPr lang="en-GB" sz="3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AC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 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 </a:t>
            </a:r>
            <a:r>
              <a:rPr lang="en-GB" sz="3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KL = </a:t>
            </a:r>
            <a:r>
              <a:rPr lang="ru-RU" sz="3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Аналогично, </a:t>
            </a:r>
            <a:r>
              <a:rPr lang="en-GB" sz="3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MN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║</a:t>
            </a:r>
            <a:r>
              <a:rPr lang="en-GB" sz="3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AC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 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 </a:t>
            </a:r>
            <a:r>
              <a:rPr lang="en-GB" sz="3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MN = </a:t>
            </a:r>
            <a:r>
              <a:rPr lang="ru-RU" sz="3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 </a:t>
            </a:r>
            <a:endParaRPr lang="ru-RU" sz="32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just"/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Следовательно, </a:t>
            </a:r>
            <a:r>
              <a:rPr lang="en-GB" sz="3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KL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║</a:t>
            </a:r>
            <a:r>
              <a:rPr lang="en-GB" sz="3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NM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 </a:t>
            </a:r>
            <a:r>
              <a:rPr lang="en-GB" sz="3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KL=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GB" sz="3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MN=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GB" sz="3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AC.</a:t>
            </a:r>
            <a:endParaRPr lang="en-GB" sz="32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just"/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Таким образом,, </a:t>
            </a:r>
            <a:r>
              <a:rPr lang="en-GB" sz="3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KLMN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 - 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параллелограмм. </a:t>
            </a:r>
            <a:endParaRPr lang="ru-RU" sz="32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just"/>
            <a:r>
              <a:rPr lang="ru-RU" sz="3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Этот параллелограмм называется параллелограммом </a:t>
            </a:r>
            <a:r>
              <a:rPr lang="ru-RU" sz="3200" b="0" i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Вариньона</a:t>
            </a:r>
            <a:r>
              <a:rPr lang="ru-RU" sz="3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данного четырехугольника </a:t>
            </a:r>
            <a:r>
              <a:rPr lang="en-GB" sz="3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ABCD.</a:t>
            </a:r>
            <a:endParaRPr lang="en-GB" sz="32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just"/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2. 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Средняя линия треугольника отсекает от него треугольник, площадь которого в четыре раза меньше площади исходного треугольника. Поэтому сама сумма площадей первого и третьего треугольников равна четверти площади всего четырехугольника. То же и относительно суммы площадей второго и четвертого треугольников. </a:t>
            </a:r>
            <a:endParaRPr lang="ru-RU" sz="32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just"/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</a:t>
            </a:r>
            <a:r>
              <a:rPr lang="en-GB" sz="3200" b="0" i="0" u="none" strike="noStrike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KBL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= S</a:t>
            </a:r>
            <a:r>
              <a:rPr lang="en-GB" sz="3200" b="0" i="0" u="none" strike="noStrike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ABC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 S</a:t>
            </a:r>
            <a:r>
              <a:rPr lang="en-GB" sz="3200" b="0" i="0" u="none" strike="noStrike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MDN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= </a:t>
            </a:r>
            <a:r>
              <a:rPr lang="en-GB" sz="3200" b="0" i="0" u="none" strike="noStrike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AD</a:t>
            </a:r>
            <a:r>
              <a:rPr lang="ru-RU" sz="3200" b="0" i="0" u="none" strike="noStrike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Следовательно, 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</a:t>
            </a:r>
            <a:r>
              <a:rPr lang="en-GB" sz="3200" b="0" i="0" u="none" strike="noStrike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+S</a:t>
            </a:r>
            <a:r>
              <a:rPr lang="en-GB" sz="3200" b="0" i="0" u="none" strike="noStrike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= S</a:t>
            </a:r>
            <a:r>
              <a:rPr lang="en-GB" sz="3200" b="0" i="0" u="none" strike="noStrike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ABCD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Аналогично, 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</a:t>
            </a:r>
            <a:r>
              <a:rPr lang="en-GB" sz="3200" b="0" i="0" u="none" strike="noStrike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+S</a:t>
            </a:r>
            <a:r>
              <a:rPr lang="en-GB" sz="3200" b="0" i="0" u="none" strike="noStrike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= S</a:t>
            </a:r>
            <a:r>
              <a:rPr lang="en-GB" sz="3200" b="0" i="0" u="none" strike="noStrike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ABCD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 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Следовательно, 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</a:t>
            </a:r>
            <a:r>
              <a:rPr lang="en-GB" sz="3200" b="0" i="0" u="none" strike="noStrike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+S</a:t>
            </a:r>
            <a:r>
              <a:rPr lang="en-GB" sz="3200" b="0" i="0" u="none" strike="noStrike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+ S</a:t>
            </a:r>
            <a:r>
              <a:rPr lang="en-GB" sz="3200" b="0" i="0" u="none" strike="noStrike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+S</a:t>
            </a:r>
            <a:r>
              <a:rPr lang="en-GB" sz="3200" b="0" i="0" u="none" strike="noStrike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= S</a:t>
            </a:r>
            <a:r>
              <a:rPr lang="en-GB" sz="3200" b="0" i="0" u="none" strike="noStrike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ABCD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 + S</a:t>
            </a:r>
            <a:r>
              <a:rPr lang="en-GB" sz="3200" b="0" i="0" u="none" strike="noStrike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ABCD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= S</a:t>
            </a:r>
            <a:r>
              <a:rPr lang="en-GB" sz="3200" b="0" i="0" u="none" strike="noStrike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ABCD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en-GB" sz="32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just"/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Поэтому площадь параллелограмма </a:t>
            </a:r>
            <a:r>
              <a:rPr lang="en-GB" sz="3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KLMN</a:t>
            </a:r>
            <a:r>
              <a:rPr lang="en-GB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составляет половину площади четырехугольника </a:t>
            </a:r>
            <a:r>
              <a:rPr lang="en-GB" sz="32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ABCD.</a:t>
            </a:r>
            <a:endParaRPr lang="en-GB" sz="32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r"/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Теорема доказана.</a:t>
            </a:r>
            <a:endParaRPr lang="ru-RU" sz="32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</p:txBody>
      </p:sp>
      <p:pic>
        <p:nvPicPr>
          <p:cNvPr id="26" name="Рисунок 26">
            <a:extLst>
              <a:ext uri="{FF2B5EF4-FFF2-40B4-BE49-F238E27FC236}">
                <a16:creationId xmlns:a16="http://schemas.microsoft.com/office/drawing/2014/main" id="{C52F6CAF-E7F7-D3B2-31B8-55AACCE2E4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331" y="21768665"/>
            <a:ext cx="3463712" cy="246616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C08A4F0-C394-3153-630F-06C26751DD18}"/>
              </a:ext>
            </a:extLst>
          </p:cNvPr>
          <p:cNvSpPr txBox="1"/>
          <p:nvPr/>
        </p:nvSpPr>
        <p:spPr>
          <a:xfrm>
            <a:off x="4204290" y="7903276"/>
            <a:ext cx="1670061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900" dirty="0"/>
              <a:t>Пьер </a:t>
            </a:r>
            <a:r>
              <a:rPr lang="ru-RU" sz="3900" dirty="0" err="1"/>
              <a:t>Вариньон</a:t>
            </a:r>
            <a:r>
              <a:rPr lang="ru-RU" sz="3900" dirty="0"/>
              <a:t> (1654-1722)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6DE57E-6E8A-60DA-E0A0-0F27DF43DD55}"/>
              </a:ext>
            </a:extLst>
          </p:cNvPr>
          <p:cNvSpPr txBox="1"/>
          <p:nvPr/>
        </p:nvSpPr>
        <p:spPr>
          <a:xfrm>
            <a:off x="699561" y="8656023"/>
            <a:ext cx="14487155" cy="86792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31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французский математик, член Парижской Академии наук, профессор </a:t>
            </a:r>
            <a:endParaRPr lang="ru-RU" sz="31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l"/>
            <a:r>
              <a:rPr lang="ru-RU" sz="31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Пьер </a:t>
            </a:r>
            <a:r>
              <a:rPr lang="ru-RU" sz="31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Вариньон</a:t>
            </a:r>
            <a:r>
              <a:rPr lang="ru-RU" sz="31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родился во Франции в 1654 году. Обучался в иезуитском коллеже и университете в Кане, где стал магистром в 1682 году. </a:t>
            </a:r>
            <a:r>
              <a:rPr lang="ru-RU" sz="31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Вариньон</a:t>
            </a:r>
            <a:r>
              <a:rPr lang="ru-RU" sz="31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готовился к религиозной деятельности, но, изучая сочинения </a:t>
            </a:r>
            <a:r>
              <a:rPr lang="ru-RU" sz="31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Эвклида</a:t>
            </a:r>
            <a:r>
              <a:rPr lang="ru-RU" sz="31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и  Декарта, увлекся математикой и механикой. С 1688 года  - профессор математики Колледжа Мазарини, с 1704 – года – в Колледже де Франс.</a:t>
            </a:r>
            <a:endParaRPr lang="ru-RU" sz="31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l"/>
            <a:r>
              <a:rPr lang="ru-RU" sz="31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Труды </a:t>
            </a:r>
            <a:r>
              <a:rPr lang="ru-RU" sz="31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Вариньона</a:t>
            </a:r>
            <a:r>
              <a:rPr lang="ru-RU" sz="31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посвящены теоретической механике, анализу бесконечно малых, геометрии, гидромеханике и физике. В геометрии Пьер </a:t>
            </a:r>
            <a:r>
              <a:rPr lang="ru-RU" sz="31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Вариньон</a:t>
            </a:r>
            <a:r>
              <a:rPr lang="ru-RU" sz="31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изучал различные специальные линии, написал учебник по элементарной геометрии ( издан в 1731).</a:t>
            </a:r>
            <a:endParaRPr lang="ru-RU" sz="31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l"/>
            <a:r>
              <a:rPr lang="ru-RU" sz="31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Вариньон</a:t>
            </a:r>
            <a:r>
              <a:rPr lang="ru-RU" sz="31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был другом </a:t>
            </a:r>
            <a:r>
              <a:rPr lang="ru-RU" sz="31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8"/>
              </a:rPr>
              <a:t>Ньютона</a:t>
            </a:r>
            <a:r>
              <a:rPr lang="ru-RU" sz="31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ru-RU" sz="31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9"/>
              </a:rPr>
              <a:t>Лейбница</a:t>
            </a:r>
            <a:r>
              <a:rPr lang="ru-RU" sz="31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и Бернулли.</a:t>
            </a:r>
            <a:endParaRPr lang="ru-RU" sz="31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l"/>
            <a:r>
              <a:rPr lang="ru-RU" sz="31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Главные заслуги его были представлены в Парижскую Академию наук в работе «Проект новой механики…», где </a:t>
            </a:r>
            <a:r>
              <a:rPr lang="ru-RU" sz="31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Вариньон</a:t>
            </a:r>
            <a:r>
              <a:rPr lang="ru-RU" sz="31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дал точную формулировку закона параллелограмма сил. Развил понятие момента сил и вывел очень важную теорему, позволяющую решать сложные геометрические задачи более простыми методами, так называемая теорема </a:t>
            </a:r>
            <a:r>
              <a:rPr lang="ru-RU" sz="31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Вариньона</a:t>
            </a:r>
            <a:r>
              <a:rPr lang="ru-RU" sz="31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Он первым обратил внимание на, казалось бы, довольно очевидный факт: середины сторон произвольного четырехугольника являются вершинами параллелограмма. В дальнейшем полученный параллелограмм назвали параллелограммом </a:t>
            </a:r>
            <a:r>
              <a:rPr lang="ru-RU" sz="31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Вариньона</a:t>
            </a:r>
            <a:r>
              <a:rPr lang="ru-RU" sz="31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sz="31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C81544-B074-4FE7-F7CA-A45B4A8EE3D9}"/>
              </a:ext>
            </a:extLst>
          </p:cNvPr>
          <p:cNvSpPr txBox="1"/>
          <p:nvPr/>
        </p:nvSpPr>
        <p:spPr>
          <a:xfrm>
            <a:off x="15186716" y="3404670"/>
            <a:ext cx="14826155" cy="2785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3500" b="0" i="1" u="sng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Следствие 1.</a:t>
            </a:r>
            <a:endParaRPr lang="ru-RU" sz="3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just"/>
            <a:r>
              <a:rPr lang="ru-RU" sz="3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Параллелограмм </a:t>
            </a:r>
            <a:r>
              <a:rPr lang="ru-RU" sz="35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Вариньона</a:t>
            </a:r>
            <a:r>
              <a:rPr lang="ru-RU" sz="3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является ромбом тогда и только тогда, когда в исходном четырехугольнике:</a:t>
            </a:r>
            <a:endParaRPr lang="ru-RU" sz="3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l"/>
            <a:r>
              <a:rPr lang="ru-RU" sz="3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а) диагонали равны;</a:t>
            </a:r>
            <a:endParaRPr lang="ru-RU" sz="3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l"/>
            <a:r>
              <a:rPr lang="ru-RU" sz="3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б) </a:t>
            </a:r>
            <a:r>
              <a:rPr lang="ru-RU" sz="35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бимедианы</a:t>
            </a:r>
            <a:r>
              <a:rPr lang="ru-RU" sz="3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перпендикулярны.</a:t>
            </a:r>
            <a:endParaRPr lang="ru-RU" sz="3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988C07-5AC2-1B0C-275B-66717D882A18}"/>
              </a:ext>
            </a:extLst>
          </p:cNvPr>
          <p:cNvSpPr txBox="1"/>
          <p:nvPr/>
        </p:nvSpPr>
        <p:spPr>
          <a:xfrm>
            <a:off x="15186716" y="6178130"/>
            <a:ext cx="14487154" cy="38625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3500" b="0" i="1" u="sng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Следствие 2.</a:t>
            </a:r>
            <a:endParaRPr lang="ru-RU" sz="3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just"/>
            <a:r>
              <a:rPr lang="ru-RU" sz="3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Параллелограмм </a:t>
            </a:r>
            <a:r>
              <a:rPr lang="ru-RU" sz="35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Вариньона</a:t>
            </a:r>
            <a:r>
              <a:rPr lang="ru-RU" sz="3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является прямоугольником тогда и только тогда, когда в исходном четырехугольнике:</a:t>
            </a:r>
            <a:endParaRPr lang="ru-RU" sz="3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just"/>
            <a:r>
              <a:rPr lang="ru-RU" sz="3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а) диагонали перпендикулярны</a:t>
            </a:r>
            <a:endParaRPr lang="ru-RU" sz="3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just"/>
            <a:r>
              <a:rPr lang="ru-RU" sz="3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б) </a:t>
            </a:r>
            <a:r>
              <a:rPr lang="ru-RU" sz="35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бимедианы</a:t>
            </a:r>
            <a:r>
              <a:rPr lang="ru-RU" sz="3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равны</a:t>
            </a:r>
            <a:endParaRPr lang="ru-RU" sz="3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br>
              <a:rPr lang="ru-RU" sz="3500" dirty="0"/>
            </a:br>
            <a:endParaRPr lang="ru-RU" sz="35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3970F1-4ACC-BC26-166F-1A892DAE0342}"/>
              </a:ext>
            </a:extLst>
          </p:cNvPr>
          <p:cNvSpPr txBox="1"/>
          <p:nvPr/>
        </p:nvSpPr>
        <p:spPr>
          <a:xfrm>
            <a:off x="15441264" y="9006019"/>
            <a:ext cx="14372244" cy="2785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3500" b="0" i="1" u="sng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Следствие 3.</a:t>
            </a:r>
            <a:endParaRPr lang="ru-RU" sz="3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just"/>
            <a:r>
              <a:rPr lang="ru-RU" sz="3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Параллелограмм </a:t>
            </a:r>
            <a:r>
              <a:rPr lang="ru-RU" sz="35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Вариньона</a:t>
            </a:r>
            <a:r>
              <a:rPr lang="ru-RU" sz="3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является квадратом тогда и только тогда, когда в исходном четырехугольнике:</a:t>
            </a:r>
            <a:endParaRPr lang="ru-RU" sz="3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just"/>
            <a:r>
              <a:rPr lang="ru-RU" sz="3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а) диагонали равны и перпендикулярны;  </a:t>
            </a:r>
            <a:endParaRPr lang="ru-RU" sz="3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l"/>
            <a:r>
              <a:rPr lang="ru-RU" sz="3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б) </a:t>
            </a:r>
            <a:r>
              <a:rPr lang="ru-RU" sz="35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бимедианы</a:t>
            </a:r>
            <a:r>
              <a:rPr lang="ru-RU" sz="3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равны и перпендикулярны.</a:t>
            </a:r>
            <a:endParaRPr lang="ru-RU" sz="3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C03478E-6FD7-879E-8424-DD992EA98EFA}"/>
              </a:ext>
            </a:extLst>
          </p:cNvPr>
          <p:cNvSpPr txBox="1"/>
          <p:nvPr/>
        </p:nvSpPr>
        <p:spPr>
          <a:xfrm>
            <a:off x="15366999" y="13056260"/>
            <a:ext cx="14826155" cy="81714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5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Задача 1. </a:t>
            </a:r>
            <a:endParaRPr lang="ru-RU" sz="2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just"/>
            <a:r>
              <a:rPr lang="ru-RU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Докажите, что середины сторон четырехугольника являются вершинами параллелограмма.</a:t>
            </a:r>
            <a:endParaRPr lang="ru-RU" sz="2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just"/>
            <a:r>
              <a:rPr lang="ru-RU" sz="25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</a:t>
            </a:r>
          </a:p>
          <a:p>
            <a:pPr algn="r"/>
            <a:r>
              <a:rPr lang="ru-RU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Дано: </a:t>
            </a:r>
            <a:r>
              <a:rPr lang="en-GB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ABCD – </a:t>
            </a:r>
            <a:r>
              <a:rPr lang="ru-RU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четырехугольник</a:t>
            </a:r>
            <a:endParaRPr lang="ru-RU" sz="2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r"/>
            <a:r>
              <a:rPr lang="en-GB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AK=KB, BL=LC, CM=MD, AN=ND</a:t>
            </a:r>
            <a:endParaRPr lang="en-GB" sz="2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r"/>
            <a:r>
              <a:rPr lang="ru-RU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Доказать:</a:t>
            </a:r>
            <a:r>
              <a:rPr lang="en-GB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KLMN – </a:t>
            </a:r>
            <a:r>
              <a:rPr lang="ru-RU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параллелограмм</a:t>
            </a:r>
            <a:endParaRPr lang="ru-RU" sz="2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just"/>
            <a:r>
              <a:rPr lang="ru-RU" sz="25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</a:t>
            </a:r>
          </a:p>
          <a:p>
            <a:pPr algn="ctr"/>
            <a:r>
              <a:rPr lang="ru-RU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Доказательство:</a:t>
            </a:r>
            <a:endParaRPr lang="ru-RU" sz="2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just"/>
            <a:r>
              <a:rPr lang="ru-RU" sz="2500" b="0" i="0" u="sng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 способ</a:t>
            </a:r>
            <a:endParaRPr lang="ru-RU" sz="2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just"/>
            <a:r>
              <a:rPr lang="ru-RU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Проведем  диагональ АС и рассмотрим    треугольник      АВС.</a:t>
            </a:r>
            <a:endParaRPr lang="ru-RU" sz="2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just"/>
            <a:r>
              <a:rPr lang="en-GB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KL – </a:t>
            </a:r>
            <a:r>
              <a:rPr lang="ru-RU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средняя линия, следовательно </a:t>
            </a:r>
            <a:r>
              <a:rPr lang="en-GB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KLIIAC, KL= A</a:t>
            </a:r>
            <a:r>
              <a:rPr lang="ru-RU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С.</a:t>
            </a:r>
            <a:endParaRPr lang="ru-RU" sz="2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l"/>
            <a:r>
              <a:rPr lang="ru-RU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Рассмотрим треугольник </a:t>
            </a:r>
            <a:r>
              <a:rPr lang="en-GB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ADC, NM – </a:t>
            </a:r>
            <a:r>
              <a:rPr lang="ru-RU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средняя линия, </a:t>
            </a:r>
            <a:br>
              <a:rPr lang="ru-RU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ru-RU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следовательно </a:t>
            </a:r>
            <a:r>
              <a:rPr lang="en-GB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NMIIAC, NM = AC.</a:t>
            </a:r>
            <a:endParaRPr lang="en-GB" sz="2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just"/>
            <a:r>
              <a:rPr lang="en-GB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KLIIAC, NMIIAC, </a:t>
            </a:r>
            <a:r>
              <a:rPr lang="ru-RU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следовательно, </a:t>
            </a:r>
            <a:r>
              <a:rPr lang="en-GB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KLIINM.</a:t>
            </a:r>
            <a:endParaRPr lang="en-GB" sz="2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just"/>
            <a:r>
              <a:rPr lang="en-GB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KL= AC, NM = AC, </a:t>
            </a:r>
            <a:r>
              <a:rPr lang="ru-RU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следовательно, </a:t>
            </a:r>
            <a:r>
              <a:rPr lang="en-GB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KL=NM.</a:t>
            </a:r>
            <a:endParaRPr lang="en-GB" sz="2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just"/>
            <a:r>
              <a:rPr lang="en-GB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KLMN – </a:t>
            </a:r>
            <a:r>
              <a:rPr lang="ru-RU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параллелограмм (противоположные стороны равны и параллельны)</a:t>
            </a:r>
            <a:endParaRPr lang="ru-RU" sz="2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l"/>
            <a:r>
              <a:rPr lang="ru-RU" sz="2500" b="0" i="0" u="sng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 способ </a:t>
            </a:r>
            <a:r>
              <a:rPr lang="ru-RU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(с помощью параллелограмма </a:t>
            </a:r>
            <a:r>
              <a:rPr lang="ru-RU" sz="25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Вариньона</a:t>
            </a:r>
            <a:r>
              <a:rPr lang="ru-RU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endParaRPr lang="ru-RU" sz="2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just"/>
            <a:r>
              <a:rPr lang="en-GB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KLMN–</a:t>
            </a:r>
            <a:r>
              <a:rPr lang="ru-RU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параллелограмм </a:t>
            </a:r>
            <a:r>
              <a:rPr lang="ru-RU" sz="25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Вариньона</a:t>
            </a:r>
            <a:r>
              <a:rPr lang="ru-RU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(по определению)</a:t>
            </a:r>
            <a:endParaRPr lang="ru-RU" sz="2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r"/>
            <a:r>
              <a:rPr lang="ru-RU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Что и требовалось доказать.</a:t>
            </a:r>
            <a:endParaRPr lang="ru-RU" sz="2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br>
              <a:rPr lang="ru-RU" sz="2500" dirty="0"/>
            </a:br>
            <a:endParaRPr lang="ru-RU" sz="2500" dirty="0"/>
          </a:p>
        </p:txBody>
      </p:sp>
      <p:pic>
        <p:nvPicPr>
          <p:cNvPr id="18" name="Рисунок 19">
            <a:extLst>
              <a:ext uri="{FF2B5EF4-FFF2-40B4-BE49-F238E27FC236}">
                <a16:creationId xmlns:a16="http://schemas.microsoft.com/office/drawing/2014/main" id="{7E70DE70-F0B8-1149-8BD5-A2A9B6532F8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8114" y="14059163"/>
            <a:ext cx="3365839" cy="218106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25F8A21-54F4-3C74-88B5-EDD30D41C400}"/>
              </a:ext>
            </a:extLst>
          </p:cNvPr>
          <p:cNvSpPr txBox="1"/>
          <p:nvPr/>
        </p:nvSpPr>
        <p:spPr>
          <a:xfrm>
            <a:off x="15326112" y="22472318"/>
            <a:ext cx="14547362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5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Задача </a:t>
            </a:r>
            <a:r>
              <a:rPr lang="ru-RU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  <a:r>
              <a:rPr lang="ru-RU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Докажите, что если диагонали четырехугольника равны, то его площадь равна произведению средних линий. </a:t>
            </a:r>
            <a:endParaRPr lang="ru-RU" sz="2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r"/>
            <a:r>
              <a:rPr lang="ru-RU" sz="2500" dirty="0">
                <a:effectLst/>
                <a:latin typeface="Times New Roman" panose="02020603050405020304" pitchFamily="18" charset="0"/>
              </a:rPr>
              <a:t>Дано:</a:t>
            </a:r>
            <a:endParaRPr lang="ru-RU" sz="2500" dirty="0">
              <a:effectLst/>
            </a:endParaRPr>
          </a:p>
          <a:p>
            <a:pPr algn="r"/>
            <a:r>
              <a:rPr lang="en-GB" sz="2500" dirty="0">
                <a:effectLst/>
                <a:latin typeface="Times New Roman" panose="02020603050405020304" pitchFamily="18" charset="0"/>
              </a:rPr>
              <a:t>ABCD – </a:t>
            </a:r>
            <a:r>
              <a:rPr lang="ru-RU" sz="2500" dirty="0">
                <a:effectLst/>
                <a:latin typeface="Times New Roman" panose="02020603050405020304" pitchFamily="18" charset="0"/>
              </a:rPr>
              <a:t>четырехугольник;</a:t>
            </a:r>
            <a:endParaRPr lang="ru-RU" sz="2500" dirty="0">
              <a:effectLst/>
            </a:endParaRPr>
          </a:p>
          <a:p>
            <a:pPr algn="r"/>
            <a:r>
              <a:rPr lang="en-GB" sz="2500" dirty="0">
                <a:effectLst/>
                <a:latin typeface="Times New Roman" panose="02020603050405020304" pitchFamily="18" charset="0"/>
              </a:rPr>
              <a:t>AC = BD</a:t>
            </a:r>
            <a:endParaRPr lang="en-GB" sz="2500" dirty="0">
              <a:effectLst/>
            </a:endParaRPr>
          </a:p>
          <a:p>
            <a:pPr algn="r"/>
            <a:r>
              <a:rPr lang="ru-RU" sz="2500" dirty="0">
                <a:effectLst/>
                <a:latin typeface="Times New Roman" panose="02020603050405020304" pitchFamily="18" charset="0"/>
              </a:rPr>
              <a:t>Доказать: </a:t>
            </a:r>
            <a:r>
              <a:rPr lang="en-GB" sz="2500" dirty="0">
                <a:effectLst/>
                <a:latin typeface="Times New Roman" panose="02020603050405020304" pitchFamily="18" charset="0"/>
              </a:rPr>
              <a:t>S</a:t>
            </a:r>
            <a:r>
              <a:rPr lang="en-GB" sz="2500" baseline="-25000" dirty="0">
                <a:effectLst/>
                <a:latin typeface="Times New Roman" panose="02020603050405020304" pitchFamily="18" charset="0"/>
              </a:rPr>
              <a:t>ABCD</a:t>
            </a:r>
            <a:r>
              <a:rPr lang="en-GB" sz="2500" dirty="0">
                <a:effectLst/>
                <a:latin typeface="Times New Roman" panose="02020603050405020304" pitchFamily="18" charset="0"/>
              </a:rPr>
              <a:t>= KM*LN</a:t>
            </a:r>
            <a:endParaRPr lang="en-GB" sz="2500" dirty="0">
              <a:effectLst/>
            </a:endParaRPr>
          </a:p>
          <a:p>
            <a:pPr algn="ctr"/>
            <a:r>
              <a:rPr lang="ru-RU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Доказательство:</a:t>
            </a:r>
            <a:endParaRPr lang="ru-RU" sz="2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just"/>
            <a:r>
              <a:rPr lang="ru-RU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 как диагонали </a:t>
            </a:r>
            <a:r>
              <a:rPr lang="en-GB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AC = BD, </a:t>
            </a:r>
            <a:r>
              <a:rPr lang="ru-RU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параллелограмм </a:t>
            </a:r>
            <a:r>
              <a:rPr lang="ru-RU" sz="25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Вариньона</a:t>
            </a:r>
            <a:r>
              <a:rPr lang="ru-RU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KLMN </a:t>
            </a:r>
            <a:r>
              <a:rPr lang="ru-RU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является ромбом, площадь ромба равна половине произведения его диагоналей.</a:t>
            </a:r>
            <a:endParaRPr lang="ru-RU" sz="2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r"/>
            <a:r>
              <a:rPr lang="ru-RU" sz="2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Что и требовалось доказать.</a:t>
            </a:r>
            <a:endParaRPr lang="ru-RU" sz="25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</p:txBody>
      </p:sp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5EF09C5E-4D92-12D6-7494-EE7860A1035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16535433" y="23308385"/>
            <a:ext cx="4151204" cy="165444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9895C4F-4299-25FE-0CA3-1771ED96319D}"/>
              </a:ext>
            </a:extLst>
          </p:cNvPr>
          <p:cNvSpPr txBox="1"/>
          <p:nvPr/>
        </p:nvSpPr>
        <p:spPr>
          <a:xfrm>
            <a:off x="15536964" y="26971817"/>
            <a:ext cx="14372244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Задача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</a:t>
            </a:r>
            <a:endParaRPr lang="ru-RU" sz="28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l"/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Диагонали четырехугольника равны 4 и 5. Найдите периметр четырехугольника, вершинами которого являются середины сторон данного четырехугольника.</a:t>
            </a:r>
            <a:b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Реш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ние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pPr algn="l"/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endParaRPr lang="ru-RU" sz="2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endParaRPr lang="ru-RU" sz="28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just"/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Стороны искомого четырехугольника являются сторонами параллелограмма </a:t>
            </a:r>
            <a:r>
              <a:rPr lang="ru-RU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Вариньона</a:t>
            </a:r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периметр которого равен сумме диагоналей данного четырехугольника. Соответственно,</a:t>
            </a:r>
            <a:endParaRPr lang="ru-RU" sz="28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just"/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</a:t>
            </a:r>
            <a:r>
              <a:rPr lang="en-GB" sz="2800" b="0" i="0" u="none" strike="noStrike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KLMN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= AC + BD = 4+5 = 9.</a:t>
            </a:r>
            <a:endParaRPr lang="en-GB" sz="28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r"/>
            <a:r>
              <a:rPr lang="ru-RU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Ответ: 9.</a:t>
            </a:r>
            <a:endParaRPr lang="ru-RU" sz="28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br>
              <a:rPr lang="ru-RU" sz="2800" dirty="0"/>
            </a:br>
            <a:endParaRPr lang="ru-RU" sz="2800" dirty="0"/>
          </a:p>
        </p:txBody>
      </p:sp>
      <p:pic>
        <p:nvPicPr>
          <p:cNvPr id="15" name="Рисунок 19">
            <a:extLst>
              <a:ext uri="{FF2B5EF4-FFF2-40B4-BE49-F238E27FC236}">
                <a16:creationId xmlns:a16="http://schemas.microsoft.com/office/drawing/2014/main" id="{40558C73-DCD3-1EE9-C971-F12BB4A1CEB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9566" y="28507224"/>
            <a:ext cx="1908484" cy="187843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49AA1546-CBA8-1653-E333-29C7986DC2AC}"/>
              </a:ext>
            </a:extLst>
          </p:cNvPr>
          <p:cNvSpPr txBox="1"/>
          <p:nvPr/>
        </p:nvSpPr>
        <p:spPr>
          <a:xfrm>
            <a:off x="16164059" y="21281417"/>
            <a:ext cx="1399400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500" dirty="0"/>
              <a:t>Решение </a:t>
            </a:r>
            <a:r>
              <a:rPr lang="ru-RU" sz="3500" dirty="0" err="1"/>
              <a:t>олипмпиадной</a:t>
            </a:r>
            <a:r>
              <a:rPr lang="ru-RU" sz="3500" dirty="0"/>
              <a:t> задачи с помощью теоремы </a:t>
            </a:r>
            <a:r>
              <a:rPr lang="ru-RU" sz="3500" dirty="0" err="1"/>
              <a:t>Вариньона</a:t>
            </a:r>
            <a:endParaRPr lang="ru-RU" sz="35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DC32A4-9C8E-0329-B666-C63B7EDF27E9}"/>
              </a:ext>
            </a:extLst>
          </p:cNvPr>
          <p:cNvSpPr txBox="1"/>
          <p:nvPr/>
        </p:nvSpPr>
        <p:spPr>
          <a:xfrm>
            <a:off x="10042327" y="15769755"/>
            <a:ext cx="14487153" cy="1473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45312A6-C3A8-0C99-8212-A8985239FB7E}"/>
              </a:ext>
            </a:extLst>
          </p:cNvPr>
          <p:cNvSpPr txBox="1"/>
          <p:nvPr/>
        </p:nvSpPr>
        <p:spPr>
          <a:xfrm flipH="1">
            <a:off x="16724679" y="26333178"/>
            <a:ext cx="1213800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500" dirty="0"/>
              <a:t>Решение задач из ОГЭ с помощью теоремы </a:t>
            </a:r>
            <a:r>
              <a:rPr lang="ru-RU" sz="3500" dirty="0" err="1"/>
              <a:t>Вариньона</a:t>
            </a:r>
            <a:endParaRPr lang="ru-RU" sz="35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45E36A-35A4-92F2-3DFB-0D992D41FE16}"/>
              </a:ext>
            </a:extLst>
          </p:cNvPr>
          <p:cNvSpPr txBox="1"/>
          <p:nvPr/>
        </p:nvSpPr>
        <p:spPr>
          <a:xfrm>
            <a:off x="16730005" y="12242218"/>
            <a:ext cx="1540062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500" dirty="0"/>
              <a:t>Решени задачи из  школьного курса геометрии </a:t>
            </a:r>
          </a:p>
        </p:txBody>
      </p:sp>
    </p:spTree>
    <p:extLst>
      <p:ext uri="{BB962C8B-B14F-4D97-AF65-F5344CB8AC3E}">
        <p14:creationId xmlns:p14="http://schemas.microsoft.com/office/powerpoint/2010/main" val="88098760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895</TotalTime>
  <Words>732</Words>
  <Application>Microsoft Office PowerPoint</Application>
  <PresentationFormat>Произвольный</PresentationFormat>
  <Paragraphs>133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Параллелограмм Вариньона и ее применение к решению задач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fedotovagerda@gmail.com</cp:lastModifiedBy>
  <cp:revision>74</cp:revision>
  <dcterms:created xsi:type="dcterms:W3CDTF">2019-11-18T09:39:11Z</dcterms:created>
  <dcterms:modified xsi:type="dcterms:W3CDTF">2022-12-23T12:45:22Z</dcterms:modified>
</cp:coreProperties>
</file>