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"/>
  </p:notesMasterIdLst>
  <p:sldIdLst>
    <p:sldId id="257" r:id="rId2"/>
  </p:sldIdLst>
  <p:sldSz cx="30279975" cy="42808525"/>
  <p:notesSz cx="6858000" cy="9144000"/>
  <p:defaultTextStyle>
    <a:defPPr>
      <a:defRPr lang="ru-RU"/>
    </a:defPPr>
    <a:lvl1pPr marL="0" algn="l" defTabSz="3506724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53362" algn="l" defTabSz="3506724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506724" algn="l" defTabSz="3506724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60086" algn="l" defTabSz="3506724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7013448" algn="l" defTabSz="3506724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66810" algn="l" defTabSz="3506724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520172" algn="l" defTabSz="3506724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73534" algn="l" defTabSz="3506724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4026896" algn="l" defTabSz="3506724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5FE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2" autoAdjust="0"/>
    <p:restoredTop sz="94913" autoAdjust="0"/>
  </p:normalViewPr>
  <p:slideViewPr>
    <p:cSldViewPr>
      <p:cViewPr>
        <p:scale>
          <a:sx n="10" d="100"/>
          <a:sy n="10" d="100"/>
        </p:scale>
        <p:origin x="-2352" y="-150"/>
      </p:cViewPr>
      <p:guideLst>
        <p:guide orient="horz" pos="13483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1C66D-1021-4209-A809-E4B61B558061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4FBC4-E2FA-437B-853A-97CACEB02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3922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672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753362" algn="l" defTabSz="350672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3506724" algn="l" defTabSz="350672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5260086" algn="l" defTabSz="350672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7013448" algn="l" defTabSz="350672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8766810" algn="l" defTabSz="350672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10520172" algn="l" defTabSz="350672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12273534" algn="l" defTabSz="350672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14026896" algn="l" defTabSz="350672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1001" y="13298398"/>
            <a:ext cx="25737980" cy="91760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2000" y="24258166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53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0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6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13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66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20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73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026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7746-5AF2-46AE-B1E8-A80A7B9784F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D945-D0D2-4BF3-8D2D-B25F71E85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7746-5AF2-46AE-B1E8-A80A7B9784F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D945-D0D2-4BF3-8D2D-B25F71E85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1952984" y="1714337"/>
            <a:ext cx="6812993" cy="365259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13997" y="1714337"/>
            <a:ext cx="19934319" cy="365259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7746-5AF2-46AE-B1E8-A80A7B9784F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D945-D0D2-4BF3-8D2D-B25F71E85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7746-5AF2-46AE-B1E8-A80A7B9784F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D945-D0D2-4BF3-8D2D-B25F71E85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11" y="27508452"/>
            <a:ext cx="25737980" cy="8502249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1911" y="18144082"/>
            <a:ext cx="25737980" cy="9364362"/>
          </a:xfr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53362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506724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6008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701344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6681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520172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7353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402689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7746-5AF2-46AE-B1E8-A80A7B9784F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D945-D0D2-4BF3-8D2D-B25F71E85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14002" y="9988666"/>
            <a:ext cx="13373655" cy="28251647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392322" y="9988666"/>
            <a:ext cx="13373655" cy="28251647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7746-5AF2-46AE-B1E8-A80A7B9784F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D945-D0D2-4BF3-8D2D-B25F71E85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999" y="9582374"/>
            <a:ext cx="13378915" cy="3993478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53362" indent="0">
              <a:buNone/>
              <a:defRPr sz="7700" b="1"/>
            </a:lvl2pPr>
            <a:lvl3pPr marL="3506724" indent="0">
              <a:buNone/>
              <a:defRPr sz="6900" b="1"/>
            </a:lvl3pPr>
            <a:lvl4pPr marL="5260086" indent="0">
              <a:buNone/>
              <a:defRPr sz="6100" b="1"/>
            </a:lvl4pPr>
            <a:lvl5pPr marL="7013448" indent="0">
              <a:buNone/>
              <a:defRPr sz="6100" b="1"/>
            </a:lvl5pPr>
            <a:lvl6pPr marL="8766810" indent="0">
              <a:buNone/>
              <a:defRPr sz="6100" b="1"/>
            </a:lvl6pPr>
            <a:lvl7pPr marL="10520172" indent="0">
              <a:buNone/>
              <a:defRPr sz="6100" b="1"/>
            </a:lvl7pPr>
            <a:lvl8pPr marL="12273534" indent="0">
              <a:buNone/>
              <a:defRPr sz="6100" b="1"/>
            </a:lvl8pPr>
            <a:lvl9pPr marL="14026896" indent="0">
              <a:buNone/>
              <a:defRPr sz="6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13999" y="13575851"/>
            <a:ext cx="13378915" cy="2466445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5381810" y="9582374"/>
            <a:ext cx="13384169" cy="3993478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53362" indent="0">
              <a:buNone/>
              <a:defRPr sz="7700" b="1"/>
            </a:lvl2pPr>
            <a:lvl3pPr marL="3506724" indent="0">
              <a:buNone/>
              <a:defRPr sz="6900" b="1"/>
            </a:lvl3pPr>
            <a:lvl4pPr marL="5260086" indent="0">
              <a:buNone/>
              <a:defRPr sz="6100" b="1"/>
            </a:lvl4pPr>
            <a:lvl5pPr marL="7013448" indent="0">
              <a:buNone/>
              <a:defRPr sz="6100" b="1"/>
            </a:lvl5pPr>
            <a:lvl6pPr marL="8766810" indent="0">
              <a:buNone/>
              <a:defRPr sz="6100" b="1"/>
            </a:lvl6pPr>
            <a:lvl7pPr marL="10520172" indent="0">
              <a:buNone/>
              <a:defRPr sz="6100" b="1"/>
            </a:lvl7pPr>
            <a:lvl8pPr marL="12273534" indent="0">
              <a:buNone/>
              <a:defRPr sz="6100" b="1"/>
            </a:lvl8pPr>
            <a:lvl9pPr marL="14026896" indent="0">
              <a:buNone/>
              <a:defRPr sz="6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5381810" y="13575851"/>
            <a:ext cx="13384169" cy="2466445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7746-5AF2-46AE-B1E8-A80A7B9784F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D945-D0D2-4BF3-8D2D-B25F71E85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7746-5AF2-46AE-B1E8-A80A7B9784F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D945-D0D2-4BF3-8D2D-B25F71E85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7746-5AF2-46AE-B1E8-A80A7B9784F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D945-D0D2-4BF3-8D2D-B25F71E85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999" y="1704415"/>
            <a:ext cx="9961902" cy="7253667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38628" y="1704422"/>
            <a:ext cx="16927348" cy="36535891"/>
          </a:xfrm>
        </p:spPr>
        <p:txBody>
          <a:bodyPr/>
          <a:lstStyle>
            <a:lvl1pPr>
              <a:defRPr sz="12300"/>
            </a:lvl1pPr>
            <a:lvl2pPr>
              <a:defRPr sz="107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13999" y="8958091"/>
            <a:ext cx="9961902" cy="29282224"/>
          </a:xfrm>
        </p:spPr>
        <p:txBody>
          <a:bodyPr/>
          <a:lstStyle>
            <a:lvl1pPr marL="0" indent="0">
              <a:buNone/>
              <a:defRPr sz="5400"/>
            </a:lvl1pPr>
            <a:lvl2pPr marL="1753362" indent="0">
              <a:buNone/>
              <a:defRPr sz="4600"/>
            </a:lvl2pPr>
            <a:lvl3pPr marL="3506724" indent="0">
              <a:buNone/>
              <a:defRPr sz="3800"/>
            </a:lvl3pPr>
            <a:lvl4pPr marL="5260086" indent="0">
              <a:buNone/>
              <a:defRPr sz="3500"/>
            </a:lvl4pPr>
            <a:lvl5pPr marL="7013448" indent="0">
              <a:buNone/>
              <a:defRPr sz="3500"/>
            </a:lvl5pPr>
            <a:lvl6pPr marL="8766810" indent="0">
              <a:buNone/>
              <a:defRPr sz="3500"/>
            </a:lvl6pPr>
            <a:lvl7pPr marL="10520172" indent="0">
              <a:buNone/>
              <a:defRPr sz="3500"/>
            </a:lvl7pPr>
            <a:lvl8pPr marL="12273534" indent="0">
              <a:buNone/>
              <a:defRPr sz="3500"/>
            </a:lvl8pPr>
            <a:lvl9pPr marL="14026896" indent="0">
              <a:buNone/>
              <a:defRPr sz="3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7746-5AF2-46AE-B1E8-A80A7B9784F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D945-D0D2-4BF3-8D2D-B25F71E85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5088" y="29965968"/>
            <a:ext cx="18167985" cy="3537652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935088" y="3825021"/>
            <a:ext cx="18167985" cy="25685115"/>
          </a:xfrm>
        </p:spPr>
        <p:txBody>
          <a:bodyPr/>
          <a:lstStyle>
            <a:lvl1pPr marL="0" indent="0">
              <a:buNone/>
              <a:defRPr sz="12300"/>
            </a:lvl1pPr>
            <a:lvl2pPr marL="1753362" indent="0">
              <a:buNone/>
              <a:defRPr sz="10700"/>
            </a:lvl2pPr>
            <a:lvl3pPr marL="3506724" indent="0">
              <a:buNone/>
              <a:defRPr sz="9200"/>
            </a:lvl3pPr>
            <a:lvl4pPr marL="5260086" indent="0">
              <a:buNone/>
              <a:defRPr sz="7700"/>
            </a:lvl4pPr>
            <a:lvl5pPr marL="7013448" indent="0">
              <a:buNone/>
              <a:defRPr sz="7700"/>
            </a:lvl5pPr>
            <a:lvl6pPr marL="8766810" indent="0">
              <a:buNone/>
              <a:defRPr sz="7700"/>
            </a:lvl6pPr>
            <a:lvl7pPr marL="10520172" indent="0">
              <a:buNone/>
              <a:defRPr sz="7700"/>
            </a:lvl7pPr>
            <a:lvl8pPr marL="12273534" indent="0">
              <a:buNone/>
              <a:defRPr sz="7700"/>
            </a:lvl8pPr>
            <a:lvl9pPr marL="14026896" indent="0">
              <a:buNone/>
              <a:defRPr sz="7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35088" y="33503620"/>
            <a:ext cx="18167985" cy="5024053"/>
          </a:xfrm>
        </p:spPr>
        <p:txBody>
          <a:bodyPr/>
          <a:lstStyle>
            <a:lvl1pPr marL="0" indent="0">
              <a:buNone/>
              <a:defRPr sz="5400"/>
            </a:lvl1pPr>
            <a:lvl2pPr marL="1753362" indent="0">
              <a:buNone/>
              <a:defRPr sz="4600"/>
            </a:lvl2pPr>
            <a:lvl3pPr marL="3506724" indent="0">
              <a:buNone/>
              <a:defRPr sz="3800"/>
            </a:lvl3pPr>
            <a:lvl4pPr marL="5260086" indent="0">
              <a:buNone/>
              <a:defRPr sz="3500"/>
            </a:lvl4pPr>
            <a:lvl5pPr marL="7013448" indent="0">
              <a:buNone/>
              <a:defRPr sz="3500"/>
            </a:lvl5pPr>
            <a:lvl6pPr marL="8766810" indent="0">
              <a:buNone/>
              <a:defRPr sz="3500"/>
            </a:lvl6pPr>
            <a:lvl7pPr marL="10520172" indent="0">
              <a:buNone/>
              <a:defRPr sz="3500"/>
            </a:lvl7pPr>
            <a:lvl8pPr marL="12273534" indent="0">
              <a:buNone/>
              <a:defRPr sz="3500"/>
            </a:lvl8pPr>
            <a:lvl9pPr marL="14026896" indent="0">
              <a:buNone/>
              <a:defRPr sz="3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7746-5AF2-46AE-B1E8-A80A7B9784F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D945-D0D2-4BF3-8D2D-B25F71E85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002" y="1714327"/>
            <a:ext cx="27251978" cy="7134754"/>
          </a:xfrm>
          <a:prstGeom prst="rect">
            <a:avLst/>
          </a:prstGeom>
        </p:spPr>
        <p:txBody>
          <a:bodyPr vert="horz" lIns="350672" tIns="175336" rIns="350672" bIns="17533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4002" y="9988666"/>
            <a:ext cx="27251978" cy="28251647"/>
          </a:xfrm>
          <a:prstGeom prst="rect">
            <a:avLst/>
          </a:prstGeom>
        </p:spPr>
        <p:txBody>
          <a:bodyPr vert="horz" lIns="350672" tIns="175336" rIns="350672" bIns="17533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14001" y="39677172"/>
            <a:ext cx="7065326" cy="2279158"/>
          </a:xfrm>
          <a:prstGeom prst="rect">
            <a:avLst/>
          </a:prstGeom>
        </p:spPr>
        <p:txBody>
          <a:bodyPr vert="horz" lIns="350672" tIns="175336" rIns="350672" bIns="175336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57746-5AF2-46AE-B1E8-A80A7B9784F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345662" y="39677172"/>
            <a:ext cx="9588658" cy="2279158"/>
          </a:xfrm>
          <a:prstGeom prst="rect">
            <a:avLst/>
          </a:prstGeom>
        </p:spPr>
        <p:txBody>
          <a:bodyPr vert="horz" lIns="350672" tIns="175336" rIns="350672" bIns="175336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1700649" y="39677172"/>
            <a:ext cx="7065326" cy="2279158"/>
          </a:xfrm>
          <a:prstGeom prst="rect">
            <a:avLst/>
          </a:prstGeom>
        </p:spPr>
        <p:txBody>
          <a:bodyPr vert="horz" lIns="350672" tIns="175336" rIns="350672" bIns="175336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6D945-D0D2-4BF3-8D2D-B25F71E85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3506724" rtl="0" eaLnBrk="1" latinLnBrk="0" hangingPunct="1">
        <a:spcBef>
          <a:spcPct val="0"/>
        </a:spcBef>
        <a:buNone/>
        <a:defRPr sz="16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5022" indent="-1315022" algn="l" defTabSz="3506724" rtl="0" eaLnBrk="1" latinLnBrk="0" hangingPunct="1">
        <a:spcBef>
          <a:spcPct val="20000"/>
        </a:spcBef>
        <a:buFont typeface="Arial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1pPr>
      <a:lvl2pPr marL="2849213" indent="-1095851" algn="l" defTabSz="3506724" rtl="0" eaLnBrk="1" latinLnBrk="0" hangingPunct="1">
        <a:spcBef>
          <a:spcPct val="20000"/>
        </a:spcBef>
        <a:buFont typeface="Arial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3405" indent="-876681" algn="l" defTabSz="3506724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36767" indent="-876681" algn="l" defTabSz="3506724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90129" indent="-876681" algn="l" defTabSz="3506724" rtl="0" eaLnBrk="1" latinLnBrk="0" hangingPunct="1">
        <a:spcBef>
          <a:spcPct val="20000"/>
        </a:spcBef>
        <a:buFont typeface="Arial" pitchFamily="34" charset="0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43491" indent="-876681" algn="l" defTabSz="3506724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96853" indent="-876681" algn="l" defTabSz="3506724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50215" indent="-876681" algn="l" defTabSz="3506724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903577" indent="-876681" algn="l" defTabSz="3506724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50672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53362" algn="l" defTabSz="350672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506724" algn="l" defTabSz="350672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60086" algn="l" defTabSz="350672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13448" algn="l" defTabSz="350672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66810" algn="l" defTabSz="350672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520172" algn="l" defTabSz="350672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73534" algn="l" defTabSz="350672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4026896" algn="l" defTabSz="3506724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8422" y="209206"/>
            <a:ext cx="21944929" cy="1999456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ормы </a:t>
            </a: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рельефа, связанные с многолетней мерзлотой на территории  </a:t>
            </a:r>
            <a:r>
              <a:rPr lang="ru-RU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Бердигестяхского</a:t>
            </a: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наслега»</a:t>
            </a:r>
            <a:b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16689932"/>
              </p:ext>
            </p:extLst>
          </p:nvPr>
        </p:nvGraphicFramePr>
        <p:xfrm>
          <a:off x="522363" y="4530724"/>
          <a:ext cx="29163240" cy="3791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12767"/>
                <a:gridCol w="16597476"/>
                <a:gridCol w="6952997"/>
              </a:tblGrid>
              <a:tr h="6288362">
                <a:tc rowSpan="2">
                  <a:txBody>
                    <a:bodyPr/>
                    <a:lstStyle/>
                    <a:p>
                      <a:pPr marL="742950" indent="-742950">
                        <a:buAutoNum type="arabicPeriod"/>
                      </a:pPr>
                      <a:r>
                        <a:rPr lang="ru-RU" sz="38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Актуальность </a:t>
                      </a:r>
                    </a:p>
                    <a:p>
                      <a:r>
                        <a:rPr lang="ru-RU" sz="3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3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 связи потеплением климата из года в год происходит оттаивание многолетней мерзлоты. Последствием этого происходит изменения рельефа: появление оврагов, </a:t>
                      </a:r>
                      <a:r>
                        <a:rPr lang="ru-RU" sz="3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быларов</a:t>
                      </a:r>
                      <a:r>
                        <a:rPr lang="ru-RU" sz="3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итд</a:t>
                      </a:r>
                      <a:endParaRPr lang="ru-RU" sz="3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38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Проблема </a:t>
                      </a:r>
                    </a:p>
                    <a:p>
                      <a:r>
                        <a:rPr lang="ru-RU" sz="3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Многолетняя мерзлота очень коварна и имеет свои специфические региональные особенности, начиная с участков с устойчивой низкотемпературной мерзлотой до территорий, так называемых с «вялой мерзлотой», где температура пород близка к 0°С. Стоит лишь немного изменить ее тепловое состояние (снять тонкий слой торфа и </a:t>
                      </a:r>
                      <a:r>
                        <a:rPr lang="ru-RU" sz="3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</a:t>
                      </a:r>
                      <a:r>
                        <a:rPr lang="ru-RU" sz="3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), как тут же начинается </a:t>
                      </a:r>
                      <a:r>
                        <a:rPr lang="ru-RU" sz="3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вытаивание</a:t>
                      </a:r>
                      <a:r>
                        <a:rPr lang="ru-RU" sz="3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льдов и термокарстовые </a:t>
                      </a:r>
                      <a:r>
                        <a:rPr lang="ru-RU" sz="3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термоэрозионные</a:t>
                      </a:r>
                      <a:r>
                        <a:rPr lang="ru-RU" sz="3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образования с формированием оврагов. И процесс этот уже, к сожалению, необратим.</a:t>
                      </a:r>
                    </a:p>
                    <a:p>
                      <a:r>
                        <a:rPr lang="ru-RU" sz="38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Цель </a:t>
                      </a:r>
                    </a:p>
                    <a:p>
                      <a:r>
                        <a:rPr lang="ru-RU" sz="3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форм рельефа связанных с многолетней мерзлотой на территории </a:t>
                      </a:r>
                      <a:r>
                        <a:rPr lang="ru-RU" sz="3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Бердигестяхского</a:t>
                      </a:r>
                      <a:r>
                        <a:rPr lang="ru-RU" sz="3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наслега. </a:t>
                      </a:r>
                    </a:p>
                    <a:p>
                      <a:r>
                        <a:rPr lang="ru-RU" sz="38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Задачи  </a:t>
                      </a:r>
                    </a:p>
                    <a:p>
                      <a:r>
                        <a:rPr lang="ru-RU" sz="3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Изучить научную литературу о сущности многолетней мерзлоты.</a:t>
                      </a:r>
                    </a:p>
                    <a:p>
                      <a:r>
                        <a:rPr lang="ru-RU" sz="3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Изучить криогенные (мерзлотные) геологические процессы и явления                                     </a:t>
                      </a:r>
                    </a:p>
                    <a:p>
                      <a:r>
                        <a:rPr lang="ru-RU" sz="3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Исследовать положительные и отрицательные стороны характеристики вечной мерзлоты.</a:t>
                      </a:r>
                    </a:p>
                    <a:p>
                      <a:r>
                        <a:rPr lang="ru-RU" sz="3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Выявить причины оттаивания вечной мерзлоты и возможные последствия.</a:t>
                      </a:r>
                    </a:p>
                    <a:p>
                      <a:r>
                        <a:rPr lang="ru-RU" sz="38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Методы </a:t>
                      </a:r>
                      <a:r>
                        <a:rPr lang="ru-RU" sz="3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Картографический, анализ и синтез, работа с учебной и справочной литературой, исследование </a:t>
                      </a:r>
                      <a:r>
                        <a:rPr lang="ru-RU" sz="3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былара</a:t>
                      </a:r>
                      <a:r>
                        <a:rPr lang="ru-RU" sz="3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 </a:t>
                      </a:r>
                      <a:r>
                        <a:rPr lang="ru-RU" sz="3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булгунняха</a:t>
                      </a:r>
                      <a:endParaRPr lang="ru-RU" sz="3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6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Гипотеза </a:t>
                      </a:r>
                    </a:p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Если провести  исследование форм рельефа  связанного с многолетней мерзлотой и процессы которые происходят  при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протаивании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многолетней мерзлоты,  то можно разработать и принять ряд мероприятий по предотвращению изменений земной поверхности, деформации инженерных сооружений, построенных без учета климатического потепления.</a:t>
                      </a:r>
                    </a:p>
                    <a:p>
                      <a:r>
                        <a:rPr lang="ru-RU" sz="36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 Практическая значимость</a:t>
                      </a:r>
                    </a:p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Заключается в обобщении сведений о многолетней мерзлоте и оценке параметров криогенных процессов</a:t>
                      </a:r>
                    </a:p>
                    <a:p>
                      <a:r>
                        <a:rPr lang="ru-RU" sz="36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 Этапы работы</a:t>
                      </a:r>
                    </a:p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 этап. Наблюдение за объектами. Измерение высот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былар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булгуннях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изучение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алааса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изучение литератур и проведение экспериментальных работ.</a:t>
                      </a:r>
                    </a:p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2 этап. Наблюдать за динамикой изменение форм рельефа, растительности в течение 5-ти лет.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2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Климат нашей местности. По климатическим условиям улус относится к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подзоне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привилюйской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группы районов,  климат  резко –континентальный</a:t>
                      </a:r>
                    </a:p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   Среднегодовая температура 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Лено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</a:p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 Вилюйского междуречья с 1990 по</a:t>
                      </a:r>
                    </a:p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2018гг. ( на примере с.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Бердигестях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</a:p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8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 Выводы:</a:t>
                      </a:r>
                    </a:p>
                    <a:p>
                      <a:pPr algn="just"/>
                      <a:r>
                        <a:rPr lang="ru-RU" sz="3800" dirty="0" smtClean="0">
                          <a:latin typeface="Times New Roman" pitchFamily="18" charset="0"/>
                          <a:cs typeface="Times New Roman" pitchFamily="18" charset="0"/>
                        </a:rPr>
                        <a:t>   В </a:t>
                      </a:r>
                      <a:r>
                        <a:rPr lang="ru-RU" sz="38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результате изучения форм рельефа на территории </a:t>
                      </a:r>
                      <a:r>
                        <a:rPr lang="ru-RU" sz="3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Бердигестяхского</a:t>
                      </a:r>
                      <a:r>
                        <a:rPr lang="ru-RU" sz="3800" dirty="0" smtClean="0">
                          <a:latin typeface="Times New Roman" pitchFamily="18" charset="0"/>
                          <a:cs typeface="Times New Roman" pitchFamily="18" charset="0"/>
                        </a:rPr>
                        <a:t> наслега мы пришли  к следующим выводам:</a:t>
                      </a:r>
                    </a:p>
                    <a:p>
                      <a:pPr algn="just"/>
                      <a:r>
                        <a:rPr lang="ru-RU" sz="3800" dirty="0" smtClean="0">
                          <a:latin typeface="Times New Roman" pitchFamily="18" charset="0"/>
                          <a:cs typeface="Times New Roman" pitchFamily="18" charset="0"/>
                        </a:rPr>
                        <a:t>На  исследуемых участках №1, №2 преобладают формы </a:t>
                      </a:r>
                      <a:r>
                        <a:rPr lang="ru-RU" sz="3800" dirty="0" smtClean="0">
                          <a:latin typeface="Times New Roman" pitchFamily="18" charset="0"/>
                          <a:cs typeface="Times New Roman" pitchFamily="18" charset="0"/>
                        </a:rPr>
                        <a:t>рельефа</a:t>
                      </a:r>
                      <a:r>
                        <a:rPr lang="ru-RU" sz="3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800" dirty="0" smtClean="0">
                          <a:latin typeface="Times New Roman" pitchFamily="18" charset="0"/>
                          <a:cs typeface="Times New Roman" pitchFamily="18" charset="0"/>
                        </a:rPr>
                        <a:t>связанные </a:t>
                      </a:r>
                      <a:r>
                        <a:rPr lang="ru-RU" sz="3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протаиванием</a:t>
                      </a:r>
                      <a:r>
                        <a:rPr lang="ru-RU" sz="3800" dirty="0" smtClean="0">
                          <a:latin typeface="Times New Roman" pitchFamily="18" charset="0"/>
                          <a:cs typeface="Times New Roman" pitchFamily="18" charset="0"/>
                        </a:rPr>
                        <a:t> многолетней мерзлоты, как </a:t>
                      </a:r>
                      <a:r>
                        <a:rPr lang="ru-RU" sz="3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былары</a:t>
                      </a:r>
                      <a:r>
                        <a:rPr lang="ru-RU" sz="3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3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дюедя</a:t>
                      </a:r>
                      <a:r>
                        <a:rPr lang="ru-RU" sz="3800" dirty="0" smtClean="0">
                          <a:latin typeface="Times New Roman" pitchFamily="18" charset="0"/>
                          <a:cs typeface="Times New Roman" pitchFamily="18" charset="0"/>
                        </a:rPr>
                        <a:t>, которые возникают и развиваются за счет природных сил, но и спровоцированные человеком.</a:t>
                      </a:r>
                    </a:p>
                    <a:p>
                      <a:pPr algn="just"/>
                      <a:r>
                        <a:rPr lang="ru-RU" sz="3800" dirty="0" smtClean="0">
                          <a:latin typeface="Times New Roman" pitchFamily="18" charset="0"/>
                          <a:cs typeface="Times New Roman" pitchFamily="18" charset="0"/>
                        </a:rPr>
                        <a:t>Связи с увеличением температуры высота </a:t>
                      </a:r>
                      <a:r>
                        <a:rPr lang="ru-RU" sz="3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былара</a:t>
                      </a:r>
                      <a:r>
                        <a:rPr lang="ru-RU" sz="3800" dirty="0" smtClean="0">
                          <a:latin typeface="Times New Roman" pitchFamily="18" charset="0"/>
                          <a:cs typeface="Times New Roman" pitchFamily="18" charset="0"/>
                        </a:rPr>
                        <a:t> увеличивается из года в год. Площадь </a:t>
                      </a:r>
                      <a:r>
                        <a:rPr lang="ru-RU" sz="3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дюедя</a:t>
                      </a:r>
                      <a:r>
                        <a:rPr lang="ru-RU" sz="3800" dirty="0" smtClean="0">
                          <a:latin typeface="Times New Roman" pitchFamily="18" charset="0"/>
                          <a:cs typeface="Times New Roman" pitchFamily="18" charset="0"/>
                        </a:rPr>
                        <a:t> тоже возрастает. Чем выше температуры воздуха, тем  больше  испарение воды . Площадь воды озера </a:t>
                      </a:r>
                      <a:r>
                        <a:rPr lang="ru-RU" sz="3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аласа</a:t>
                      </a:r>
                      <a:r>
                        <a:rPr lang="ru-RU" sz="3800" dirty="0" smtClean="0">
                          <a:latin typeface="Times New Roman" pitchFamily="18" charset="0"/>
                          <a:cs typeface="Times New Roman" pitchFamily="18" charset="0"/>
                        </a:rPr>
                        <a:t> может быть уменьшится или увеличится за счет  таяние подземного льда.</a:t>
                      </a:r>
                    </a:p>
                    <a:p>
                      <a:pPr algn="just"/>
                      <a:r>
                        <a:rPr lang="ru-RU" sz="3800" dirty="0" smtClean="0">
                          <a:latin typeface="Times New Roman" pitchFamily="18" charset="0"/>
                          <a:cs typeface="Times New Roman" pitchFamily="18" charset="0"/>
                        </a:rPr>
                        <a:t> Участок №1. Высота </a:t>
                      </a:r>
                      <a:r>
                        <a:rPr lang="ru-RU" sz="3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былара</a:t>
                      </a:r>
                      <a:r>
                        <a:rPr lang="ru-RU" sz="3800" dirty="0" smtClean="0">
                          <a:latin typeface="Times New Roman" pitchFamily="18" charset="0"/>
                          <a:cs typeface="Times New Roman" pitchFamily="18" charset="0"/>
                        </a:rPr>
                        <a:t> изменяется. В 2021г. -1м.26см, в марте 2022г. – 1м54 см., в октябре 2022г. 1м.22см. </a:t>
                      </a:r>
                    </a:p>
                    <a:p>
                      <a:pPr algn="just"/>
                      <a:r>
                        <a:rPr lang="ru-RU" sz="3800" dirty="0" smtClean="0">
                          <a:latin typeface="Times New Roman" pitchFamily="18" charset="0"/>
                          <a:cs typeface="Times New Roman" pitchFamily="18" charset="0"/>
                        </a:rPr>
                        <a:t> На участке №3, форма рельефа </a:t>
                      </a:r>
                      <a:r>
                        <a:rPr lang="ru-RU" sz="3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булгуннях</a:t>
                      </a:r>
                      <a:r>
                        <a:rPr lang="ru-RU" sz="3800" dirty="0" smtClean="0">
                          <a:latin typeface="Times New Roman" pitchFamily="18" charset="0"/>
                          <a:cs typeface="Times New Roman" pitchFamily="18" charset="0"/>
                        </a:rPr>
                        <a:t>  находится в лиственничном лесу. Максимальное высота </a:t>
                      </a:r>
                      <a:r>
                        <a:rPr lang="ru-RU" sz="3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булгунняха</a:t>
                      </a:r>
                      <a:r>
                        <a:rPr lang="ru-RU" sz="3800" dirty="0" smtClean="0">
                          <a:latin typeface="Times New Roman" pitchFamily="18" charset="0"/>
                          <a:cs typeface="Times New Roman" pitchFamily="18" charset="0"/>
                        </a:rPr>
                        <a:t> составляет 10м51см, в 2021 г. было 9м.29 см. Разница высоты -1м. 22см.</a:t>
                      </a:r>
                    </a:p>
                    <a:p>
                      <a:pPr algn="just"/>
                      <a:r>
                        <a:rPr lang="ru-RU" sz="38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Изменение высоты происходит в зимнее время. Мы связываем это с промерзанием деятельного слоя .Его мощность изменяется в зависимости от состава грунта и условий теплообмена на поверхности. Мы продолжим наблюдение за этими природными объектами.</a:t>
                      </a:r>
                    </a:p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438"/>
            <a:ext cx="3902075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39700" y="223368"/>
            <a:ext cx="4108450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850" y="12043222"/>
            <a:ext cx="15768063" cy="215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4506" y="17155790"/>
            <a:ext cx="7538442" cy="4789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642950" y="14197076"/>
            <a:ext cx="7822776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Территория Горного улуса занимает южную часть Центрально-Якутской равнины и имеет абсолютные высоты 300-400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м. Рельеф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имеет волнисто-равнинный характер с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аласными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котловинами,  лощинами 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возвыше-ниями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похожими 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булгунняхи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Вечная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мерзлота в районе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Бердигес-тях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имеет сплошное площадное распространение. Нижняя граница вечной мерзлоты проходит на глубине 300-350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м. Мы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рассмотрели  криогенные процессы, которые встречаются на территории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Бердигестяхского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наслега.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68179" y="22703431"/>
            <a:ext cx="5383213" cy="6773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7546655"/>
              </p:ext>
            </p:extLst>
          </p:nvPr>
        </p:nvGraphicFramePr>
        <p:xfrm>
          <a:off x="6418230" y="22293044"/>
          <a:ext cx="10449949" cy="777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49949"/>
              </a:tblGrid>
              <a:tr h="7680171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№1  Урочище «Ыар5а».</a:t>
                      </a:r>
                    </a:p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Урочище «Ыар5а», окрестность села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Бердигестях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расположен на  юге от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с.Бердигестях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. Расстояние от села примерно 3250 м.  Характер поверхности неровный. Процесс формирование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былар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происходит интенсивно. С каждым годом глубина оттаивания увеличивается. Эту свидетельствуют увеличение площадей стоячих водоемов -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дюедэ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а также 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высота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былар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увеличивается, что затрудняет  прохождения транспорта. </a:t>
                      </a:r>
                    </a:p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51988" y="28829810"/>
            <a:ext cx="2935339" cy="3735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6388609"/>
              </p:ext>
            </p:extLst>
          </p:nvPr>
        </p:nvGraphicFramePr>
        <p:xfrm>
          <a:off x="6448805" y="32292217"/>
          <a:ext cx="16388290" cy="3727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91746"/>
                <a:gridCol w="4896544"/>
              </a:tblGrid>
              <a:tr h="3727519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№2 - </a:t>
                      </a:r>
                      <a:r>
                        <a:rPr lang="ru-RU" sz="3600" b="1" dirty="0" err="1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алаас</a:t>
                      </a:r>
                      <a:r>
                        <a:rPr lang="ru-RU" sz="36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600" b="1" dirty="0" err="1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Ѳлѳҥнѳѳх</a:t>
                      </a:r>
                      <a:r>
                        <a:rPr lang="ru-RU" sz="36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Окрестность села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Бердигестях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расположенный на западе от с.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Бердигестях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. Расстояние от села примерно 1100 м.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Алаас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Ѳлѳҥнѳѳх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имеет типичную форму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алааса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.  Полузамкнутая термокарстовая котловина. По схеме  термокарстового образования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аласов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алаас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Ѳлѳҥнѳѳх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- зрелый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алас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87072" y="33357590"/>
            <a:ext cx="4895649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8473470"/>
              </p:ext>
            </p:extLst>
          </p:nvPr>
        </p:nvGraphicFramePr>
        <p:xfrm>
          <a:off x="6356614" y="36165902"/>
          <a:ext cx="15477091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77091"/>
              </a:tblGrid>
              <a:tr h="3404901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№3 </a:t>
                      </a:r>
                      <a:r>
                        <a:rPr lang="ru-RU" sz="3600" b="1" dirty="0" err="1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Булгуннях</a:t>
                      </a:r>
                      <a:r>
                        <a:rPr lang="ru-RU" sz="36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Булгуннях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от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алааса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Ѳлѳҥнѳѳх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расположен на северо - западе, на расстояние 500 м. От села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Бердигестях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, расположен на западе Расстояние от села примерно 1100 м.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Булгуннях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расположен внутри лиственничного леса. С крутым склоном и зарос деревьями. Высота составляет 10,51м. Длина составляет 60-70м. Когда-то на этой территории была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дюедя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54035" y="39406638"/>
            <a:ext cx="7423467" cy="304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6253" y="39120886"/>
            <a:ext cx="7000924" cy="332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8799" y="27905120"/>
            <a:ext cx="6820582" cy="302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82269" y="29476756"/>
            <a:ext cx="8488220" cy="310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67910" y="37258898"/>
            <a:ext cx="3487975" cy="4625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902075" y="2400793"/>
            <a:ext cx="2283120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Заровняв Вячеслав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Алексеевич,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Джумабаев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Камиль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Русланович,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Бердигестяхская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СОШ с углубленным изучением отдельных предметов им. Афанасия Осипова», ул.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Коврова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24,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с.Бердигестях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Горный улус, Республика Саха (Якутия)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e-mail:zarslava26@gmail.com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849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2060</TotalTime>
  <Words>678</Words>
  <Application>Microsoft Office PowerPoint</Application>
  <PresentationFormat>Произвольный</PresentationFormat>
  <Paragraphs>71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 «Формы рельефа, связанные с многолетней мерзлотой на территории  Бердигестяхского наслега»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год год экологии в России</dc:title>
  <dc:creator>biblioteka1</dc:creator>
  <cp:lastModifiedBy>Пользователь</cp:lastModifiedBy>
  <cp:revision>149</cp:revision>
  <dcterms:created xsi:type="dcterms:W3CDTF">2017-12-13T05:36:28Z</dcterms:created>
  <dcterms:modified xsi:type="dcterms:W3CDTF">2022-12-23T12:43:14Z</dcterms:modified>
</cp:coreProperties>
</file>