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30959425" cy="432006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hxWpMWH5fCZicaPOSqD+vpdCt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F7F5E1-7B52-4B6A-9E87-A4D60FD607E9}">
  <a:tblStyle styleId="{0CF7F5E1-7B52-4B6A-9E87-A4D60FD607E9}"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20000"/>
            </a:schemeClr>
          </a:solidFill>
        </a:fill>
      </a:tcStyle>
    </a:band1H>
    <a:band2H>
      <a:tcTxStyle b="off" i="off"/>
      <a:tcStyle>
        <a:tcBdr/>
      </a:tcStyle>
    </a:band2H>
    <a:band1V>
      <a:tcTxStyle b="off" i="off"/>
      <a:tcStyle>
        <a:tcBdr/>
        <a:fill>
          <a:solidFill>
            <a:schemeClr val="accent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532" autoAdjust="0"/>
  </p:normalViewPr>
  <p:slideViewPr>
    <p:cSldViewPr snapToGrid="0">
      <p:cViewPr>
        <p:scale>
          <a:sx n="50" d="100"/>
          <a:sy n="50" d="100"/>
        </p:scale>
        <p:origin x="-204" y="-68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22513" y="1143000"/>
            <a:ext cx="22129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258"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a:spLocks noGrp="1" noRot="1" noChangeAspect="1"/>
          </p:cNvSpPr>
          <p:nvPr>
            <p:ph type="sldImg" idx="2"/>
          </p:nvPr>
        </p:nvSpPr>
        <p:spPr>
          <a:xfrm>
            <a:off x="2322513" y="1143000"/>
            <a:ext cx="22129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 name="Google Shape;4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solidFill>
                <a:srgbClr val="7F7F7F"/>
              </a:solidFill>
            </a:endParaRPr>
          </a:p>
        </p:txBody>
      </p:sp>
      <p:sp>
        <p:nvSpPr>
          <p:cNvPr id="42" name="Google Shape;4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лакат">
  <p:cSld name="Плакат">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14916" y="1300019"/>
            <a:ext cx="21929593" cy="32999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4514916" y="4709523"/>
            <a:ext cx="21929593" cy="1090563"/>
          </a:xfrm>
          <a:prstGeom prst="rect">
            <a:avLst/>
          </a:prstGeom>
          <a:noFill/>
          <a:ln>
            <a:noFill/>
          </a:ln>
        </p:spPr>
        <p:txBody>
          <a:bodyPr spcFirstLastPara="1" wrap="square" lIns="91425" tIns="45700" rIns="91425" bIns="45700" anchor="t" anchorCtr="0">
            <a:noAutofit/>
          </a:bodyPr>
          <a:lstStyle>
            <a:lvl1pPr marL="322509" lvl="0" indent="-161254" algn="l">
              <a:lnSpc>
                <a:spcPct val="100000"/>
              </a:lnSpc>
              <a:spcBef>
                <a:spcPts val="0"/>
              </a:spcBef>
              <a:spcAft>
                <a:spcPts val="0"/>
              </a:spcAft>
              <a:buSzPts val="2400"/>
              <a:buNone/>
              <a:defRPr sz="1693">
                <a:solidFill>
                  <a:schemeClr val="lt1"/>
                </a:solidFill>
              </a:defRPr>
            </a:lvl1pPr>
            <a:lvl2pPr marL="645018" lvl="1" indent="-161254" algn="l">
              <a:lnSpc>
                <a:spcPct val="100000"/>
              </a:lnSpc>
              <a:spcBef>
                <a:spcPts val="0"/>
              </a:spcBef>
              <a:spcAft>
                <a:spcPts val="0"/>
              </a:spcAft>
              <a:buSzPts val="2400"/>
              <a:buNone/>
              <a:defRPr sz="1693">
                <a:solidFill>
                  <a:schemeClr val="lt1"/>
                </a:solidFill>
              </a:defRPr>
            </a:lvl2pPr>
            <a:lvl3pPr marL="967527" lvl="2" indent="-161254" algn="l">
              <a:lnSpc>
                <a:spcPct val="100000"/>
              </a:lnSpc>
              <a:spcBef>
                <a:spcPts val="0"/>
              </a:spcBef>
              <a:spcAft>
                <a:spcPts val="0"/>
              </a:spcAft>
              <a:buSzPts val="2400"/>
              <a:buNone/>
              <a:defRPr sz="1693">
                <a:solidFill>
                  <a:schemeClr val="lt1"/>
                </a:solidFill>
              </a:defRPr>
            </a:lvl3pPr>
            <a:lvl4pPr marL="1290036" lvl="3" indent="-161254" algn="l">
              <a:lnSpc>
                <a:spcPct val="100000"/>
              </a:lnSpc>
              <a:spcBef>
                <a:spcPts val="0"/>
              </a:spcBef>
              <a:spcAft>
                <a:spcPts val="0"/>
              </a:spcAft>
              <a:buSzPts val="2400"/>
              <a:buNone/>
              <a:defRPr sz="1693">
                <a:solidFill>
                  <a:schemeClr val="lt1"/>
                </a:solidFill>
              </a:defRPr>
            </a:lvl4pPr>
            <a:lvl5pPr marL="1612544" lvl="4" indent="-161254" algn="l">
              <a:lnSpc>
                <a:spcPct val="100000"/>
              </a:lnSpc>
              <a:spcBef>
                <a:spcPts val="0"/>
              </a:spcBef>
              <a:spcAft>
                <a:spcPts val="0"/>
              </a:spcAft>
              <a:buSzPts val="2400"/>
              <a:buNone/>
              <a:defRPr sz="1693">
                <a:solidFill>
                  <a:schemeClr val="lt1"/>
                </a:solidFill>
              </a:defRPr>
            </a:lvl5pPr>
            <a:lvl6pPr marL="1935053" lvl="5" indent="-161254" algn="l">
              <a:lnSpc>
                <a:spcPct val="100000"/>
              </a:lnSpc>
              <a:spcBef>
                <a:spcPts val="0"/>
              </a:spcBef>
              <a:spcAft>
                <a:spcPts val="0"/>
              </a:spcAft>
              <a:buSzPts val="2400"/>
              <a:buNone/>
              <a:defRPr sz="1693">
                <a:solidFill>
                  <a:schemeClr val="lt1"/>
                </a:solidFill>
              </a:defRPr>
            </a:lvl6pPr>
            <a:lvl7pPr marL="2257562" lvl="6" indent="-161254" algn="l">
              <a:lnSpc>
                <a:spcPct val="100000"/>
              </a:lnSpc>
              <a:spcBef>
                <a:spcPts val="0"/>
              </a:spcBef>
              <a:spcAft>
                <a:spcPts val="0"/>
              </a:spcAft>
              <a:buSzPts val="2400"/>
              <a:buNone/>
              <a:defRPr sz="1693">
                <a:solidFill>
                  <a:schemeClr val="lt1"/>
                </a:solidFill>
              </a:defRPr>
            </a:lvl7pPr>
            <a:lvl8pPr marL="2580071" lvl="7" indent="-161254" algn="l">
              <a:lnSpc>
                <a:spcPct val="100000"/>
              </a:lnSpc>
              <a:spcBef>
                <a:spcPts val="0"/>
              </a:spcBef>
              <a:spcAft>
                <a:spcPts val="0"/>
              </a:spcAft>
              <a:buSzPts val="2400"/>
              <a:buNone/>
              <a:defRPr sz="1693">
                <a:solidFill>
                  <a:schemeClr val="lt1"/>
                </a:solidFill>
              </a:defRPr>
            </a:lvl8pPr>
            <a:lvl9pPr marL="2902580" lvl="8" indent="-161254" algn="l">
              <a:lnSpc>
                <a:spcPct val="100000"/>
              </a:lnSpc>
              <a:spcBef>
                <a:spcPts val="0"/>
              </a:spcBef>
              <a:spcAft>
                <a:spcPts val="0"/>
              </a:spcAft>
              <a:buSzPts val="2400"/>
              <a:buNone/>
              <a:defRPr sz="1693">
                <a:solidFill>
                  <a:schemeClr val="lt1"/>
                </a:solidFill>
              </a:defRPr>
            </a:lvl9pPr>
          </a:lstStyle>
          <a:p>
            <a:endParaRPr/>
          </a:p>
        </p:txBody>
      </p:sp>
      <p:sp>
        <p:nvSpPr>
          <p:cNvPr id="19" name="Google Shape;19;p3"/>
          <p:cNvSpPr txBox="1">
            <a:spLocks noGrp="1"/>
          </p:cNvSpPr>
          <p:nvPr>
            <p:ph type="dt" idx="10"/>
          </p:nvPr>
        </p:nvSpPr>
        <p:spPr>
          <a:xfrm>
            <a:off x="806235" y="42145895"/>
            <a:ext cx="6965871" cy="60000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7772106" y="42145895"/>
            <a:ext cx="15415214" cy="60000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23187319" y="42145895"/>
            <a:ext cx="6965871" cy="60000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9pPr>
          </a:lstStyle>
          <a:p>
            <a:fld id="{00000000-1234-1234-1234-123412341234}" type="slidenum">
              <a:rPr lang="ru-RU" smtClean="0"/>
              <a:pPr/>
              <a:t>‹#›</a:t>
            </a:fld>
            <a:endParaRPr lang="ru-RU"/>
          </a:p>
        </p:txBody>
      </p:sp>
      <p:sp>
        <p:nvSpPr>
          <p:cNvPr id="22" name="Google Shape;22;p3"/>
          <p:cNvSpPr>
            <a:spLocks noGrp="1"/>
          </p:cNvSpPr>
          <p:nvPr>
            <p:ph type="body" idx="2"/>
          </p:nvPr>
        </p:nvSpPr>
        <p:spPr>
          <a:xfrm>
            <a:off x="806235" y="7680113"/>
            <a:ext cx="9029832" cy="1600024"/>
          </a:xfrm>
          <a:prstGeom prst="round1Rect">
            <a:avLst>
              <a:gd name="adj" fmla="val 16667"/>
            </a:avLst>
          </a:prstGeom>
          <a:solidFill>
            <a:schemeClr val="accent2"/>
          </a:solidFill>
          <a:ln>
            <a:noFill/>
          </a:ln>
        </p:spPr>
        <p:txBody>
          <a:bodyPr spcFirstLastPara="1" wrap="square" lIns="365750" tIns="45700" rIns="91425" bIns="45700" anchor="ctr" anchorCtr="0">
            <a:normAutofit/>
          </a:bodyPr>
          <a:lstStyle>
            <a:lvl1pPr marL="322509" lvl="0"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1pPr>
            <a:lvl2pPr marL="645018" lvl="1"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2pPr>
            <a:lvl3pPr marL="967527" lvl="2"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3pPr>
            <a:lvl4pPr marL="1290036" lvl="3"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4pPr>
            <a:lvl5pPr marL="1612544" lvl="4"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5pPr>
            <a:lvl6pPr marL="1935053" lvl="5"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6pPr>
            <a:lvl7pPr marL="2257562" lvl="6"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7pPr>
            <a:lvl8pPr marL="2580071" lvl="7"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8pPr>
            <a:lvl9pPr marL="2902580" lvl="8"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9pPr>
          </a:lstStyle>
          <a:p>
            <a:endParaRPr/>
          </a:p>
        </p:txBody>
      </p:sp>
      <p:sp>
        <p:nvSpPr>
          <p:cNvPr id="23" name="Google Shape;23;p3"/>
          <p:cNvSpPr txBox="1">
            <a:spLocks noGrp="1"/>
          </p:cNvSpPr>
          <p:nvPr>
            <p:ph type="body" idx="3"/>
          </p:nvPr>
        </p:nvSpPr>
        <p:spPr>
          <a:xfrm>
            <a:off x="806235" y="9280137"/>
            <a:ext cx="9029832" cy="9000133"/>
          </a:xfrm>
          <a:prstGeom prst="rect">
            <a:avLst/>
          </a:prstGeom>
          <a:noFill/>
          <a:ln>
            <a:noFill/>
          </a:ln>
        </p:spPr>
        <p:txBody>
          <a:bodyPr spcFirstLastPara="1" wrap="square" lIns="365750" tIns="182875" rIns="91425" bIns="45700" anchor="t" anchorCtr="0">
            <a:normAutofit/>
          </a:bodyPr>
          <a:lstStyle>
            <a:lvl1pPr marL="322509" lvl="0" indent="-286675" algn="l">
              <a:lnSpc>
                <a:spcPct val="100000"/>
              </a:lnSpc>
              <a:spcBef>
                <a:spcPts val="846"/>
              </a:spcBef>
              <a:spcAft>
                <a:spcPts val="0"/>
              </a:spcAft>
              <a:buSzPts val="2800"/>
              <a:buChar char="•"/>
              <a:defRPr/>
            </a:lvl1pPr>
            <a:lvl2pPr marL="645018" lvl="1" indent="-241882" algn="l">
              <a:lnSpc>
                <a:spcPct val="100000"/>
              </a:lnSpc>
              <a:spcBef>
                <a:spcPts val="846"/>
              </a:spcBef>
              <a:spcAft>
                <a:spcPts val="0"/>
              </a:spcAft>
              <a:buSzPts val="1800"/>
              <a:buChar char="•"/>
              <a:defRPr/>
            </a:lvl2pPr>
            <a:lvl3pPr marL="967527" lvl="2" indent="-241882" algn="l">
              <a:lnSpc>
                <a:spcPct val="100000"/>
              </a:lnSpc>
              <a:spcBef>
                <a:spcPts val="846"/>
              </a:spcBef>
              <a:spcAft>
                <a:spcPts val="0"/>
              </a:spcAft>
              <a:buSzPts val="1800"/>
              <a:buChar char="•"/>
              <a:defRPr/>
            </a:lvl3pPr>
            <a:lvl4pPr marL="1290036" lvl="3" indent="-241882" algn="l">
              <a:lnSpc>
                <a:spcPct val="100000"/>
              </a:lnSpc>
              <a:spcBef>
                <a:spcPts val="846"/>
              </a:spcBef>
              <a:spcAft>
                <a:spcPts val="0"/>
              </a:spcAft>
              <a:buSzPts val="1800"/>
              <a:buChar char="•"/>
              <a:defRPr/>
            </a:lvl4pPr>
            <a:lvl5pPr marL="1612544" lvl="4" indent="-268757" algn="l">
              <a:lnSpc>
                <a:spcPct val="100000"/>
              </a:lnSpc>
              <a:spcBef>
                <a:spcPts val="846"/>
              </a:spcBef>
              <a:spcAft>
                <a:spcPts val="0"/>
              </a:spcAft>
              <a:buSzPts val="2400"/>
              <a:buChar char="•"/>
              <a:defRPr/>
            </a:lvl5pPr>
            <a:lvl6pPr marL="1935053" lvl="5" indent="-268757" algn="l">
              <a:lnSpc>
                <a:spcPct val="100000"/>
              </a:lnSpc>
              <a:spcBef>
                <a:spcPts val="846"/>
              </a:spcBef>
              <a:spcAft>
                <a:spcPts val="0"/>
              </a:spcAft>
              <a:buSzPts val="2400"/>
              <a:buChar char="•"/>
              <a:defRPr/>
            </a:lvl6pPr>
            <a:lvl7pPr marL="2257562" lvl="6" indent="-268757" algn="l">
              <a:lnSpc>
                <a:spcPct val="100000"/>
              </a:lnSpc>
              <a:spcBef>
                <a:spcPts val="846"/>
              </a:spcBef>
              <a:spcAft>
                <a:spcPts val="0"/>
              </a:spcAft>
              <a:buSzPts val="2400"/>
              <a:buChar char="•"/>
              <a:defRPr/>
            </a:lvl7pPr>
            <a:lvl8pPr marL="2580071" lvl="7" indent="-268757" algn="l">
              <a:lnSpc>
                <a:spcPct val="100000"/>
              </a:lnSpc>
              <a:spcBef>
                <a:spcPts val="846"/>
              </a:spcBef>
              <a:spcAft>
                <a:spcPts val="0"/>
              </a:spcAft>
              <a:buSzPts val="2400"/>
              <a:buChar char="•"/>
              <a:defRPr/>
            </a:lvl8pPr>
            <a:lvl9pPr marL="2902580" lvl="8" indent="-268757" algn="l">
              <a:lnSpc>
                <a:spcPct val="100000"/>
              </a:lnSpc>
              <a:spcBef>
                <a:spcPts val="846"/>
              </a:spcBef>
              <a:spcAft>
                <a:spcPts val="0"/>
              </a:spcAft>
              <a:buSzPts val="2400"/>
              <a:buChar char="•"/>
              <a:defRPr/>
            </a:lvl9pPr>
          </a:lstStyle>
          <a:p>
            <a:endParaRPr/>
          </a:p>
        </p:txBody>
      </p:sp>
      <p:sp>
        <p:nvSpPr>
          <p:cNvPr id="24" name="Google Shape;24;p3"/>
          <p:cNvSpPr>
            <a:spLocks noGrp="1"/>
          </p:cNvSpPr>
          <p:nvPr>
            <p:ph type="body" idx="4"/>
          </p:nvPr>
        </p:nvSpPr>
        <p:spPr>
          <a:xfrm>
            <a:off x="806235" y="19728291"/>
            <a:ext cx="9029832" cy="1600024"/>
          </a:xfrm>
          <a:prstGeom prst="round1Rect">
            <a:avLst>
              <a:gd name="adj" fmla="val 16667"/>
            </a:avLst>
          </a:prstGeom>
          <a:solidFill>
            <a:schemeClr val="accent3"/>
          </a:solidFill>
          <a:ln>
            <a:noFill/>
          </a:ln>
        </p:spPr>
        <p:txBody>
          <a:bodyPr spcFirstLastPara="1" wrap="square" lIns="365750" tIns="45700" rIns="91425" bIns="45700" anchor="ctr" anchorCtr="0">
            <a:normAutofit/>
          </a:bodyPr>
          <a:lstStyle>
            <a:lvl1pPr marL="322509" lvl="0"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1pPr>
            <a:lvl2pPr marL="645018" lvl="1"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2pPr>
            <a:lvl3pPr marL="967527" lvl="2"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3pPr>
            <a:lvl4pPr marL="1290036" lvl="3"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4pPr>
            <a:lvl5pPr marL="1612544" lvl="4"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5pPr>
            <a:lvl6pPr marL="1935053" lvl="5"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6pPr>
            <a:lvl7pPr marL="2257562" lvl="6"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7pPr>
            <a:lvl8pPr marL="2580071" lvl="7"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8pPr>
            <a:lvl9pPr marL="2902580" lvl="8"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9pPr>
          </a:lstStyle>
          <a:p>
            <a:endParaRPr/>
          </a:p>
        </p:txBody>
      </p:sp>
      <p:sp>
        <p:nvSpPr>
          <p:cNvPr id="25" name="Google Shape;25;p3"/>
          <p:cNvSpPr txBox="1">
            <a:spLocks noGrp="1"/>
          </p:cNvSpPr>
          <p:nvPr>
            <p:ph type="body" idx="5"/>
          </p:nvPr>
        </p:nvSpPr>
        <p:spPr>
          <a:xfrm>
            <a:off x="806235" y="21328316"/>
            <a:ext cx="9029832" cy="11926902"/>
          </a:xfrm>
          <a:prstGeom prst="rect">
            <a:avLst/>
          </a:prstGeom>
          <a:noFill/>
          <a:ln>
            <a:noFill/>
          </a:ln>
        </p:spPr>
        <p:txBody>
          <a:bodyPr spcFirstLastPara="1" wrap="square" lIns="365750" tIns="182875" rIns="91425" bIns="45700" anchor="t" anchorCtr="0">
            <a:normAutofit/>
          </a:bodyPr>
          <a:lstStyle>
            <a:lvl1pPr marL="322509" lvl="0" indent="-286675" algn="l">
              <a:lnSpc>
                <a:spcPct val="100000"/>
              </a:lnSpc>
              <a:spcBef>
                <a:spcPts val="846"/>
              </a:spcBef>
              <a:spcAft>
                <a:spcPts val="0"/>
              </a:spcAft>
              <a:buSzPts val="2800"/>
              <a:buChar char="•"/>
              <a:defRPr/>
            </a:lvl1pPr>
            <a:lvl2pPr marL="645018" lvl="1" indent="-241882" algn="l">
              <a:lnSpc>
                <a:spcPct val="100000"/>
              </a:lnSpc>
              <a:spcBef>
                <a:spcPts val="846"/>
              </a:spcBef>
              <a:spcAft>
                <a:spcPts val="0"/>
              </a:spcAft>
              <a:buSzPts val="1800"/>
              <a:buChar char="•"/>
              <a:defRPr/>
            </a:lvl2pPr>
            <a:lvl3pPr marL="967527" lvl="2" indent="-241882" algn="l">
              <a:lnSpc>
                <a:spcPct val="100000"/>
              </a:lnSpc>
              <a:spcBef>
                <a:spcPts val="846"/>
              </a:spcBef>
              <a:spcAft>
                <a:spcPts val="0"/>
              </a:spcAft>
              <a:buSzPts val="1800"/>
              <a:buChar char="•"/>
              <a:defRPr/>
            </a:lvl3pPr>
            <a:lvl4pPr marL="1290036" lvl="3" indent="-241882" algn="l">
              <a:lnSpc>
                <a:spcPct val="100000"/>
              </a:lnSpc>
              <a:spcBef>
                <a:spcPts val="846"/>
              </a:spcBef>
              <a:spcAft>
                <a:spcPts val="0"/>
              </a:spcAft>
              <a:buSzPts val="1800"/>
              <a:buChar char="•"/>
              <a:defRPr/>
            </a:lvl4pPr>
            <a:lvl5pPr marL="1612544" lvl="4" indent="-268757" algn="l">
              <a:lnSpc>
                <a:spcPct val="100000"/>
              </a:lnSpc>
              <a:spcBef>
                <a:spcPts val="846"/>
              </a:spcBef>
              <a:spcAft>
                <a:spcPts val="0"/>
              </a:spcAft>
              <a:buSzPts val="2400"/>
              <a:buChar char="•"/>
              <a:defRPr/>
            </a:lvl5pPr>
            <a:lvl6pPr marL="1935053" lvl="5" indent="-268757" algn="l">
              <a:lnSpc>
                <a:spcPct val="100000"/>
              </a:lnSpc>
              <a:spcBef>
                <a:spcPts val="846"/>
              </a:spcBef>
              <a:spcAft>
                <a:spcPts val="0"/>
              </a:spcAft>
              <a:buSzPts val="2400"/>
              <a:buChar char="•"/>
              <a:defRPr/>
            </a:lvl6pPr>
            <a:lvl7pPr marL="2257562" lvl="6" indent="-268757" algn="l">
              <a:lnSpc>
                <a:spcPct val="100000"/>
              </a:lnSpc>
              <a:spcBef>
                <a:spcPts val="846"/>
              </a:spcBef>
              <a:spcAft>
                <a:spcPts val="0"/>
              </a:spcAft>
              <a:buSzPts val="2400"/>
              <a:buChar char="•"/>
              <a:defRPr/>
            </a:lvl7pPr>
            <a:lvl8pPr marL="2580071" lvl="7" indent="-268757" algn="l">
              <a:lnSpc>
                <a:spcPct val="100000"/>
              </a:lnSpc>
              <a:spcBef>
                <a:spcPts val="846"/>
              </a:spcBef>
              <a:spcAft>
                <a:spcPts val="0"/>
              </a:spcAft>
              <a:buSzPts val="2400"/>
              <a:buChar char="•"/>
              <a:defRPr/>
            </a:lvl8pPr>
            <a:lvl9pPr marL="2902580" lvl="8" indent="-268757" algn="l">
              <a:lnSpc>
                <a:spcPct val="100000"/>
              </a:lnSpc>
              <a:spcBef>
                <a:spcPts val="846"/>
              </a:spcBef>
              <a:spcAft>
                <a:spcPts val="0"/>
              </a:spcAft>
              <a:buSzPts val="2400"/>
              <a:buChar char="•"/>
              <a:defRPr/>
            </a:lvl9pPr>
          </a:lstStyle>
          <a:p>
            <a:endParaRPr/>
          </a:p>
        </p:txBody>
      </p:sp>
      <p:sp>
        <p:nvSpPr>
          <p:cNvPr id="26" name="Google Shape;26;p3"/>
          <p:cNvSpPr>
            <a:spLocks noGrp="1"/>
          </p:cNvSpPr>
          <p:nvPr>
            <p:ph type="body" idx="6"/>
          </p:nvPr>
        </p:nvSpPr>
        <p:spPr>
          <a:xfrm>
            <a:off x="806235" y="33900500"/>
            <a:ext cx="9029832" cy="1600024"/>
          </a:xfrm>
          <a:prstGeom prst="round1Rect">
            <a:avLst>
              <a:gd name="adj" fmla="val 16667"/>
            </a:avLst>
          </a:prstGeom>
          <a:solidFill>
            <a:schemeClr val="accent4"/>
          </a:solidFill>
          <a:ln>
            <a:noFill/>
          </a:ln>
        </p:spPr>
        <p:txBody>
          <a:bodyPr spcFirstLastPara="1" wrap="square" lIns="365750" tIns="45700" rIns="91425" bIns="45700" anchor="ctr" anchorCtr="0">
            <a:normAutofit/>
          </a:bodyPr>
          <a:lstStyle>
            <a:lvl1pPr marL="322509" lvl="0"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1pPr>
            <a:lvl2pPr marL="645018" lvl="1"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2pPr>
            <a:lvl3pPr marL="967527" lvl="2"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3pPr>
            <a:lvl4pPr marL="1290036" lvl="3"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4pPr>
            <a:lvl5pPr marL="1612544" lvl="4"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5pPr>
            <a:lvl6pPr marL="1935053" lvl="5"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6pPr>
            <a:lvl7pPr marL="2257562" lvl="6"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7pPr>
            <a:lvl8pPr marL="2580071" lvl="7"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8pPr>
            <a:lvl9pPr marL="2902580" lvl="8"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9pPr>
          </a:lstStyle>
          <a:p>
            <a:endParaRPr/>
          </a:p>
        </p:txBody>
      </p:sp>
      <p:sp>
        <p:nvSpPr>
          <p:cNvPr id="27" name="Google Shape;27;p3"/>
          <p:cNvSpPr txBox="1">
            <a:spLocks noGrp="1"/>
          </p:cNvSpPr>
          <p:nvPr>
            <p:ph type="body" idx="7"/>
          </p:nvPr>
        </p:nvSpPr>
        <p:spPr>
          <a:xfrm>
            <a:off x="806235" y="35508524"/>
            <a:ext cx="9029832" cy="6000089"/>
          </a:xfrm>
          <a:prstGeom prst="rect">
            <a:avLst/>
          </a:prstGeom>
          <a:noFill/>
          <a:ln>
            <a:noFill/>
          </a:ln>
        </p:spPr>
        <p:txBody>
          <a:bodyPr spcFirstLastPara="1" wrap="square" lIns="365750" tIns="182875" rIns="91425" bIns="45700" anchor="t" anchorCtr="0">
            <a:normAutofit/>
          </a:bodyPr>
          <a:lstStyle>
            <a:lvl1pPr marL="322509" lvl="0" indent="-286675" algn="l">
              <a:lnSpc>
                <a:spcPct val="100000"/>
              </a:lnSpc>
              <a:spcBef>
                <a:spcPts val="846"/>
              </a:spcBef>
              <a:spcAft>
                <a:spcPts val="0"/>
              </a:spcAft>
              <a:buSzPts val="2800"/>
              <a:buChar char="•"/>
              <a:defRPr/>
            </a:lvl1pPr>
            <a:lvl2pPr marL="645018" lvl="1" indent="-241882" algn="l">
              <a:lnSpc>
                <a:spcPct val="100000"/>
              </a:lnSpc>
              <a:spcBef>
                <a:spcPts val="846"/>
              </a:spcBef>
              <a:spcAft>
                <a:spcPts val="0"/>
              </a:spcAft>
              <a:buSzPts val="1800"/>
              <a:buChar char="•"/>
              <a:defRPr/>
            </a:lvl2pPr>
            <a:lvl3pPr marL="967527" lvl="2" indent="-241882" algn="l">
              <a:lnSpc>
                <a:spcPct val="100000"/>
              </a:lnSpc>
              <a:spcBef>
                <a:spcPts val="846"/>
              </a:spcBef>
              <a:spcAft>
                <a:spcPts val="0"/>
              </a:spcAft>
              <a:buSzPts val="1800"/>
              <a:buChar char="•"/>
              <a:defRPr/>
            </a:lvl3pPr>
            <a:lvl4pPr marL="1290036" lvl="3" indent="-241882" algn="l">
              <a:lnSpc>
                <a:spcPct val="100000"/>
              </a:lnSpc>
              <a:spcBef>
                <a:spcPts val="846"/>
              </a:spcBef>
              <a:spcAft>
                <a:spcPts val="0"/>
              </a:spcAft>
              <a:buSzPts val="1800"/>
              <a:buChar char="•"/>
              <a:defRPr/>
            </a:lvl4pPr>
            <a:lvl5pPr marL="1612544" lvl="4" indent="-268757" algn="l">
              <a:lnSpc>
                <a:spcPct val="100000"/>
              </a:lnSpc>
              <a:spcBef>
                <a:spcPts val="846"/>
              </a:spcBef>
              <a:spcAft>
                <a:spcPts val="0"/>
              </a:spcAft>
              <a:buSzPts val="2400"/>
              <a:buChar char="•"/>
              <a:defRPr/>
            </a:lvl5pPr>
            <a:lvl6pPr marL="1935053" lvl="5" indent="-268757" algn="l">
              <a:lnSpc>
                <a:spcPct val="100000"/>
              </a:lnSpc>
              <a:spcBef>
                <a:spcPts val="846"/>
              </a:spcBef>
              <a:spcAft>
                <a:spcPts val="0"/>
              </a:spcAft>
              <a:buSzPts val="2400"/>
              <a:buChar char="•"/>
              <a:defRPr/>
            </a:lvl6pPr>
            <a:lvl7pPr marL="2257562" lvl="6" indent="-268757" algn="l">
              <a:lnSpc>
                <a:spcPct val="100000"/>
              </a:lnSpc>
              <a:spcBef>
                <a:spcPts val="846"/>
              </a:spcBef>
              <a:spcAft>
                <a:spcPts val="0"/>
              </a:spcAft>
              <a:buSzPts val="2400"/>
              <a:buChar char="•"/>
              <a:defRPr/>
            </a:lvl7pPr>
            <a:lvl8pPr marL="2580071" lvl="7" indent="-268757" algn="l">
              <a:lnSpc>
                <a:spcPct val="100000"/>
              </a:lnSpc>
              <a:spcBef>
                <a:spcPts val="846"/>
              </a:spcBef>
              <a:spcAft>
                <a:spcPts val="0"/>
              </a:spcAft>
              <a:buSzPts val="2400"/>
              <a:buChar char="•"/>
              <a:defRPr/>
            </a:lvl8pPr>
            <a:lvl9pPr marL="2902580" lvl="8" indent="-268757" algn="l">
              <a:lnSpc>
                <a:spcPct val="100000"/>
              </a:lnSpc>
              <a:spcBef>
                <a:spcPts val="846"/>
              </a:spcBef>
              <a:spcAft>
                <a:spcPts val="0"/>
              </a:spcAft>
              <a:buSzPts val="2400"/>
              <a:buChar char="•"/>
              <a:defRPr/>
            </a:lvl9pPr>
          </a:lstStyle>
          <a:p>
            <a:endParaRPr/>
          </a:p>
        </p:txBody>
      </p:sp>
      <p:sp>
        <p:nvSpPr>
          <p:cNvPr id="28" name="Google Shape;28;p3"/>
          <p:cNvSpPr>
            <a:spLocks noGrp="1"/>
          </p:cNvSpPr>
          <p:nvPr>
            <p:ph type="body" idx="8"/>
          </p:nvPr>
        </p:nvSpPr>
        <p:spPr>
          <a:xfrm>
            <a:off x="10964797" y="7680113"/>
            <a:ext cx="9029832" cy="1600024"/>
          </a:xfrm>
          <a:prstGeom prst="round1Rect">
            <a:avLst>
              <a:gd name="adj" fmla="val 16667"/>
            </a:avLst>
          </a:prstGeom>
          <a:solidFill>
            <a:schemeClr val="accent5"/>
          </a:solidFill>
          <a:ln>
            <a:noFill/>
          </a:ln>
        </p:spPr>
        <p:txBody>
          <a:bodyPr spcFirstLastPara="1" wrap="square" lIns="365750" tIns="45700" rIns="91425" bIns="45700" anchor="ctr" anchorCtr="0">
            <a:normAutofit/>
          </a:bodyPr>
          <a:lstStyle>
            <a:lvl1pPr marL="322509" lvl="0"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1pPr>
            <a:lvl2pPr marL="645018" lvl="1"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2pPr>
            <a:lvl3pPr marL="967527" lvl="2"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3pPr>
            <a:lvl4pPr marL="1290036" lvl="3"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4pPr>
            <a:lvl5pPr marL="1612544" lvl="4"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5pPr>
            <a:lvl6pPr marL="1935053" lvl="5"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6pPr>
            <a:lvl7pPr marL="2257562" lvl="6"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7pPr>
            <a:lvl8pPr marL="2580071" lvl="7"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8pPr>
            <a:lvl9pPr marL="2902580" lvl="8"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9pPr>
          </a:lstStyle>
          <a:p>
            <a:endParaRPr/>
          </a:p>
        </p:txBody>
      </p:sp>
      <p:sp>
        <p:nvSpPr>
          <p:cNvPr id="29" name="Google Shape;29;p3"/>
          <p:cNvSpPr txBox="1">
            <a:spLocks noGrp="1"/>
          </p:cNvSpPr>
          <p:nvPr>
            <p:ph type="body" idx="9"/>
          </p:nvPr>
        </p:nvSpPr>
        <p:spPr>
          <a:xfrm>
            <a:off x="10964797" y="9280137"/>
            <a:ext cx="9029832" cy="6000089"/>
          </a:xfrm>
          <a:prstGeom prst="rect">
            <a:avLst/>
          </a:prstGeom>
          <a:noFill/>
          <a:ln>
            <a:noFill/>
          </a:ln>
        </p:spPr>
        <p:txBody>
          <a:bodyPr spcFirstLastPara="1" wrap="square" lIns="365750" tIns="182875" rIns="91425" bIns="45700" anchor="t" anchorCtr="0">
            <a:normAutofit/>
          </a:bodyPr>
          <a:lstStyle>
            <a:lvl1pPr marL="322509" lvl="0" indent="-286675" algn="l">
              <a:lnSpc>
                <a:spcPct val="100000"/>
              </a:lnSpc>
              <a:spcBef>
                <a:spcPts val="846"/>
              </a:spcBef>
              <a:spcAft>
                <a:spcPts val="0"/>
              </a:spcAft>
              <a:buSzPts val="2800"/>
              <a:buChar char="•"/>
              <a:defRPr/>
            </a:lvl1pPr>
            <a:lvl2pPr marL="645018" lvl="1" indent="-241882" algn="l">
              <a:lnSpc>
                <a:spcPct val="100000"/>
              </a:lnSpc>
              <a:spcBef>
                <a:spcPts val="846"/>
              </a:spcBef>
              <a:spcAft>
                <a:spcPts val="0"/>
              </a:spcAft>
              <a:buSzPts val="1800"/>
              <a:buChar char="•"/>
              <a:defRPr/>
            </a:lvl2pPr>
            <a:lvl3pPr marL="967527" lvl="2" indent="-241882" algn="l">
              <a:lnSpc>
                <a:spcPct val="100000"/>
              </a:lnSpc>
              <a:spcBef>
                <a:spcPts val="846"/>
              </a:spcBef>
              <a:spcAft>
                <a:spcPts val="0"/>
              </a:spcAft>
              <a:buSzPts val="1800"/>
              <a:buChar char="•"/>
              <a:defRPr/>
            </a:lvl3pPr>
            <a:lvl4pPr marL="1290036" lvl="3" indent="-241882" algn="l">
              <a:lnSpc>
                <a:spcPct val="100000"/>
              </a:lnSpc>
              <a:spcBef>
                <a:spcPts val="846"/>
              </a:spcBef>
              <a:spcAft>
                <a:spcPts val="0"/>
              </a:spcAft>
              <a:buSzPts val="1800"/>
              <a:buChar char="•"/>
              <a:defRPr/>
            </a:lvl4pPr>
            <a:lvl5pPr marL="1612544" lvl="4" indent="-268757" algn="l">
              <a:lnSpc>
                <a:spcPct val="100000"/>
              </a:lnSpc>
              <a:spcBef>
                <a:spcPts val="846"/>
              </a:spcBef>
              <a:spcAft>
                <a:spcPts val="0"/>
              </a:spcAft>
              <a:buSzPts val="2400"/>
              <a:buChar char="•"/>
              <a:defRPr/>
            </a:lvl5pPr>
            <a:lvl6pPr marL="1935053" lvl="5" indent="-268757" algn="l">
              <a:lnSpc>
                <a:spcPct val="100000"/>
              </a:lnSpc>
              <a:spcBef>
                <a:spcPts val="846"/>
              </a:spcBef>
              <a:spcAft>
                <a:spcPts val="0"/>
              </a:spcAft>
              <a:buSzPts val="2400"/>
              <a:buChar char="•"/>
              <a:defRPr/>
            </a:lvl6pPr>
            <a:lvl7pPr marL="2257562" lvl="6" indent="-268757" algn="l">
              <a:lnSpc>
                <a:spcPct val="100000"/>
              </a:lnSpc>
              <a:spcBef>
                <a:spcPts val="846"/>
              </a:spcBef>
              <a:spcAft>
                <a:spcPts val="0"/>
              </a:spcAft>
              <a:buSzPts val="2400"/>
              <a:buChar char="•"/>
              <a:defRPr/>
            </a:lvl7pPr>
            <a:lvl8pPr marL="2580071" lvl="7" indent="-268757" algn="l">
              <a:lnSpc>
                <a:spcPct val="100000"/>
              </a:lnSpc>
              <a:spcBef>
                <a:spcPts val="846"/>
              </a:spcBef>
              <a:spcAft>
                <a:spcPts val="0"/>
              </a:spcAft>
              <a:buSzPts val="2400"/>
              <a:buChar char="•"/>
              <a:defRPr/>
            </a:lvl8pPr>
            <a:lvl9pPr marL="2902580" lvl="8" indent="-268757" algn="l">
              <a:lnSpc>
                <a:spcPct val="100000"/>
              </a:lnSpc>
              <a:spcBef>
                <a:spcPts val="846"/>
              </a:spcBef>
              <a:spcAft>
                <a:spcPts val="0"/>
              </a:spcAft>
              <a:buSzPts val="2400"/>
              <a:buChar char="•"/>
              <a:defRPr/>
            </a:lvl9pPr>
          </a:lstStyle>
          <a:p>
            <a:endParaRPr/>
          </a:p>
        </p:txBody>
      </p:sp>
      <p:sp>
        <p:nvSpPr>
          <p:cNvPr id="30" name="Google Shape;30;p3"/>
          <p:cNvSpPr txBox="1">
            <a:spLocks noGrp="1"/>
          </p:cNvSpPr>
          <p:nvPr>
            <p:ph type="body" idx="13"/>
          </p:nvPr>
        </p:nvSpPr>
        <p:spPr>
          <a:xfrm>
            <a:off x="10964797" y="15680231"/>
            <a:ext cx="9029832" cy="8100120"/>
          </a:xfrm>
          <a:prstGeom prst="rect">
            <a:avLst/>
          </a:prstGeom>
          <a:noFill/>
          <a:ln>
            <a:noFill/>
          </a:ln>
        </p:spPr>
        <p:txBody>
          <a:bodyPr spcFirstLastPara="1" wrap="square" lIns="365750" tIns="182875" rIns="91425" bIns="45700" anchor="t" anchorCtr="0">
            <a:normAutofit/>
          </a:bodyPr>
          <a:lstStyle>
            <a:lvl1pPr marL="322509" lvl="0" indent="-286675" algn="l">
              <a:lnSpc>
                <a:spcPct val="100000"/>
              </a:lnSpc>
              <a:spcBef>
                <a:spcPts val="846"/>
              </a:spcBef>
              <a:spcAft>
                <a:spcPts val="0"/>
              </a:spcAft>
              <a:buSzPts val="2800"/>
              <a:buChar char="•"/>
              <a:defRPr/>
            </a:lvl1pPr>
            <a:lvl2pPr marL="645018" lvl="1" indent="-241882" algn="l">
              <a:lnSpc>
                <a:spcPct val="100000"/>
              </a:lnSpc>
              <a:spcBef>
                <a:spcPts val="846"/>
              </a:spcBef>
              <a:spcAft>
                <a:spcPts val="0"/>
              </a:spcAft>
              <a:buSzPts val="1800"/>
              <a:buChar char="•"/>
              <a:defRPr/>
            </a:lvl2pPr>
            <a:lvl3pPr marL="967527" lvl="2" indent="-241882" algn="l">
              <a:lnSpc>
                <a:spcPct val="100000"/>
              </a:lnSpc>
              <a:spcBef>
                <a:spcPts val="846"/>
              </a:spcBef>
              <a:spcAft>
                <a:spcPts val="0"/>
              </a:spcAft>
              <a:buSzPts val="1800"/>
              <a:buChar char="•"/>
              <a:defRPr/>
            </a:lvl3pPr>
            <a:lvl4pPr marL="1290036" lvl="3" indent="-241882" algn="l">
              <a:lnSpc>
                <a:spcPct val="100000"/>
              </a:lnSpc>
              <a:spcBef>
                <a:spcPts val="846"/>
              </a:spcBef>
              <a:spcAft>
                <a:spcPts val="0"/>
              </a:spcAft>
              <a:buSzPts val="1800"/>
              <a:buChar char="•"/>
              <a:defRPr/>
            </a:lvl4pPr>
            <a:lvl5pPr marL="1612544" lvl="4" indent="-268757" algn="l">
              <a:lnSpc>
                <a:spcPct val="100000"/>
              </a:lnSpc>
              <a:spcBef>
                <a:spcPts val="846"/>
              </a:spcBef>
              <a:spcAft>
                <a:spcPts val="0"/>
              </a:spcAft>
              <a:buSzPts val="2400"/>
              <a:buChar char="•"/>
              <a:defRPr/>
            </a:lvl5pPr>
            <a:lvl6pPr marL="1935053" lvl="5" indent="-268757" algn="l">
              <a:lnSpc>
                <a:spcPct val="100000"/>
              </a:lnSpc>
              <a:spcBef>
                <a:spcPts val="846"/>
              </a:spcBef>
              <a:spcAft>
                <a:spcPts val="0"/>
              </a:spcAft>
              <a:buSzPts val="2400"/>
              <a:buChar char="•"/>
              <a:defRPr/>
            </a:lvl6pPr>
            <a:lvl7pPr marL="2257562" lvl="6" indent="-268757" algn="l">
              <a:lnSpc>
                <a:spcPct val="100000"/>
              </a:lnSpc>
              <a:spcBef>
                <a:spcPts val="846"/>
              </a:spcBef>
              <a:spcAft>
                <a:spcPts val="0"/>
              </a:spcAft>
              <a:buSzPts val="2400"/>
              <a:buChar char="•"/>
              <a:defRPr/>
            </a:lvl7pPr>
            <a:lvl8pPr marL="2580071" lvl="7" indent="-268757" algn="l">
              <a:lnSpc>
                <a:spcPct val="100000"/>
              </a:lnSpc>
              <a:spcBef>
                <a:spcPts val="846"/>
              </a:spcBef>
              <a:spcAft>
                <a:spcPts val="0"/>
              </a:spcAft>
              <a:buSzPts val="2400"/>
              <a:buChar char="•"/>
              <a:defRPr/>
            </a:lvl8pPr>
            <a:lvl9pPr marL="2902580" lvl="8" indent="-268757" algn="l">
              <a:lnSpc>
                <a:spcPct val="100000"/>
              </a:lnSpc>
              <a:spcBef>
                <a:spcPts val="846"/>
              </a:spcBef>
              <a:spcAft>
                <a:spcPts val="0"/>
              </a:spcAft>
              <a:buSzPts val="2400"/>
              <a:buChar char="•"/>
              <a:defRPr/>
            </a:lvl9pPr>
          </a:lstStyle>
          <a:p>
            <a:endParaRPr/>
          </a:p>
        </p:txBody>
      </p:sp>
      <p:sp>
        <p:nvSpPr>
          <p:cNvPr id="31" name="Google Shape;31;p3"/>
          <p:cNvSpPr txBox="1">
            <a:spLocks noGrp="1"/>
          </p:cNvSpPr>
          <p:nvPr>
            <p:ph type="body" idx="14"/>
          </p:nvPr>
        </p:nvSpPr>
        <p:spPr>
          <a:xfrm>
            <a:off x="10964797" y="30800455"/>
            <a:ext cx="9029832" cy="2300034"/>
          </a:xfrm>
          <a:prstGeom prst="rect">
            <a:avLst/>
          </a:prstGeom>
          <a:noFill/>
          <a:ln>
            <a:noFill/>
          </a:ln>
        </p:spPr>
        <p:txBody>
          <a:bodyPr spcFirstLastPara="1" wrap="square" lIns="91425" tIns="182875" rIns="91425" bIns="45700" anchor="t" anchorCtr="0">
            <a:normAutofit/>
          </a:bodyPr>
          <a:lstStyle>
            <a:lvl1pPr marL="322509" lvl="0" indent="-286675" algn="l">
              <a:lnSpc>
                <a:spcPct val="100000"/>
              </a:lnSpc>
              <a:spcBef>
                <a:spcPts val="846"/>
              </a:spcBef>
              <a:spcAft>
                <a:spcPts val="0"/>
              </a:spcAft>
              <a:buSzPts val="2800"/>
              <a:buChar char="•"/>
              <a:defRPr/>
            </a:lvl1pPr>
            <a:lvl2pPr marL="645018" lvl="1" indent="-241882" algn="l">
              <a:lnSpc>
                <a:spcPct val="100000"/>
              </a:lnSpc>
              <a:spcBef>
                <a:spcPts val="846"/>
              </a:spcBef>
              <a:spcAft>
                <a:spcPts val="0"/>
              </a:spcAft>
              <a:buSzPts val="1800"/>
              <a:buChar char="•"/>
              <a:defRPr/>
            </a:lvl2pPr>
            <a:lvl3pPr marL="967527" lvl="2" indent="-241882" algn="l">
              <a:lnSpc>
                <a:spcPct val="100000"/>
              </a:lnSpc>
              <a:spcBef>
                <a:spcPts val="846"/>
              </a:spcBef>
              <a:spcAft>
                <a:spcPts val="0"/>
              </a:spcAft>
              <a:buSzPts val="1800"/>
              <a:buChar char="•"/>
              <a:defRPr/>
            </a:lvl3pPr>
            <a:lvl4pPr marL="1290036" lvl="3" indent="-241882" algn="l">
              <a:lnSpc>
                <a:spcPct val="100000"/>
              </a:lnSpc>
              <a:spcBef>
                <a:spcPts val="846"/>
              </a:spcBef>
              <a:spcAft>
                <a:spcPts val="0"/>
              </a:spcAft>
              <a:buSzPts val="1800"/>
              <a:buChar char="•"/>
              <a:defRPr/>
            </a:lvl4pPr>
            <a:lvl5pPr marL="1612544" lvl="4" indent="-268757" algn="l">
              <a:lnSpc>
                <a:spcPct val="100000"/>
              </a:lnSpc>
              <a:spcBef>
                <a:spcPts val="846"/>
              </a:spcBef>
              <a:spcAft>
                <a:spcPts val="0"/>
              </a:spcAft>
              <a:buSzPts val="2400"/>
              <a:buChar char="•"/>
              <a:defRPr/>
            </a:lvl5pPr>
            <a:lvl6pPr marL="1935053" lvl="5" indent="-268757" algn="l">
              <a:lnSpc>
                <a:spcPct val="100000"/>
              </a:lnSpc>
              <a:spcBef>
                <a:spcPts val="846"/>
              </a:spcBef>
              <a:spcAft>
                <a:spcPts val="0"/>
              </a:spcAft>
              <a:buSzPts val="2400"/>
              <a:buChar char="•"/>
              <a:defRPr/>
            </a:lvl6pPr>
            <a:lvl7pPr marL="2257562" lvl="6" indent="-268757" algn="l">
              <a:lnSpc>
                <a:spcPct val="100000"/>
              </a:lnSpc>
              <a:spcBef>
                <a:spcPts val="846"/>
              </a:spcBef>
              <a:spcAft>
                <a:spcPts val="0"/>
              </a:spcAft>
              <a:buSzPts val="2400"/>
              <a:buChar char="•"/>
              <a:defRPr/>
            </a:lvl7pPr>
            <a:lvl8pPr marL="2580071" lvl="7" indent="-268757" algn="l">
              <a:lnSpc>
                <a:spcPct val="100000"/>
              </a:lnSpc>
              <a:spcBef>
                <a:spcPts val="846"/>
              </a:spcBef>
              <a:spcAft>
                <a:spcPts val="0"/>
              </a:spcAft>
              <a:buSzPts val="2400"/>
              <a:buChar char="•"/>
              <a:defRPr/>
            </a:lvl8pPr>
            <a:lvl9pPr marL="2902580" lvl="8" indent="-268757" algn="l">
              <a:lnSpc>
                <a:spcPct val="100000"/>
              </a:lnSpc>
              <a:spcBef>
                <a:spcPts val="846"/>
              </a:spcBef>
              <a:spcAft>
                <a:spcPts val="0"/>
              </a:spcAft>
              <a:buSzPts val="2400"/>
              <a:buChar char="•"/>
              <a:defRPr/>
            </a:lvl9pPr>
          </a:lstStyle>
          <a:p>
            <a:endParaRPr/>
          </a:p>
        </p:txBody>
      </p:sp>
      <p:sp>
        <p:nvSpPr>
          <p:cNvPr id="32" name="Google Shape;32;p3"/>
          <p:cNvSpPr>
            <a:spLocks noGrp="1"/>
          </p:cNvSpPr>
          <p:nvPr>
            <p:ph type="body" idx="15"/>
          </p:nvPr>
        </p:nvSpPr>
        <p:spPr>
          <a:xfrm>
            <a:off x="10964797" y="33900500"/>
            <a:ext cx="9029832" cy="1600024"/>
          </a:xfrm>
          <a:prstGeom prst="round1Rect">
            <a:avLst>
              <a:gd name="adj" fmla="val 16667"/>
            </a:avLst>
          </a:prstGeom>
          <a:solidFill>
            <a:schemeClr val="accent6"/>
          </a:solidFill>
          <a:ln>
            <a:noFill/>
          </a:ln>
        </p:spPr>
        <p:txBody>
          <a:bodyPr spcFirstLastPara="1" wrap="square" lIns="365750" tIns="45700" rIns="91425" bIns="45700" anchor="ctr" anchorCtr="0">
            <a:normAutofit/>
          </a:bodyPr>
          <a:lstStyle>
            <a:lvl1pPr marL="322509" lvl="0"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1pPr>
            <a:lvl2pPr marL="645018" lvl="1"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2pPr>
            <a:lvl3pPr marL="967527" lvl="2"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3pPr>
            <a:lvl4pPr marL="1290036" lvl="3"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4pPr>
            <a:lvl5pPr marL="1612544" lvl="4"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5pPr>
            <a:lvl6pPr marL="1935053" lvl="5"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6pPr>
            <a:lvl7pPr marL="2257562" lvl="6"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7pPr>
            <a:lvl8pPr marL="2580071" lvl="7"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8pPr>
            <a:lvl9pPr marL="2902580" lvl="8"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9pPr>
          </a:lstStyle>
          <a:p>
            <a:endParaRPr/>
          </a:p>
        </p:txBody>
      </p:sp>
      <p:sp>
        <p:nvSpPr>
          <p:cNvPr id="33" name="Google Shape;33;p3"/>
          <p:cNvSpPr txBox="1">
            <a:spLocks noGrp="1"/>
          </p:cNvSpPr>
          <p:nvPr>
            <p:ph type="body" idx="16"/>
          </p:nvPr>
        </p:nvSpPr>
        <p:spPr>
          <a:xfrm>
            <a:off x="10964797" y="35508524"/>
            <a:ext cx="9029832" cy="6000089"/>
          </a:xfrm>
          <a:prstGeom prst="rect">
            <a:avLst/>
          </a:prstGeom>
          <a:noFill/>
          <a:ln>
            <a:noFill/>
          </a:ln>
        </p:spPr>
        <p:txBody>
          <a:bodyPr spcFirstLastPara="1" wrap="square" lIns="365750" tIns="182875" rIns="91425" bIns="45700" anchor="t" anchorCtr="0">
            <a:normAutofit/>
          </a:bodyPr>
          <a:lstStyle>
            <a:lvl1pPr marL="322509" lvl="0" indent="-286675" algn="l">
              <a:lnSpc>
                <a:spcPct val="100000"/>
              </a:lnSpc>
              <a:spcBef>
                <a:spcPts val="846"/>
              </a:spcBef>
              <a:spcAft>
                <a:spcPts val="0"/>
              </a:spcAft>
              <a:buSzPts val="2800"/>
              <a:buChar char="•"/>
              <a:defRPr/>
            </a:lvl1pPr>
            <a:lvl2pPr marL="645018" lvl="1" indent="-241882" algn="l">
              <a:lnSpc>
                <a:spcPct val="100000"/>
              </a:lnSpc>
              <a:spcBef>
                <a:spcPts val="846"/>
              </a:spcBef>
              <a:spcAft>
                <a:spcPts val="0"/>
              </a:spcAft>
              <a:buSzPts val="1800"/>
              <a:buChar char="•"/>
              <a:defRPr/>
            </a:lvl2pPr>
            <a:lvl3pPr marL="967527" lvl="2" indent="-241882" algn="l">
              <a:lnSpc>
                <a:spcPct val="100000"/>
              </a:lnSpc>
              <a:spcBef>
                <a:spcPts val="846"/>
              </a:spcBef>
              <a:spcAft>
                <a:spcPts val="0"/>
              </a:spcAft>
              <a:buSzPts val="1800"/>
              <a:buChar char="•"/>
              <a:defRPr/>
            </a:lvl3pPr>
            <a:lvl4pPr marL="1290036" lvl="3" indent="-241882" algn="l">
              <a:lnSpc>
                <a:spcPct val="100000"/>
              </a:lnSpc>
              <a:spcBef>
                <a:spcPts val="846"/>
              </a:spcBef>
              <a:spcAft>
                <a:spcPts val="0"/>
              </a:spcAft>
              <a:buSzPts val="1800"/>
              <a:buChar char="•"/>
              <a:defRPr/>
            </a:lvl4pPr>
            <a:lvl5pPr marL="1612544" lvl="4" indent="-268757" algn="l">
              <a:lnSpc>
                <a:spcPct val="100000"/>
              </a:lnSpc>
              <a:spcBef>
                <a:spcPts val="846"/>
              </a:spcBef>
              <a:spcAft>
                <a:spcPts val="0"/>
              </a:spcAft>
              <a:buSzPts val="2400"/>
              <a:buChar char="•"/>
              <a:defRPr/>
            </a:lvl5pPr>
            <a:lvl6pPr marL="1935053" lvl="5" indent="-268757" algn="l">
              <a:lnSpc>
                <a:spcPct val="100000"/>
              </a:lnSpc>
              <a:spcBef>
                <a:spcPts val="846"/>
              </a:spcBef>
              <a:spcAft>
                <a:spcPts val="0"/>
              </a:spcAft>
              <a:buSzPts val="2400"/>
              <a:buChar char="•"/>
              <a:defRPr/>
            </a:lvl6pPr>
            <a:lvl7pPr marL="2257562" lvl="6" indent="-268757" algn="l">
              <a:lnSpc>
                <a:spcPct val="100000"/>
              </a:lnSpc>
              <a:spcBef>
                <a:spcPts val="846"/>
              </a:spcBef>
              <a:spcAft>
                <a:spcPts val="0"/>
              </a:spcAft>
              <a:buSzPts val="2400"/>
              <a:buChar char="•"/>
              <a:defRPr/>
            </a:lvl7pPr>
            <a:lvl8pPr marL="2580071" lvl="7" indent="-268757" algn="l">
              <a:lnSpc>
                <a:spcPct val="100000"/>
              </a:lnSpc>
              <a:spcBef>
                <a:spcPts val="846"/>
              </a:spcBef>
              <a:spcAft>
                <a:spcPts val="0"/>
              </a:spcAft>
              <a:buSzPts val="2400"/>
              <a:buChar char="•"/>
              <a:defRPr/>
            </a:lvl8pPr>
            <a:lvl9pPr marL="2902580" lvl="8" indent="-268757" algn="l">
              <a:lnSpc>
                <a:spcPct val="100000"/>
              </a:lnSpc>
              <a:spcBef>
                <a:spcPts val="846"/>
              </a:spcBef>
              <a:spcAft>
                <a:spcPts val="0"/>
              </a:spcAft>
              <a:buSzPts val="2400"/>
              <a:buChar char="•"/>
              <a:defRPr/>
            </a:lvl9pPr>
          </a:lstStyle>
          <a:p>
            <a:endParaRPr/>
          </a:p>
        </p:txBody>
      </p:sp>
      <p:sp>
        <p:nvSpPr>
          <p:cNvPr id="34" name="Google Shape;34;p3"/>
          <p:cNvSpPr>
            <a:spLocks noGrp="1"/>
          </p:cNvSpPr>
          <p:nvPr>
            <p:ph type="body" idx="17"/>
          </p:nvPr>
        </p:nvSpPr>
        <p:spPr>
          <a:xfrm>
            <a:off x="21091108" y="7680113"/>
            <a:ext cx="9029832" cy="1600024"/>
          </a:xfrm>
          <a:prstGeom prst="round1Rect">
            <a:avLst>
              <a:gd name="adj" fmla="val 16667"/>
            </a:avLst>
          </a:prstGeom>
          <a:solidFill>
            <a:schemeClr val="accent6"/>
          </a:solidFill>
          <a:ln>
            <a:noFill/>
          </a:ln>
        </p:spPr>
        <p:txBody>
          <a:bodyPr spcFirstLastPara="1" wrap="square" lIns="365750" tIns="45700" rIns="91425" bIns="45700" anchor="ctr" anchorCtr="0">
            <a:normAutofit/>
          </a:bodyPr>
          <a:lstStyle>
            <a:lvl1pPr marL="322509" lvl="0"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1pPr>
            <a:lvl2pPr marL="645018" lvl="1"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2pPr>
            <a:lvl3pPr marL="967527" lvl="2"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3pPr>
            <a:lvl4pPr marL="1290036" lvl="3"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4pPr>
            <a:lvl5pPr marL="1612544" lvl="4"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5pPr>
            <a:lvl6pPr marL="1935053" lvl="5"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6pPr>
            <a:lvl7pPr marL="2257562" lvl="6"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7pPr>
            <a:lvl8pPr marL="2580071" lvl="7"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8pPr>
            <a:lvl9pPr marL="2902580" lvl="8"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9pPr>
          </a:lstStyle>
          <a:p>
            <a:endParaRPr/>
          </a:p>
        </p:txBody>
      </p:sp>
      <p:sp>
        <p:nvSpPr>
          <p:cNvPr id="35" name="Google Shape;35;p3"/>
          <p:cNvSpPr txBox="1">
            <a:spLocks noGrp="1"/>
          </p:cNvSpPr>
          <p:nvPr>
            <p:ph type="body" idx="18"/>
          </p:nvPr>
        </p:nvSpPr>
        <p:spPr>
          <a:xfrm>
            <a:off x="21091108" y="9280137"/>
            <a:ext cx="9029832" cy="9600142"/>
          </a:xfrm>
          <a:prstGeom prst="rect">
            <a:avLst/>
          </a:prstGeom>
          <a:noFill/>
          <a:ln>
            <a:noFill/>
          </a:ln>
        </p:spPr>
        <p:txBody>
          <a:bodyPr spcFirstLastPara="1" wrap="square" lIns="365750" tIns="182875" rIns="91425" bIns="45700" anchor="t" anchorCtr="0">
            <a:normAutofit/>
          </a:bodyPr>
          <a:lstStyle>
            <a:lvl1pPr marL="322509" lvl="0" indent="-286675" algn="l">
              <a:lnSpc>
                <a:spcPct val="100000"/>
              </a:lnSpc>
              <a:spcBef>
                <a:spcPts val="846"/>
              </a:spcBef>
              <a:spcAft>
                <a:spcPts val="0"/>
              </a:spcAft>
              <a:buSzPts val="2800"/>
              <a:buChar char="•"/>
              <a:defRPr/>
            </a:lvl1pPr>
            <a:lvl2pPr marL="645018" lvl="1" indent="-241882" algn="l">
              <a:lnSpc>
                <a:spcPct val="100000"/>
              </a:lnSpc>
              <a:spcBef>
                <a:spcPts val="846"/>
              </a:spcBef>
              <a:spcAft>
                <a:spcPts val="0"/>
              </a:spcAft>
              <a:buSzPts val="1800"/>
              <a:buChar char="•"/>
              <a:defRPr/>
            </a:lvl2pPr>
            <a:lvl3pPr marL="967527" lvl="2" indent="-241882" algn="l">
              <a:lnSpc>
                <a:spcPct val="100000"/>
              </a:lnSpc>
              <a:spcBef>
                <a:spcPts val="846"/>
              </a:spcBef>
              <a:spcAft>
                <a:spcPts val="0"/>
              </a:spcAft>
              <a:buSzPts val="1800"/>
              <a:buChar char="•"/>
              <a:defRPr/>
            </a:lvl3pPr>
            <a:lvl4pPr marL="1290036" lvl="3" indent="-241882" algn="l">
              <a:lnSpc>
                <a:spcPct val="100000"/>
              </a:lnSpc>
              <a:spcBef>
                <a:spcPts val="846"/>
              </a:spcBef>
              <a:spcAft>
                <a:spcPts val="0"/>
              </a:spcAft>
              <a:buSzPts val="1800"/>
              <a:buChar char="•"/>
              <a:defRPr/>
            </a:lvl4pPr>
            <a:lvl5pPr marL="1612544" lvl="4" indent="-268757" algn="l">
              <a:lnSpc>
                <a:spcPct val="100000"/>
              </a:lnSpc>
              <a:spcBef>
                <a:spcPts val="846"/>
              </a:spcBef>
              <a:spcAft>
                <a:spcPts val="0"/>
              </a:spcAft>
              <a:buSzPts val="2400"/>
              <a:buChar char="•"/>
              <a:defRPr/>
            </a:lvl5pPr>
            <a:lvl6pPr marL="1935053" lvl="5" indent="-268757" algn="l">
              <a:lnSpc>
                <a:spcPct val="100000"/>
              </a:lnSpc>
              <a:spcBef>
                <a:spcPts val="846"/>
              </a:spcBef>
              <a:spcAft>
                <a:spcPts val="0"/>
              </a:spcAft>
              <a:buSzPts val="2400"/>
              <a:buChar char="•"/>
              <a:defRPr/>
            </a:lvl6pPr>
            <a:lvl7pPr marL="2257562" lvl="6" indent="-268757" algn="l">
              <a:lnSpc>
                <a:spcPct val="100000"/>
              </a:lnSpc>
              <a:spcBef>
                <a:spcPts val="846"/>
              </a:spcBef>
              <a:spcAft>
                <a:spcPts val="0"/>
              </a:spcAft>
              <a:buSzPts val="2400"/>
              <a:buChar char="•"/>
              <a:defRPr/>
            </a:lvl7pPr>
            <a:lvl8pPr marL="2580071" lvl="7" indent="-268757" algn="l">
              <a:lnSpc>
                <a:spcPct val="100000"/>
              </a:lnSpc>
              <a:spcBef>
                <a:spcPts val="846"/>
              </a:spcBef>
              <a:spcAft>
                <a:spcPts val="0"/>
              </a:spcAft>
              <a:buSzPts val="2400"/>
              <a:buChar char="•"/>
              <a:defRPr/>
            </a:lvl8pPr>
            <a:lvl9pPr marL="2902580" lvl="8" indent="-268757" algn="l">
              <a:lnSpc>
                <a:spcPct val="100000"/>
              </a:lnSpc>
              <a:spcBef>
                <a:spcPts val="846"/>
              </a:spcBef>
              <a:spcAft>
                <a:spcPts val="0"/>
              </a:spcAft>
              <a:buSzPts val="2400"/>
              <a:buChar char="•"/>
              <a:defRPr/>
            </a:lvl9pPr>
          </a:lstStyle>
          <a:p>
            <a:endParaRPr/>
          </a:p>
        </p:txBody>
      </p:sp>
      <p:sp>
        <p:nvSpPr>
          <p:cNvPr id="36" name="Google Shape;36;p3"/>
          <p:cNvSpPr txBox="1">
            <a:spLocks noGrp="1"/>
          </p:cNvSpPr>
          <p:nvPr>
            <p:ph type="body" idx="19"/>
          </p:nvPr>
        </p:nvSpPr>
        <p:spPr>
          <a:xfrm>
            <a:off x="21091108" y="20784307"/>
            <a:ext cx="9029832" cy="9600142"/>
          </a:xfrm>
          <a:prstGeom prst="rect">
            <a:avLst/>
          </a:prstGeom>
          <a:noFill/>
          <a:ln>
            <a:noFill/>
          </a:ln>
        </p:spPr>
        <p:txBody>
          <a:bodyPr spcFirstLastPara="1" wrap="square" lIns="365750" tIns="182875" rIns="91425" bIns="45700" anchor="t" anchorCtr="0">
            <a:normAutofit/>
          </a:bodyPr>
          <a:lstStyle>
            <a:lvl1pPr marL="322509" lvl="0" indent="-286675" algn="l">
              <a:lnSpc>
                <a:spcPct val="100000"/>
              </a:lnSpc>
              <a:spcBef>
                <a:spcPts val="846"/>
              </a:spcBef>
              <a:spcAft>
                <a:spcPts val="0"/>
              </a:spcAft>
              <a:buSzPts val="2800"/>
              <a:buChar char="•"/>
              <a:defRPr/>
            </a:lvl1pPr>
            <a:lvl2pPr marL="645018" lvl="1" indent="-241882" algn="l">
              <a:lnSpc>
                <a:spcPct val="100000"/>
              </a:lnSpc>
              <a:spcBef>
                <a:spcPts val="846"/>
              </a:spcBef>
              <a:spcAft>
                <a:spcPts val="0"/>
              </a:spcAft>
              <a:buSzPts val="1800"/>
              <a:buChar char="•"/>
              <a:defRPr/>
            </a:lvl2pPr>
            <a:lvl3pPr marL="967527" lvl="2" indent="-241882" algn="l">
              <a:lnSpc>
                <a:spcPct val="100000"/>
              </a:lnSpc>
              <a:spcBef>
                <a:spcPts val="846"/>
              </a:spcBef>
              <a:spcAft>
                <a:spcPts val="0"/>
              </a:spcAft>
              <a:buSzPts val="1800"/>
              <a:buChar char="•"/>
              <a:defRPr/>
            </a:lvl3pPr>
            <a:lvl4pPr marL="1290036" lvl="3" indent="-241882" algn="l">
              <a:lnSpc>
                <a:spcPct val="100000"/>
              </a:lnSpc>
              <a:spcBef>
                <a:spcPts val="846"/>
              </a:spcBef>
              <a:spcAft>
                <a:spcPts val="0"/>
              </a:spcAft>
              <a:buSzPts val="1800"/>
              <a:buChar char="•"/>
              <a:defRPr/>
            </a:lvl4pPr>
            <a:lvl5pPr marL="1612544" lvl="4" indent="-268757" algn="l">
              <a:lnSpc>
                <a:spcPct val="100000"/>
              </a:lnSpc>
              <a:spcBef>
                <a:spcPts val="846"/>
              </a:spcBef>
              <a:spcAft>
                <a:spcPts val="0"/>
              </a:spcAft>
              <a:buSzPts val="2400"/>
              <a:buChar char="•"/>
              <a:defRPr/>
            </a:lvl5pPr>
            <a:lvl6pPr marL="1935053" lvl="5" indent="-268757" algn="l">
              <a:lnSpc>
                <a:spcPct val="100000"/>
              </a:lnSpc>
              <a:spcBef>
                <a:spcPts val="846"/>
              </a:spcBef>
              <a:spcAft>
                <a:spcPts val="0"/>
              </a:spcAft>
              <a:buSzPts val="2400"/>
              <a:buChar char="•"/>
              <a:defRPr/>
            </a:lvl6pPr>
            <a:lvl7pPr marL="2257562" lvl="6" indent="-268757" algn="l">
              <a:lnSpc>
                <a:spcPct val="100000"/>
              </a:lnSpc>
              <a:spcBef>
                <a:spcPts val="846"/>
              </a:spcBef>
              <a:spcAft>
                <a:spcPts val="0"/>
              </a:spcAft>
              <a:buSzPts val="2400"/>
              <a:buChar char="•"/>
              <a:defRPr/>
            </a:lvl7pPr>
            <a:lvl8pPr marL="2580071" lvl="7" indent="-268757" algn="l">
              <a:lnSpc>
                <a:spcPct val="100000"/>
              </a:lnSpc>
              <a:spcBef>
                <a:spcPts val="846"/>
              </a:spcBef>
              <a:spcAft>
                <a:spcPts val="0"/>
              </a:spcAft>
              <a:buSzPts val="2400"/>
              <a:buChar char="•"/>
              <a:defRPr/>
            </a:lvl8pPr>
            <a:lvl9pPr marL="2902580" lvl="8" indent="-268757" algn="l">
              <a:lnSpc>
                <a:spcPct val="100000"/>
              </a:lnSpc>
              <a:spcBef>
                <a:spcPts val="846"/>
              </a:spcBef>
              <a:spcAft>
                <a:spcPts val="0"/>
              </a:spcAft>
              <a:buSzPts val="2400"/>
              <a:buChar char="•"/>
              <a:defRPr/>
            </a:lvl9pPr>
          </a:lstStyle>
          <a:p>
            <a:endParaRPr/>
          </a:p>
        </p:txBody>
      </p:sp>
      <p:sp>
        <p:nvSpPr>
          <p:cNvPr id="37" name="Google Shape;37;p3"/>
          <p:cNvSpPr>
            <a:spLocks noGrp="1"/>
          </p:cNvSpPr>
          <p:nvPr>
            <p:ph type="body" idx="20"/>
          </p:nvPr>
        </p:nvSpPr>
        <p:spPr>
          <a:xfrm>
            <a:off x="21091108" y="33900500"/>
            <a:ext cx="9029832" cy="1600024"/>
          </a:xfrm>
          <a:prstGeom prst="round1Rect">
            <a:avLst>
              <a:gd name="adj" fmla="val 16667"/>
            </a:avLst>
          </a:prstGeom>
          <a:solidFill>
            <a:schemeClr val="accent1"/>
          </a:solidFill>
          <a:ln>
            <a:noFill/>
          </a:ln>
        </p:spPr>
        <p:txBody>
          <a:bodyPr spcFirstLastPara="1" wrap="square" lIns="365750" tIns="45700" rIns="91425" bIns="45700" anchor="ctr" anchorCtr="0">
            <a:normAutofit/>
          </a:bodyPr>
          <a:lstStyle>
            <a:lvl1pPr marL="322509" lvl="0"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1pPr>
            <a:lvl2pPr marL="645018" lvl="1"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2pPr>
            <a:lvl3pPr marL="967527" lvl="2"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3pPr>
            <a:lvl4pPr marL="1290036" lvl="3"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4pPr>
            <a:lvl5pPr marL="1612544" lvl="4"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5pPr>
            <a:lvl6pPr marL="1935053" lvl="5"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6pPr>
            <a:lvl7pPr marL="2257562" lvl="6"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7pPr>
            <a:lvl8pPr marL="2580071" lvl="7"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8pPr>
            <a:lvl9pPr marL="2902580" lvl="8" indent="-161254" algn="l">
              <a:lnSpc>
                <a:spcPct val="100000"/>
              </a:lnSpc>
              <a:spcBef>
                <a:spcPts val="0"/>
              </a:spcBef>
              <a:spcAft>
                <a:spcPts val="0"/>
              </a:spcAft>
              <a:buSzPts val="6000"/>
              <a:buNone/>
              <a:defRPr sz="4232" cap="none">
                <a:solidFill>
                  <a:schemeClr val="lt1"/>
                </a:solidFill>
                <a:latin typeface="Cambria"/>
                <a:ea typeface="Cambria"/>
                <a:cs typeface="Cambria"/>
                <a:sym typeface="Cambria"/>
              </a:defRPr>
            </a:lvl9pPr>
          </a:lstStyle>
          <a:p>
            <a:endParaRPr/>
          </a:p>
        </p:txBody>
      </p:sp>
      <p:sp>
        <p:nvSpPr>
          <p:cNvPr id="38" name="Google Shape;38;p3"/>
          <p:cNvSpPr txBox="1">
            <a:spLocks noGrp="1"/>
          </p:cNvSpPr>
          <p:nvPr>
            <p:ph type="body" idx="21"/>
          </p:nvPr>
        </p:nvSpPr>
        <p:spPr>
          <a:xfrm>
            <a:off x="21091108" y="35508524"/>
            <a:ext cx="9029832" cy="6000089"/>
          </a:xfrm>
          <a:prstGeom prst="rect">
            <a:avLst/>
          </a:prstGeom>
          <a:noFill/>
          <a:ln>
            <a:noFill/>
          </a:ln>
        </p:spPr>
        <p:txBody>
          <a:bodyPr spcFirstLastPara="1" wrap="square" lIns="365750" tIns="182875" rIns="91425" bIns="45700" anchor="t" anchorCtr="0">
            <a:normAutofit/>
          </a:bodyPr>
          <a:lstStyle>
            <a:lvl1pPr marL="322509" lvl="0" indent="-286675" algn="l">
              <a:lnSpc>
                <a:spcPct val="100000"/>
              </a:lnSpc>
              <a:spcBef>
                <a:spcPts val="846"/>
              </a:spcBef>
              <a:spcAft>
                <a:spcPts val="0"/>
              </a:spcAft>
              <a:buSzPts val="2800"/>
              <a:buChar char="•"/>
              <a:defRPr/>
            </a:lvl1pPr>
            <a:lvl2pPr marL="645018" lvl="1" indent="-241882" algn="l">
              <a:lnSpc>
                <a:spcPct val="100000"/>
              </a:lnSpc>
              <a:spcBef>
                <a:spcPts val="846"/>
              </a:spcBef>
              <a:spcAft>
                <a:spcPts val="0"/>
              </a:spcAft>
              <a:buSzPts val="1800"/>
              <a:buChar char="•"/>
              <a:defRPr/>
            </a:lvl2pPr>
            <a:lvl3pPr marL="967527" lvl="2" indent="-241882" algn="l">
              <a:lnSpc>
                <a:spcPct val="100000"/>
              </a:lnSpc>
              <a:spcBef>
                <a:spcPts val="846"/>
              </a:spcBef>
              <a:spcAft>
                <a:spcPts val="0"/>
              </a:spcAft>
              <a:buSzPts val="1800"/>
              <a:buChar char="•"/>
              <a:defRPr/>
            </a:lvl3pPr>
            <a:lvl4pPr marL="1290036" lvl="3" indent="-241882" algn="l">
              <a:lnSpc>
                <a:spcPct val="100000"/>
              </a:lnSpc>
              <a:spcBef>
                <a:spcPts val="846"/>
              </a:spcBef>
              <a:spcAft>
                <a:spcPts val="0"/>
              </a:spcAft>
              <a:buSzPts val="1800"/>
              <a:buChar char="•"/>
              <a:defRPr/>
            </a:lvl4pPr>
            <a:lvl5pPr marL="1612544" lvl="4" indent="-268757" algn="l">
              <a:lnSpc>
                <a:spcPct val="100000"/>
              </a:lnSpc>
              <a:spcBef>
                <a:spcPts val="846"/>
              </a:spcBef>
              <a:spcAft>
                <a:spcPts val="0"/>
              </a:spcAft>
              <a:buSzPts val="2400"/>
              <a:buChar char="•"/>
              <a:defRPr/>
            </a:lvl5pPr>
            <a:lvl6pPr marL="1935053" lvl="5" indent="-268757" algn="l">
              <a:lnSpc>
                <a:spcPct val="100000"/>
              </a:lnSpc>
              <a:spcBef>
                <a:spcPts val="846"/>
              </a:spcBef>
              <a:spcAft>
                <a:spcPts val="0"/>
              </a:spcAft>
              <a:buSzPts val="2400"/>
              <a:buChar char="•"/>
              <a:defRPr/>
            </a:lvl6pPr>
            <a:lvl7pPr marL="2257562" lvl="6" indent="-268757" algn="l">
              <a:lnSpc>
                <a:spcPct val="100000"/>
              </a:lnSpc>
              <a:spcBef>
                <a:spcPts val="846"/>
              </a:spcBef>
              <a:spcAft>
                <a:spcPts val="0"/>
              </a:spcAft>
              <a:buSzPts val="2400"/>
              <a:buChar char="•"/>
              <a:defRPr/>
            </a:lvl7pPr>
            <a:lvl8pPr marL="2580071" lvl="7" indent="-268757" algn="l">
              <a:lnSpc>
                <a:spcPct val="100000"/>
              </a:lnSpc>
              <a:spcBef>
                <a:spcPts val="846"/>
              </a:spcBef>
              <a:spcAft>
                <a:spcPts val="0"/>
              </a:spcAft>
              <a:buSzPts val="2400"/>
              <a:buChar char="•"/>
              <a:defRPr/>
            </a:lvl8pPr>
            <a:lvl9pPr marL="2902580" lvl="8" indent="-268757" algn="l">
              <a:lnSpc>
                <a:spcPct val="100000"/>
              </a:lnSpc>
              <a:spcBef>
                <a:spcPts val="846"/>
              </a:spcBef>
              <a:spcAft>
                <a:spcPts val="0"/>
              </a:spcAft>
              <a:buSzPts val="2400"/>
              <a:buChar char="•"/>
              <a:defRPr/>
            </a:lvl9pPr>
          </a:lstStyle>
          <a:p>
            <a:endParaRPr/>
          </a:p>
        </p:txBody>
      </p:sp>
    </p:spTree>
  </p:cSld>
  <p:clrMapOvr>
    <a:masterClrMapping/>
  </p:clrMapOvr>
  <p:extLst>
    <p:ext uri="{DCECCB84-F9BA-43D5-87BE-67443E8EF086}">
      <p15:sldGuideLst xmlns:p15="http://schemas.microsoft.com/office/powerpoint/2012/main">
        <p15:guide id="1" pos="6467" userDrawn="1">
          <p15:clr>
            <a:srgbClr val="A4A3A4"/>
          </p15:clr>
        </p15:guide>
        <p15:guide id="2" pos="13035"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30959425" cy="6600097"/>
          </a:xfrm>
          <a:prstGeom prst="rect">
            <a:avLst/>
          </a:prstGeom>
          <a:solidFill>
            <a:schemeClr val="accent4"/>
          </a:solidFill>
          <a:ln>
            <a:noFill/>
          </a:ln>
        </p:spPr>
        <p:txBody>
          <a:bodyPr spcFirstLastPara="1" wrap="square" lIns="64488" tIns="32235" rIns="64488" bIns="32235" anchor="ctr" anchorCtr="0">
            <a:noAutofit/>
          </a:bodyPr>
          <a:lstStyle/>
          <a:p>
            <a:pPr marL="0" marR="0" lvl="0" indent="0" algn="ctr" rtl="0">
              <a:lnSpc>
                <a:spcPct val="100000"/>
              </a:lnSpc>
              <a:spcBef>
                <a:spcPts val="0"/>
              </a:spcBef>
              <a:spcAft>
                <a:spcPts val="0"/>
              </a:spcAft>
              <a:buClr>
                <a:srgbClr val="000000"/>
              </a:buClr>
              <a:buSzPts val="7258"/>
              <a:buFont typeface="Arial"/>
              <a:buNone/>
            </a:pPr>
            <a:endParaRPr sz="5120" b="0" i="0" u="none" strike="noStrike" cap="none">
              <a:solidFill>
                <a:schemeClr val="lt1"/>
              </a:solidFill>
              <a:latin typeface="Calibri"/>
              <a:ea typeface="Calibri"/>
              <a:cs typeface="Calibri"/>
              <a:sym typeface="Calibri"/>
            </a:endParaRPr>
          </a:p>
        </p:txBody>
      </p:sp>
      <p:sp>
        <p:nvSpPr>
          <p:cNvPr id="11" name="Google Shape;11;p2"/>
          <p:cNvSpPr txBox="1">
            <a:spLocks noGrp="1"/>
          </p:cNvSpPr>
          <p:nvPr>
            <p:ph type="title"/>
          </p:nvPr>
        </p:nvSpPr>
        <p:spPr>
          <a:xfrm>
            <a:off x="4514916" y="1300019"/>
            <a:ext cx="21929593" cy="329997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1"/>
              </a:buClr>
              <a:buSzPts val="8800"/>
              <a:buFont typeface="Cambria"/>
              <a:buNone/>
              <a:defRPr sz="8800" b="1" i="0" u="none" strike="noStrike" cap="none">
                <a:solidFill>
                  <a:schemeClr val="lt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
          <p:cNvSpPr txBox="1">
            <a:spLocks noGrp="1"/>
          </p:cNvSpPr>
          <p:nvPr>
            <p:ph type="body" idx="1"/>
          </p:nvPr>
        </p:nvSpPr>
        <p:spPr>
          <a:xfrm>
            <a:off x="4514916" y="7900116"/>
            <a:ext cx="21929593" cy="31010461"/>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200"/>
              </a:spcBef>
              <a:spcAft>
                <a:spcPts val="0"/>
              </a:spcAft>
              <a:buClr>
                <a:schemeClr val="accent2"/>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12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12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12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12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12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12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12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12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dt" idx="10"/>
          </p:nvPr>
        </p:nvSpPr>
        <p:spPr>
          <a:xfrm>
            <a:off x="806235" y="42145895"/>
            <a:ext cx="6965871" cy="600009"/>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29" b="0" i="0" u="none" strike="noStrike" cap="none">
                <a:solidFill>
                  <a:srgbClr val="8B8B8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512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12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12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12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12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12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12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12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ftr" idx="11"/>
          </p:nvPr>
        </p:nvSpPr>
        <p:spPr>
          <a:xfrm>
            <a:off x="7772106" y="42145895"/>
            <a:ext cx="15415214" cy="600009"/>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129" b="0" i="0" u="none" strike="noStrike" cap="none">
                <a:solidFill>
                  <a:srgbClr val="8B8B8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512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12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12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12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12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12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12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12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sldNum" idx="12"/>
          </p:nvPr>
        </p:nvSpPr>
        <p:spPr>
          <a:xfrm>
            <a:off x="23187319" y="42145895"/>
            <a:ext cx="6965871" cy="60000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129" b="0" i="0" u="none" strike="noStrike" cap="none">
                <a:solidFill>
                  <a:srgbClr val="8B8B8D"/>
                </a:solidFill>
                <a:latin typeface="Calibri"/>
                <a:ea typeface="Calibri"/>
                <a:cs typeface="Calibri"/>
                <a:sym typeface="Calibri"/>
              </a:defRPr>
            </a:lvl9pPr>
          </a:lstStyle>
          <a:p>
            <a:fld id="{00000000-1234-1234-1234-123412341234}" type="slidenum">
              <a:rPr lang="ru-RU" smtClean="0"/>
              <a:pPr/>
              <a:t>‹#›</a:t>
            </a:fld>
            <a:endParaRPr lang="ru-RU"/>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88"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07" userDrawn="1">
          <p15:clr>
            <a:srgbClr val="A4A3A4"/>
          </p15:clr>
        </p15:guide>
        <p15:guide id="2" pos="508" userDrawn="1">
          <p15:clr>
            <a:srgbClr val="A4A3A4"/>
          </p15:clr>
        </p15:guide>
        <p15:guide id="3" pos="18994" userDrawn="1">
          <p15:clr>
            <a:srgbClr val="A4A3A4"/>
          </p15:clr>
        </p15:guide>
        <p15:guide id="4" pos="9751"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4.jpeg"/><Relationship Id="rId3" Type="http://schemas.openxmlformats.org/officeDocument/2006/relationships/hyperlink" Target="https://ru.wikipedia.org/wiki/%D0%9E%D0%B9%D0%BC%D1%8F%D0%BA%D0%BE%D0%BD" TargetMode="External"/><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3.jpeg"/><Relationship Id="rId2" Type="http://schemas.openxmlformats.org/officeDocument/2006/relationships/notesSlide" Target="../notesSlides/notesSlide1.xml"/><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g"/><Relationship Id="rId5" Type="http://schemas.openxmlformats.org/officeDocument/2006/relationships/image" Target="../media/image2.jpeg"/><Relationship Id="rId15" Type="http://schemas.openxmlformats.org/officeDocument/2006/relationships/hyperlink" Target="https://www.dpva.ru/Guide/GuideUnitsAlphabets/GuideUnitsAlphabets/TemperatureGrades/GuideUnitsAlphabetsCelsiumToFarenheit/" TargetMode="External"/><Relationship Id="rId10" Type="http://schemas.openxmlformats.org/officeDocument/2006/relationships/image" Target="../media/image7.jpg"/><Relationship Id="rId19" Type="http://schemas.openxmlformats.org/officeDocument/2006/relationships/image" Target="../media/image15.jpeg"/><Relationship Id="rId4" Type="http://schemas.openxmlformats.org/officeDocument/2006/relationships/image" Target="../media/image1.png"/><Relationship Id="rId9" Type="http://schemas.openxmlformats.org/officeDocument/2006/relationships/image" Target="../media/image6.jpg"/><Relationship Id="rId1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hyperlink" Target="https://www.dpva.ru/Guide/GuideUnitsAlphabets/GuideUnitsAlphabets/TemperatureGrades/GuideUnitsAlphabetsCelsiumToFarenheit/" TargetMode="External"/><Relationship Id="rId3" Type="http://schemas.openxmlformats.org/officeDocument/2006/relationships/image" Target="../media/image1.png"/><Relationship Id="rId7" Type="http://schemas.openxmlformats.org/officeDocument/2006/relationships/image" Target="../media/image6.jpg"/><Relationship Id="rId12"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1.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2.jpe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1"/>
          <p:cNvSpPr/>
          <p:nvPr/>
        </p:nvSpPr>
        <p:spPr>
          <a:xfrm>
            <a:off x="0" y="0"/>
            <a:ext cx="5954734" cy="658284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4488" tIns="64488" rIns="64488" bIns="64488" anchor="ctr" anchorCtr="0">
            <a:noAutofit/>
          </a:bodyPr>
          <a:lstStyle/>
          <a:p>
            <a:pPr>
              <a:buSzPts val="1400"/>
            </a:pPr>
            <a:endParaRPr sz="988">
              <a:solidFill>
                <a:schemeClr val="lt1"/>
              </a:solidFill>
              <a:latin typeface="Times New Roman"/>
              <a:ea typeface="Times New Roman"/>
              <a:cs typeface="Times New Roman"/>
              <a:sym typeface="Times New Roman"/>
            </a:endParaRPr>
          </a:p>
        </p:txBody>
      </p:sp>
      <p:sp>
        <p:nvSpPr>
          <p:cNvPr id="47" name="Google Shape;47;p1"/>
          <p:cNvSpPr>
            <a:spLocks noGrp="1"/>
          </p:cNvSpPr>
          <p:nvPr>
            <p:ph type="body" idx="2"/>
          </p:nvPr>
        </p:nvSpPr>
        <p:spPr>
          <a:xfrm>
            <a:off x="806235" y="7057077"/>
            <a:ext cx="9029832" cy="859984"/>
          </a:xfrm>
          <a:prstGeom prst="round1Rect">
            <a:avLst>
              <a:gd name="adj" fmla="val 16667"/>
            </a:avLst>
          </a:prstGeom>
          <a:solidFill>
            <a:schemeClr val="accent2"/>
          </a:solidFill>
          <a:ln>
            <a:noFill/>
          </a:ln>
        </p:spPr>
        <p:txBody>
          <a:bodyPr spcFirstLastPara="1" wrap="square" lIns="257988" tIns="32235" rIns="64488" bIns="32235" anchor="ctr" anchorCtr="0">
            <a:normAutofit/>
          </a:bodyPr>
          <a:lstStyle/>
          <a:p>
            <a:pPr marL="0" indent="0"/>
            <a:r>
              <a:rPr lang="ru-RU" sz="4400" b="1" dirty="0">
                <a:latin typeface="Times New Roman" panose="02020603050405020304" pitchFamily="18" charset="0"/>
                <a:cs typeface="Times New Roman" panose="02020603050405020304" pitchFamily="18" charset="0"/>
              </a:rPr>
              <a:t>Введение</a:t>
            </a:r>
            <a:endParaRPr sz="4400" b="1" dirty="0">
              <a:latin typeface="Times New Roman" panose="02020603050405020304" pitchFamily="18" charset="0"/>
              <a:cs typeface="Times New Roman" panose="02020603050405020304" pitchFamily="18" charset="0"/>
            </a:endParaRPr>
          </a:p>
        </p:txBody>
      </p:sp>
      <p:sp>
        <p:nvSpPr>
          <p:cNvPr id="48" name="Google Shape;48;p1"/>
          <p:cNvSpPr txBox="1">
            <a:spLocks noGrp="1"/>
          </p:cNvSpPr>
          <p:nvPr>
            <p:ph type="body" idx="3"/>
          </p:nvPr>
        </p:nvSpPr>
        <p:spPr>
          <a:xfrm>
            <a:off x="793415" y="7848260"/>
            <a:ext cx="9029831" cy="12698318"/>
          </a:xfrm>
          <a:prstGeom prst="rect">
            <a:avLst/>
          </a:prstGeom>
          <a:noFill/>
          <a:ln>
            <a:noFill/>
          </a:ln>
        </p:spPr>
        <p:txBody>
          <a:bodyPr spcFirstLastPara="1" wrap="square" lIns="257988" tIns="128994" rIns="64488" bIns="32235" anchor="t" anchorCtr="0">
            <a:noAutofit/>
          </a:bodyPr>
          <a:lstStyle/>
          <a:p>
            <a:pPr marL="0" indent="0">
              <a:lnSpc>
                <a:spcPct val="150000"/>
              </a:lnSpc>
              <a:spcBef>
                <a:spcPts val="0"/>
              </a:spcBef>
              <a:buNone/>
            </a:pPr>
            <a:r>
              <a:rPr lang="ru-RU" sz="1900" b="1" u="sng" dirty="0">
                <a:solidFill>
                  <a:srgbClr val="000000"/>
                </a:solidFill>
                <a:latin typeface="Times New Roman" panose="02020603050405020304" pitchFamily="18" charset="0"/>
                <a:ea typeface="Times New Roman"/>
                <a:cs typeface="Times New Roman" panose="02020603050405020304" pitchFamily="18" charset="0"/>
                <a:sym typeface="Times New Roman"/>
              </a:rPr>
              <a:t>Проблема</a:t>
            </a:r>
            <a:endParaRPr lang="ru-RU" sz="1900" u="sng"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indent="0">
              <a:lnSpc>
                <a:spcPct val="150000"/>
              </a:lnSpc>
              <a:spcBef>
                <a:spcPts val="564"/>
              </a:spcBef>
              <a:buNone/>
            </a:pP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В нашем регионе зимы бывают суровые и долгие!</a:t>
            </a:r>
            <a:r>
              <a:rPr lang="ru-RU" sz="1900" dirty="0">
                <a:solidFill>
                  <a:srgbClr val="333333"/>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ru-RU" sz="1900" dirty="0">
                <a:solidFill>
                  <a:srgbClr val="000000"/>
                </a:solidFill>
                <a:highlight>
                  <a:srgbClr val="FFFFFF"/>
                </a:highlight>
                <a:latin typeface="Times New Roman" panose="02020603050405020304" pitchFamily="18" charset="0"/>
                <a:ea typeface="Times New Roman"/>
                <a:cs typeface="Times New Roman" panose="02020603050405020304" pitchFamily="18" charset="0"/>
                <a:sym typeface="Times New Roman"/>
              </a:rPr>
              <a:t>Настоящий Полюс холода – самое холодное место находится в районе села </a:t>
            </a:r>
            <a:r>
              <a:rPr lang="ru-RU" sz="1900" dirty="0">
                <a:solidFill>
                  <a:srgbClr val="000000"/>
                </a:solidFill>
                <a:highlight>
                  <a:srgbClr val="FFFFFF"/>
                </a:highlight>
                <a:uFill>
                  <a:noFill/>
                </a:uFill>
                <a:latin typeface="Times New Roman" panose="02020603050405020304" pitchFamily="18" charset="0"/>
                <a:ea typeface="Times New Roman"/>
                <a:cs typeface="Times New Roman" panose="02020603050405020304" pitchFamily="18" charset="0"/>
                <a:sym typeface="Times New Roman"/>
                <a:hlinkClick r:id="rId3">
                  <a:extLst>
                    <a:ext uri="{A12FA001-AC4F-418D-AE19-62706E023703}">
                      <ahyp:hlinkClr xmlns:ahyp="http://schemas.microsoft.com/office/drawing/2018/hyperlinkcolor" val="tx"/>
                    </a:ext>
                  </a:extLst>
                </a:hlinkClick>
              </a:rPr>
              <a:t>Оймякон</a:t>
            </a:r>
            <a:r>
              <a:rPr lang="ru-RU" sz="1900" dirty="0">
                <a:solidFill>
                  <a:srgbClr val="000000"/>
                </a:solidFill>
                <a:highlight>
                  <a:srgbClr val="FFFFFF"/>
                </a:highlight>
                <a:latin typeface="Times New Roman" panose="02020603050405020304" pitchFamily="18" charset="0"/>
                <a:ea typeface="Times New Roman"/>
                <a:cs typeface="Times New Roman" panose="02020603050405020304" pitchFamily="18" charset="0"/>
                <a:sym typeface="Times New Roman"/>
              </a:rPr>
              <a:t> в Якутии. Минимальная температура, которая была зарегистрирована в Оймяконе, это -71,2°С. Но при таких низких температурах люди живут и трудятся</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 может быть и выживают. При отрицательных температурах ниже -50°С существующая на рынке зимняя одежда,  не способна поддерживать тепло в течение долгого времени, а некоторым специалистам необходимо работать на улице в экстремально холодных  температурах. Также, </a:t>
            </a:r>
            <a:r>
              <a:rPr lang="ru-RU" sz="1900" dirty="0">
                <a:solidFill>
                  <a:srgbClr val="000000"/>
                </a:solidFill>
                <a:highlight>
                  <a:srgbClr val="FFFFFF"/>
                </a:highlight>
                <a:latin typeface="Times New Roman" panose="02020603050405020304" pitchFamily="18" charset="0"/>
                <a:ea typeface="Times New Roman"/>
                <a:cs typeface="Times New Roman" panose="02020603050405020304" pitchFamily="18" charset="0"/>
                <a:sym typeface="Times New Roman"/>
              </a:rPr>
              <a:t>в нашей Республике довольно часты случаи обморожения и даже смерти от обморожения.</a:t>
            </a:r>
            <a:endParaRPr sz="19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indent="0">
              <a:lnSpc>
                <a:spcPct val="150000"/>
              </a:lnSpc>
              <a:spcBef>
                <a:spcPts val="564"/>
              </a:spcBef>
              <a:buNone/>
            </a:pPr>
            <a:r>
              <a:rPr lang="ru-RU" sz="1900" b="1" u="sng" dirty="0">
                <a:solidFill>
                  <a:srgbClr val="000000"/>
                </a:solidFill>
                <a:highlight>
                  <a:srgbClr val="FFFFFF"/>
                </a:highlight>
                <a:latin typeface="Times New Roman" panose="02020603050405020304" pitchFamily="18" charset="0"/>
                <a:ea typeface="Times New Roman"/>
                <a:cs typeface="Times New Roman" panose="02020603050405020304" pitchFamily="18" charset="0"/>
                <a:sym typeface="Times New Roman"/>
              </a:rPr>
              <a:t>Актуальность</a:t>
            </a:r>
            <a:endParaRPr sz="1900" b="1" u="sng" dirty="0">
              <a:solidFill>
                <a:srgbClr val="000000"/>
              </a:solidFill>
              <a:highlight>
                <a:srgbClr val="FFFFFF"/>
              </a:highlight>
              <a:latin typeface="Times New Roman" panose="02020603050405020304" pitchFamily="18" charset="0"/>
              <a:ea typeface="Times New Roman"/>
              <a:cs typeface="Times New Roman" panose="02020603050405020304" pitchFamily="18" charset="0"/>
              <a:sym typeface="Times New Roman"/>
            </a:endParaRPr>
          </a:p>
          <a:p>
            <a:pPr marL="0" indent="0">
              <a:lnSpc>
                <a:spcPct val="150000"/>
              </a:lnSpc>
              <a:spcBef>
                <a:spcPts val="564"/>
              </a:spcBef>
              <a:buNone/>
            </a:pPr>
            <a:r>
              <a:rPr lang="ru-RU" sz="1900" dirty="0">
                <a:solidFill>
                  <a:srgbClr val="000000"/>
                </a:solidFill>
                <a:highlight>
                  <a:srgbClr val="FFFFFF"/>
                </a:highlight>
                <a:latin typeface="Times New Roman" panose="02020603050405020304" pitchFamily="18" charset="0"/>
                <a:ea typeface="Times New Roman"/>
                <a:cs typeface="Times New Roman" panose="02020603050405020304" pitchFamily="18" charset="0"/>
                <a:sym typeface="Times New Roman"/>
              </a:rPr>
              <a:t>Одним из решений этой проблемы может быть инновационная зимняя одежда, в которой внедрен умный обогреватель на ВТЭ. По мере охлаждения тела человека, температура обогревателя будет регулироваться, т е повышаться до определенной безопасной температуры, и наоборот. Например, изучив на рынке ассортимент курток с обогревом, мы пришли к выводу, что они не из дешевых, а разработанная нами зимняя одежда, например, куртка будет </a:t>
            </a:r>
            <a:r>
              <a:rPr lang="ru-RU" sz="1900" dirty="0" err="1">
                <a:solidFill>
                  <a:srgbClr val="000000"/>
                </a:solidFill>
                <a:highlight>
                  <a:srgbClr val="FFFFFF"/>
                </a:highlight>
                <a:latin typeface="Times New Roman" panose="02020603050405020304" pitchFamily="18" charset="0"/>
                <a:ea typeface="Times New Roman"/>
                <a:cs typeface="Times New Roman" panose="02020603050405020304" pitchFamily="18" charset="0"/>
                <a:sym typeface="Times New Roman"/>
              </a:rPr>
              <a:t>технологичней</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 безопасной и бюджетной.</a:t>
            </a:r>
            <a:endParaRPr sz="19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indent="0">
              <a:lnSpc>
                <a:spcPct val="150000"/>
              </a:lnSpc>
              <a:spcBef>
                <a:spcPts val="564"/>
              </a:spcBef>
              <a:buNone/>
            </a:pPr>
            <a:r>
              <a:rPr lang="ru-RU" sz="1900" b="1" dirty="0">
                <a:solidFill>
                  <a:srgbClr val="333333"/>
                </a:solidFill>
                <a:latin typeface="Times New Roman" panose="02020603050405020304" pitchFamily="18" charset="0"/>
                <a:ea typeface="Times New Roman"/>
                <a:cs typeface="Times New Roman" panose="02020603050405020304" pitchFamily="18" charset="0"/>
                <a:sym typeface="Times New Roman"/>
              </a:rPr>
              <a:t>  </a:t>
            </a:r>
            <a:r>
              <a:rPr lang="ru-RU" sz="1900" b="1" u="sng" dirty="0">
                <a:solidFill>
                  <a:srgbClr val="000000"/>
                </a:solidFill>
                <a:latin typeface="Times New Roman" panose="02020603050405020304" pitchFamily="18" charset="0"/>
                <a:ea typeface="Times New Roman"/>
                <a:cs typeface="Times New Roman" panose="02020603050405020304" pitchFamily="18" charset="0"/>
                <a:sym typeface="Times New Roman"/>
              </a:rPr>
              <a:t>Цель:</a:t>
            </a:r>
            <a:r>
              <a:rPr lang="ru-RU" sz="19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Разработка умного обогревателя на ВТЭ для зимней одежды (IT-куртки «</a:t>
            </a:r>
            <a:r>
              <a:rPr lang="ru-RU" sz="1900" dirty="0" err="1">
                <a:solidFill>
                  <a:srgbClr val="000000"/>
                </a:solidFill>
                <a:latin typeface="Times New Roman" panose="02020603050405020304" pitchFamily="18" charset="0"/>
                <a:ea typeface="Times New Roman"/>
                <a:cs typeface="Times New Roman" panose="02020603050405020304" pitchFamily="18" charset="0"/>
                <a:sym typeface="Times New Roman"/>
              </a:rPr>
              <a:t>Snow</a:t>
            </a: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 Man») </a:t>
            </a:r>
            <a:endParaRPr sz="19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indent="0">
              <a:lnSpc>
                <a:spcPct val="150000"/>
              </a:lnSpc>
              <a:spcBef>
                <a:spcPts val="564"/>
              </a:spcBef>
              <a:buNone/>
            </a:pPr>
            <a:r>
              <a:rPr lang="ru-RU" sz="1900" b="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ru-RU" sz="1900" b="1" u="sng" dirty="0">
                <a:solidFill>
                  <a:srgbClr val="000000"/>
                </a:solidFill>
                <a:latin typeface="Times New Roman" panose="02020603050405020304" pitchFamily="18" charset="0"/>
                <a:ea typeface="Times New Roman"/>
                <a:cs typeface="Times New Roman" panose="02020603050405020304" pitchFamily="18" charset="0"/>
                <a:sym typeface="Times New Roman"/>
              </a:rPr>
              <a:t>Задачи:</a:t>
            </a:r>
            <a:r>
              <a:rPr lang="ru-RU" sz="1900" u="sng"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endParaRPr sz="1900" u="sng"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indent="-206943">
              <a:lnSpc>
                <a:spcPct val="150000"/>
              </a:lnSpc>
              <a:spcBef>
                <a:spcPts val="564"/>
              </a:spcBef>
              <a:buClr>
                <a:srgbClr val="000000"/>
              </a:buClr>
              <a:buSzPct val="100000"/>
              <a:buFont typeface="Times New Roman"/>
              <a:buAutoNum type="arabicPeriod"/>
            </a:pP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Изучение интернет-источников по данной проблеме;</a:t>
            </a:r>
            <a:endParaRPr sz="19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indent="-206943">
              <a:lnSpc>
                <a:spcPct val="107916"/>
              </a:lnSpc>
              <a:spcBef>
                <a:spcPts val="0"/>
              </a:spcBef>
              <a:buClr>
                <a:srgbClr val="000000"/>
              </a:buClr>
              <a:buSzPct val="100000"/>
              <a:buFont typeface="Times New Roman"/>
              <a:buAutoNum type="arabicPeriod"/>
            </a:pP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Анализ существующих решений, поиск решения, планирование;</a:t>
            </a:r>
            <a:endParaRPr sz="19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indent="-206943">
              <a:lnSpc>
                <a:spcPct val="150000"/>
              </a:lnSpc>
              <a:spcBef>
                <a:spcPts val="0"/>
              </a:spcBef>
              <a:buClr>
                <a:srgbClr val="000000"/>
              </a:buClr>
              <a:buSzPct val="100000"/>
              <a:buFont typeface="Times New Roman"/>
              <a:buAutoNum type="arabicPeriod"/>
            </a:pP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Реализация замысла: собрать умный обогреватель на ВТЭ; </a:t>
            </a:r>
            <a:endParaRPr sz="19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indent="-206943">
              <a:lnSpc>
                <a:spcPct val="150000"/>
              </a:lnSpc>
              <a:spcBef>
                <a:spcPts val="0"/>
              </a:spcBef>
              <a:buClr>
                <a:srgbClr val="000000"/>
              </a:buClr>
              <a:buSzPct val="100000"/>
              <a:buFont typeface="Times New Roman"/>
              <a:buAutoNum type="arabicPeriod"/>
            </a:pP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Апробирование/тестирование;</a:t>
            </a:r>
            <a:endParaRPr sz="19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indent="-206943">
              <a:lnSpc>
                <a:spcPct val="150000"/>
              </a:lnSpc>
              <a:spcBef>
                <a:spcPts val="0"/>
              </a:spcBef>
              <a:buClr>
                <a:srgbClr val="000000"/>
              </a:buClr>
              <a:buSzPct val="100000"/>
              <a:buFont typeface="Times New Roman"/>
              <a:buAutoNum type="arabicPeriod"/>
            </a:pPr>
            <a:r>
              <a:rPr lang="ru-RU" sz="1900" dirty="0">
                <a:solidFill>
                  <a:srgbClr val="000000"/>
                </a:solidFill>
                <a:latin typeface="Times New Roman" panose="02020603050405020304" pitchFamily="18" charset="0"/>
                <a:ea typeface="Times New Roman"/>
                <a:cs typeface="Times New Roman" panose="02020603050405020304" pitchFamily="18" charset="0"/>
                <a:sym typeface="Times New Roman"/>
              </a:rPr>
              <a:t>Выводы и рекомендации. </a:t>
            </a:r>
            <a:endParaRPr sz="19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indent="-303696">
              <a:spcBef>
                <a:spcPts val="0"/>
              </a:spcBef>
              <a:buSzPct val="100000"/>
            </a:pPr>
            <a:r>
              <a:rPr lang="ru-RU" sz="1900" dirty="0">
                <a:solidFill>
                  <a:schemeClr val="tx1"/>
                </a:solidFill>
                <a:latin typeface="Times New Roman" panose="02020603050405020304" pitchFamily="18" charset="0"/>
                <a:cs typeface="Times New Roman" panose="02020603050405020304" pitchFamily="18" charset="0"/>
              </a:rPr>
              <a:t>Методы исследования: теоретические (анализ и синтез, от большего к малому), эмпирические(наблюдение, эксперимент, сравнение), математические(статистика, программирование)</a:t>
            </a:r>
            <a:endParaRPr sz="1900" dirty="0">
              <a:solidFill>
                <a:schemeClr val="tx1"/>
              </a:solidFill>
              <a:latin typeface="Times New Roman" panose="02020603050405020304" pitchFamily="18" charset="0"/>
              <a:cs typeface="Times New Roman" panose="02020603050405020304" pitchFamily="18" charset="0"/>
            </a:endParaRPr>
          </a:p>
        </p:txBody>
      </p:sp>
      <p:sp>
        <p:nvSpPr>
          <p:cNvPr id="49" name="Google Shape;49;p1"/>
          <p:cNvSpPr>
            <a:spLocks noGrp="1"/>
          </p:cNvSpPr>
          <p:nvPr>
            <p:ph type="body" idx="4"/>
          </p:nvPr>
        </p:nvSpPr>
        <p:spPr>
          <a:xfrm>
            <a:off x="806233" y="21095759"/>
            <a:ext cx="9029832" cy="859984"/>
          </a:xfrm>
          <a:prstGeom prst="round1Rect">
            <a:avLst>
              <a:gd name="adj" fmla="val 16667"/>
            </a:avLst>
          </a:prstGeom>
          <a:solidFill>
            <a:schemeClr val="accent3"/>
          </a:solidFill>
          <a:ln>
            <a:noFill/>
          </a:ln>
        </p:spPr>
        <p:txBody>
          <a:bodyPr spcFirstLastPara="1" wrap="square" lIns="257988" tIns="32235" rIns="64488" bIns="32235" anchor="ctr" anchorCtr="0">
            <a:normAutofit fontScale="62500" lnSpcReduction="20000"/>
          </a:bodyPr>
          <a:lstStyle/>
          <a:p>
            <a:pPr algn="ctr" rtl="0">
              <a:spcBef>
                <a:spcPts val="0"/>
              </a:spcBef>
              <a:spcAft>
                <a:spcPts val="800"/>
              </a:spcAft>
            </a:pPr>
            <a:r>
              <a:rPr lang="ru-RU" sz="4400" b="1" i="0" dirty="0">
                <a:solidFill>
                  <a:schemeClr val="bg1"/>
                </a:solidFill>
                <a:effectLst/>
                <a:latin typeface="Times New Roman" panose="02020603050405020304" pitchFamily="18" charset="0"/>
              </a:rPr>
              <a:t>1 этап: Изучение интернет-источников по данной проблеме</a:t>
            </a:r>
            <a:endParaRPr lang="ru-RU" b="1" dirty="0">
              <a:solidFill>
                <a:schemeClr val="bg1"/>
              </a:solidFill>
              <a:effectLst/>
            </a:endParaRPr>
          </a:p>
        </p:txBody>
      </p:sp>
      <p:sp>
        <p:nvSpPr>
          <p:cNvPr id="50" name="Google Shape;50;p1"/>
          <p:cNvSpPr txBox="1">
            <a:spLocks noGrp="1"/>
          </p:cNvSpPr>
          <p:nvPr>
            <p:ph type="body" idx="5"/>
          </p:nvPr>
        </p:nvSpPr>
        <p:spPr>
          <a:xfrm>
            <a:off x="793415" y="21933093"/>
            <a:ext cx="9029832" cy="2029993"/>
          </a:xfrm>
          <a:prstGeom prst="rect">
            <a:avLst/>
          </a:prstGeom>
          <a:noFill/>
          <a:ln>
            <a:noFill/>
          </a:ln>
        </p:spPr>
        <p:txBody>
          <a:bodyPr spcFirstLastPara="1" wrap="square" lIns="257988" tIns="128994" rIns="64488" bIns="32235" anchor="t" anchorCtr="0">
            <a:normAutofit lnSpcReduction="10000"/>
          </a:bodyPr>
          <a:lstStyle/>
          <a:p>
            <a:pPr marL="35834" indent="0" algn="just" rtl="0">
              <a:spcBef>
                <a:spcPts val="0"/>
              </a:spcBef>
              <a:spcAft>
                <a:spcPts val="800"/>
              </a:spcAft>
              <a:buNone/>
            </a:pPr>
            <a:r>
              <a:rPr lang="ru-RU" sz="1900" b="0" i="0" u="none" strike="noStrike" dirty="0">
                <a:solidFill>
                  <a:srgbClr val="000000"/>
                </a:solidFill>
                <a:effectLst/>
                <a:latin typeface="Times New Roman" panose="02020603050405020304" pitchFamily="18" charset="0"/>
                <a:cs typeface="Times New Roman" panose="02020603050405020304" pitchFamily="18" charset="0"/>
              </a:rPr>
              <a:t>По данной проблеме существует несколько решений:</a:t>
            </a:r>
          </a:p>
          <a:p>
            <a:pPr marL="493034" indent="-457200" algn="just" rtl="0">
              <a:spcBef>
                <a:spcPts val="0"/>
              </a:spcBef>
              <a:spcAft>
                <a:spcPts val="800"/>
              </a:spcAft>
              <a:buFont typeface="+mj-lt"/>
              <a:buAutoNum type="arabicPeriod"/>
            </a:pPr>
            <a:r>
              <a:rPr lang="ru-RU" sz="1900" b="0" i="0" u="none" strike="noStrike" dirty="0">
                <a:solidFill>
                  <a:srgbClr val="000000"/>
                </a:solidFill>
                <a:effectLst/>
                <a:latin typeface="Times New Roman" panose="02020603050405020304" pitchFamily="18" charset="0"/>
                <a:cs typeface="Times New Roman" panose="02020603050405020304" pitchFamily="18" charset="0"/>
              </a:rPr>
              <a:t>Покупка не самой качественной, но дорогой куртки с подогревом. </a:t>
            </a:r>
          </a:p>
          <a:p>
            <a:pPr marL="493034" indent="-457200" algn="just" rtl="0" fontAlgn="base">
              <a:spcBef>
                <a:spcPts val="0"/>
              </a:spcBef>
              <a:spcAft>
                <a:spcPts val="800"/>
              </a:spcAft>
              <a:buFont typeface="+mj-lt"/>
              <a:buAutoNum type="arabicPeriod"/>
            </a:pPr>
            <a:r>
              <a:rPr lang="ru-RU" sz="1900" b="0" i="0" u="none" strike="noStrike" dirty="0">
                <a:solidFill>
                  <a:srgbClr val="000000"/>
                </a:solidFill>
                <a:effectLst/>
                <a:latin typeface="Times New Roman" panose="02020603050405020304" pitchFamily="18" charset="0"/>
                <a:cs typeface="Times New Roman" panose="02020603050405020304" pitchFamily="18" charset="0"/>
              </a:rPr>
              <a:t>Покупка, но только не куртки, а уже обогревателя, которая дешевле первого варианта. Но к сожалению, оно либо имеется в малых количествах, то есть может один обогревательный участок, либо его время функционирования ограничено.</a:t>
            </a:r>
          </a:p>
          <a:p>
            <a:pPr indent="-197089">
              <a:buNone/>
            </a:pPr>
            <a:endParaRPr dirty="0"/>
          </a:p>
        </p:txBody>
      </p:sp>
      <p:sp>
        <p:nvSpPr>
          <p:cNvPr id="51" name="Google Shape;51;p1"/>
          <p:cNvSpPr>
            <a:spLocks noGrp="1"/>
          </p:cNvSpPr>
          <p:nvPr>
            <p:ph type="body" idx="6"/>
          </p:nvPr>
        </p:nvSpPr>
        <p:spPr>
          <a:xfrm>
            <a:off x="908003" y="23927836"/>
            <a:ext cx="9029832" cy="975687"/>
          </a:xfrm>
          <a:prstGeom prst="round1Rect">
            <a:avLst>
              <a:gd name="adj" fmla="val 16667"/>
            </a:avLst>
          </a:prstGeom>
          <a:solidFill>
            <a:schemeClr val="accent4"/>
          </a:solidFill>
          <a:ln>
            <a:noFill/>
          </a:ln>
        </p:spPr>
        <p:txBody>
          <a:bodyPr spcFirstLastPara="1" wrap="square" lIns="257988" tIns="32235" rIns="64488" bIns="32235" anchor="ctr" anchorCtr="0">
            <a:noAutofit/>
          </a:bodyPr>
          <a:lstStyle/>
          <a:p>
            <a:pPr algn="ctr" rtl="0">
              <a:spcBef>
                <a:spcPts val="0"/>
              </a:spcBef>
              <a:spcAft>
                <a:spcPts val="800"/>
              </a:spcAft>
            </a:pPr>
            <a:endParaRPr lang="ru-RU" sz="2400" b="1" i="0" u="sng" dirty="0">
              <a:solidFill>
                <a:schemeClr val="bg1"/>
              </a:solidFill>
              <a:effectLst/>
              <a:latin typeface="Times New Roman" panose="02020603050405020304" pitchFamily="18" charset="0"/>
              <a:cs typeface="Times New Roman" panose="02020603050405020304" pitchFamily="18" charset="0"/>
            </a:endParaRPr>
          </a:p>
          <a:p>
            <a:pPr algn="ctr" rtl="0">
              <a:spcBef>
                <a:spcPts val="0"/>
              </a:spcBef>
              <a:spcAft>
                <a:spcPts val="800"/>
              </a:spcAft>
            </a:pPr>
            <a:r>
              <a:rPr lang="ru-RU" sz="2800" b="1" i="0" dirty="0">
                <a:solidFill>
                  <a:schemeClr val="bg1"/>
                </a:solidFill>
                <a:effectLst/>
                <a:latin typeface="Times New Roman" panose="02020603050405020304" pitchFamily="18" charset="0"/>
                <a:cs typeface="Times New Roman" panose="02020603050405020304" pitchFamily="18" charset="0"/>
              </a:rPr>
              <a:t>2 этап: Анализ существующих решений</a:t>
            </a:r>
            <a:endParaRPr lang="ru-RU" sz="2800" b="1" dirty="0">
              <a:solidFill>
                <a:schemeClr val="bg1"/>
              </a:solidFill>
              <a:effectLst/>
              <a:latin typeface="Times New Roman" panose="02020603050405020304" pitchFamily="18" charset="0"/>
              <a:cs typeface="Times New Roman" panose="02020603050405020304" pitchFamily="18" charset="0"/>
            </a:endParaRPr>
          </a:p>
          <a:p>
            <a:br>
              <a:rPr lang="ru-RU" sz="2400" b="1" dirty="0">
                <a:solidFill>
                  <a:schemeClr val="bg1"/>
                </a:solidFill>
                <a:latin typeface="Times New Roman" panose="02020603050405020304" pitchFamily="18" charset="0"/>
                <a:cs typeface="Times New Roman" panose="02020603050405020304" pitchFamily="18" charset="0"/>
              </a:rPr>
            </a:br>
            <a:endParaRPr sz="2400" b="1" dirty="0">
              <a:solidFill>
                <a:schemeClr val="bg1"/>
              </a:solidFill>
              <a:latin typeface="Times New Roman" panose="02020603050405020304" pitchFamily="18" charset="0"/>
              <a:cs typeface="Times New Roman" panose="02020603050405020304" pitchFamily="18" charset="0"/>
            </a:endParaRPr>
          </a:p>
        </p:txBody>
      </p:sp>
      <p:sp>
        <p:nvSpPr>
          <p:cNvPr id="52" name="Google Shape;52;p1"/>
          <p:cNvSpPr txBox="1">
            <a:spLocks noGrp="1"/>
          </p:cNvSpPr>
          <p:nvPr>
            <p:ph type="body" idx="7"/>
          </p:nvPr>
        </p:nvSpPr>
        <p:spPr>
          <a:xfrm>
            <a:off x="564815" y="40361806"/>
            <a:ext cx="9029832" cy="3224940"/>
          </a:xfrm>
          <a:prstGeom prst="rect">
            <a:avLst/>
          </a:prstGeom>
          <a:noFill/>
          <a:ln>
            <a:noFill/>
          </a:ln>
        </p:spPr>
        <p:txBody>
          <a:bodyPr spcFirstLastPara="1" wrap="square" lIns="257988" tIns="128994" rIns="64488" bIns="32235" anchor="t" anchorCtr="0">
            <a:normAutofit/>
          </a:bodyPr>
          <a:lstStyle/>
          <a:p>
            <a:pPr algn="just" rtl="0">
              <a:spcBef>
                <a:spcPts val="0"/>
              </a:spcBef>
              <a:spcAft>
                <a:spcPts val="800"/>
              </a:spcAft>
            </a:pPr>
            <a:r>
              <a:rPr lang="ru-RU" sz="1800" b="1" i="0" u="none" strike="noStrike" dirty="0">
                <a:solidFill>
                  <a:srgbClr val="000000"/>
                </a:solidFill>
                <a:effectLst/>
                <a:latin typeface="Times New Roman" panose="02020603050405020304" pitchFamily="18" charset="0"/>
                <a:cs typeface="Times New Roman" panose="02020603050405020304" pitchFamily="18" charset="0"/>
              </a:rPr>
              <a:t>Выводы: </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в категории «Цена качество» лидирует «Толстовка с подогревом WORX WA4660», хороший уровень нагрева, но теплопередачу никто не отменял и все его выделяемое тепло просто перейдет к более холодной части толстовки, температура которой более близка к температуре улицы.</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Наш же прототип по характеристикам подходит к «Толстовка с подогревом WORX WA4660», а по некоторым лучше, например, в количестве уровней нагрева и теплоизоляции. Тратит меньше электроэнергии и намного экологичнее так, как мы используем топливо - водород.</a:t>
            </a:r>
            <a:br>
              <a:rPr lang="ru-RU" sz="1800" dirty="0">
                <a:latin typeface="Times New Roman" panose="02020603050405020304" pitchFamily="18" charset="0"/>
                <a:cs typeface="Times New Roman" panose="02020603050405020304" pitchFamily="18" charset="0"/>
              </a:rPr>
            </a:br>
            <a:endParaRPr sz="1800" dirty="0">
              <a:latin typeface="Times New Roman" panose="02020603050405020304" pitchFamily="18" charset="0"/>
              <a:cs typeface="Times New Roman" panose="02020603050405020304" pitchFamily="18" charset="0"/>
            </a:endParaRPr>
          </a:p>
        </p:txBody>
      </p:sp>
      <p:sp>
        <p:nvSpPr>
          <p:cNvPr id="53" name="Google Shape;53;p1"/>
          <p:cNvSpPr>
            <a:spLocks noGrp="1"/>
          </p:cNvSpPr>
          <p:nvPr>
            <p:ph type="body" idx="8"/>
          </p:nvPr>
        </p:nvSpPr>
        <p:spPr>
          <a:xfrm>
            <a:off x="10424672" y="7076077"/>
            <a:ext cx="9029832" cy="1090563"/>
          </a:xfrm>
          <a:prstGeom prst="round1Rect">
            <a:avLst>
              <a:gd name="adj" fmla="val 16667"/>
            </a:avLst>
          </a:prstGeom>
          <a:solidFill>
            <a:schemeClr val="accent5"/>
          </a:solidFill>
          <a:ln>
            <a:noFill/>
          </a:ln>
        </p:spPr>
        <p:txBody>
          <a:bodyPr spcFirstLastPara="1" wrap="square" lIns="257988" tIns="32235" rIns="64488" bIns="32235" anchor="ctr" anchorCtr="0">
            <a:noAutofit/>
          </a:bodyPr>
          <a:lstStyle/>
          <a:p>
            <a:pPr algn="ctr" rtl="0">
              <a:spcBef>
                <a:spcPts val="0"/>
              </a:spcBef>
              <a:spcAft>
                <a:spcPts val="800"/>
              </a:spcAft>
            </a:pPr>
            <a:endParaRPr lang="ru-RU" sz="2800" b="1" i="0" dirty="0">
              <a:solidFill>
                <a:schemeClr val="bg1"/>
              </a:solidFill>
              <a:effectLst/>
              <a:latin typeface="Times New Roman" panose="02020603050405020304" pitchFamily="18" charset="0"/>
              <a:cs typeface="Times New Roman" panose="02020603050405020304" pitchFamily="18" charset="0"/>
            </a:endParaRPr>
          </a:p>
          <a:p>
            <a:pPr algn="ctr" rtl="0">
              <a:spcBef>
                <a:spcPts val="0"/>
              </a:spcBef>
              <a:spcAft>
                <a:spcPts val="800"/>
              </a:spcAft>
            </a:pPr>
            <a:r>
              <a:rPr lang="ru-RU" sz="2800" b="1" i="0" dirty="0">
                <a:solidFill>
                  <a:schemeClr val="bg1"/>
                </a:solidFill>
                <a:effectLst/>
                <a:latin typeface="Times New Roman" panose="02020603050405020304" pitchFamily="18" charset="0"/>
                <a:cs typeface="Times New Roman" panose="02020603050405020304" pitchFamily="18" charset="0"/>
              </a:rPr>
              <a:t>3 этап: Реализация замысла/сборка умного обогревател</a:t>
            </a:r>
            <a:r>
              <a:rPr lang="ru-RU" sz="2800" b="1" dirty="0">
                <a:solidFill>
                  <a:schemeClr val="bg1"/>
                </a:solidFill>
                <a:latin typeface="Times New Roman" panose="02020603050405020304" pitchFamily="18" charset="0"/>
                <a:cs typeface="Times New Roman" panose="02020603050405020304" pitchFamily="18" charset="0"/>
              </a:rPr>
              <a:t>я</a:t>
            </a:r>
            <a:br>
              <a:rPr lang="ru-RU" sz="2800" b="1" dirty="0">
                <a:solidFill>
                  <a:schemeClr val="bg1"/>
                </a:solidFill>
                <a:latin typeface="Times New Roman" panose="02020603050405020304" pitchFamily="18" charset="0"/>
                <a:cs typeface="Times New Roman" panose="02020603050405020304" pitchFamily="18" charset="0"/>
              </a:rPr>
            </a:br>
            <a:endParaRPr sz="2800" b="1" dirty="0">
              <a:solidFill>
                <a:schemeClr val="bg1"/>
              </a:solidFill>
              <a:latin typeface="Times New Roman" panose="02020603050405020304" pitchFamily="18" charset="0"/>
              <a:cs typeface="Times New Roman" panose="02020603050405020304" pitchFamily="18" charset="0"/>
            </a:endParaRPr>
          </a:p>
        </p:txBody>
      </p:sp>
      <p:sp>
        <p:nvSpPr>
          <p:cNvPr id="54" name="Google Shape;54;p1"/>
          <p:cNvSpPr txBox="1">
            <a:spLocks noGrp="1"/>
          </p:cNvSpPr>
          <p:nvPr>
            <p:ph type="body" idx="9"/>
          </p:nvPr>
        </p:nvSpPr>
        <p:spPr>
          <a:xfrm>
            <a:off x="10340832" y="8245190"/>
            <a:ext cx="9348991" cy="2344318"/>
          </a:xfrm>
          <a:prstGeom prst="rect">
            <a:avLst/>
          </a:prstGeom>
          <a:noFill/>
          <a:ln>
            <a:noFill/>
          </a:ln>
        </p:spPr>
        <p:txBody>
          <a:bodyPr spcFirstLastPara="1" wrap="square" lIns="257988" tIns="128994" rIns="64488" bIns="32235" anchor="t" anchorCtr="0">
            <a:noAutofit/>
          </a:bodyPr>
          <a:lstStyle/>
          <a:p>
            <a:pPr marL="35834" indent="0" algn="just" rtl="0">
              <a:spcBef>
                <a:spcPts val="0"/>
              </a:spcBef>
              <a:spcAft>
                <a:spcPts val="800"/>
              </a:spcAft>
              <a:buNone/>
            </a:pPr>
            <a:r>
              <a:rPr lang="ru-RU" sz="1800" b="1" i="0" u="none" strike="noStrike" dirty="0">
                <a:solidFill>
                  <a:srgbClr val="000000"/>
                </a:solidFill>
                <a:effectLst/>
                <a:latin typeface="Times New Roman" panose="02020603050405020304" pitchFamily="18" charset="0"/>
              </a:rPr>
              <a:t>I спринт «Изучение ВТЭ»</a:t>
            </a:r>
            <a:endParaRPr lang="ru-RU" sz="1200" b="0" dirty="0">
              <a:effectLst/>
            </a:endParaRPr>
          </a:p>
          <a:p>
            <a:pPr marL="35834" indent="0" algn="just" rtl="0">
              <a:spcBef>
                <a:spcPts val="0"/>
              </a:spcBef>
              <a:spcAft>
                <a:spcPts val="800"/>
              </a:spcAft>
              <a:buNone/>
            </a:pPr>
            <a:r>
              <a:rPr lang="ru-RU" sz="1800" b="0" i="0" u="none" strike="noStrike" dirty="0">
                <a:solidFill>
                  <a:srgbClr val="000000"/>
                </a:solidFill>
                <a:effectLst/>
                <a:latin typeface="Times New Roman" panose="02020603050405020304" pitchFamily="18" charset="0"/>
              </a:rPr>
              <a:t>Первым делом начали изучать ВТЭ, то есть поиск любой информации о нем. Чтение различных справочников, статей, сайтов и вообще поиск любой информации. Для того, чтобы проверить работает ли ВТЭ при отрицательных температурах было решено провести с ним 2 эксперимента при комнатной и минусовой температуре. </a:t>
            </a:r>
            <a:endParaRPr lang="ru-RU" sz="1200" b="0" dirty="0">
              <a:effectLst/>
            </a:endParaRPr>
          </a:p>
          <a:p>
            <a:endParaRPr sz="1800" dirty="0">
              <a:latin typeface="Times New Roman" panose="02020603050405020304" pitchFamily="18" charset="0"/>
              <a:cs typeface="Times New Roman" panose="02020603050405020304" pitchFamily="18" charset="0"/>
            </a:endParaRPr>
          </a:p>
        </p:txBody>
      </p:sp>
      <p:sp>
        <p:nvSpPr>
          <p:cNvPr id="56" name="Google Shape;56;p1"/>
          <p:cNvSpPr txBox="1">
            <a:spLocks noGrp="1"/>
          </p:cNvSpPr>
          <p:nvPr>
            <p:ph type="body" idx="14"/>
          </p:nvPr>
        </p:nvSpPr>
        <p:spPr>
          <a:xfrm>
            <a:off x="10659992" y="24903523"/>
            <a:ext cx="9029832" cy="3036477"/>
          </a:xfrm>
          <a:prstGeom prst="rect">
            <a:avLst/>
          </a:prstGeom>
          <a:noFill/>
          <a:ln>
            <a:noFill/>
          </a:ln>
        </p:spPr>
        <p:txBody>
          <a:bodyPr spcFirstLastPara="1" wrap="square" lIns="64488" tIns="128994" rIns="64488" bIns="32235" anchor="t" anchorCtr="0">
            <a:normAutofit/>
          </a:bodyPr>
          <a:lstStyle/>
          <a:p>
            <a:pPr marL="35834" indent="0" algn="just" rtl="0">
              <a:spcBef>
                <a:spcPts val="0"/>
              </a:spcBef>
              <a:spcAft>
                <a:spcPts val="800"/>
              </a:spcAft>
              <a:buNone/>
            </a:pPr>
            <a:r>
              <a:rPr lang="ru-RU" sz="1800" b="0" i="0" u="none" strike="noStrike" dirty="0">
                <a:solidFill>
                  <a:srgbClr val="333333"/>
                </a:solidFill>
                <a:effectLst/>
                <a:latin typeface="Times New Roman" panose="02020603050405020304" pitchFamily="18" charset="0"/>
              </a:rPr>
              <a:t>Для решения цели пришлось прибегнуть к использованию </a:t>
            </a:r>
            <a:r>
              <a:rPr lang="ru-RU" sz="1800" b="0" i="0" u="none" strike="noStrike" dirty="0" err="1">
                <a:solidFill>
                  <a:srgbClr val="333333"/>
                </a:solidFill>
                <a:effectLst/>
                <a:latin typeface="Times New Roman" panose="02020603050405020304" pitchFamily="18" charset="0"/>
              </a:rPr>
              <a:t>нихромовой</a:t>
            </a:r>
            <a:r>
              <a:rPr lang="ru-RU" sz="1800" b="0" i="0" u="none" strike="noStrike" dirty="0">
                <a:solidFill>
                  <a:srgbClr val="333333"/>
                </a:solidFill>
                <a:effectLst/>
                <a:latin typeface="Times New Roman" panose="02020603050405020304" pitchFamily="18" charset="0"/>
              </a:rPr>
              <a:t> нити в качестве нагревающейся части, а изоляцией выступала покрытие для стола от 3-D печати и все это называлось нагревательным элементом. Решив проверить как, она может нагреваться, провели ток через нее и проверили ее температуру с помощью термометра, и к нашему удивлению напряжение в 10 В нагрела нить почти до 100 </a:t>
            </a:r>
            <a:r>
              <a:rPr lang="ru-RU" sz="1800" b="0" i="0" u="none" strike="noStrike" dirty="0">
                <a:solidFill>
                  <a:srgbClr val="000000"/>
                </a:solidFill>
                <a:effectLst/>
                <a:latin typeface="Times New Roman" panose="02020603050405020304" pitchFamily="18" charset="0"/>
              </a:rPr>
              <a:t>Сº</a:t>
            </a:r>
            <a:r>
              <a:rPr lang="ru-RU" sz="1800" b="0" i="0" u="none" strike="noStrike" dirty="0">
                <a:solidFill>
                  <a:srgbClr val="333333"/>
                </a:solidFill>
                <a:effectLst/>
                <a:latin typeface="Times New Roman" panose="02020603050405020304" pitchFamily="18" charset="0"/>
              </a:rPr>
              <a:t>, не считая резистора в 10 кОм. Так что изоляция и мониторинг температуры была очень кстати. Сложность представляла большое количество соединений проводов и сложный язык программирования, но это не являлось проблемой. Изоляцией было покрытие, а мониторингом температуры занимался терморезистор, который отправлял результаты на монитор порта.</a:t>
            </a:r>
            <a:endParaRPr lang="ru-RU" sz="1800" b="0" dirty="0">
              <a:effectLst/>
            </a:endParaRPr>
          </a:p>
        </p:txBody>
      </p:sp>
      <p:sp>
        <p:nvSpPr>
          <p:cNvPr id="57" name="Google Shape;57;p1"/>
          <p:cNvSpPr>
            <a:spLocks noGrp="1"/>
          </p:cNvSpPr>
          <p:nvPr>
            <p:ph type="body" idx="15"/>
          </p:nvPr>
        </p:nvSpPr>
        <p:spPr>
          <a:xfrm>
            <a:off x="10659992" y="23963086"/>
            <a:ext cx="9029832" cy="859984"/>
          </a:xfrm>
          <a:prstGeom prst="round1Rect">
            <a:avLst>
              <a:gd name="adj" fmla="val 16667"/>
            </a:avLst>
          </a:prstGeom>
          <a:solidFill>
            <a:schemeClr val="accent6"/>
          </a:solidFill>
          <a:ln>
            <a:noFill/>
          </a:ln>
        </p:spPr>
        <p:txBody>
          <a:bodyPr spcFirstLastPara="1" wrap="square" lIns="257988" tIns="32235" rIns="64488" bIns="32235" anchor="ctr" anchorCtr="0">
            <a:normAutofit/>
          </a:bodyPr>
          <a:lstStyle/>
          <a:p>
            <a:pPr marL="0" indent="0"/>
            <a:r>
              <a:rPr lang="ru-RU" b="1" dirty="0">
                <a:latin typeface="Times New Roman" panose="02020603050405020304" pitchFamily="18" charset="0"/>
                <a:cs typeface="Times New Roman" panose="02020603050405020304" pitchFamily="18" charset="0"/>
              </a:rPr>
              <a:t>Прототип №1</a:t>
            </a:r>
            <a:endParaRPr b="1" dirty="0">
              <a:latin typeface="Times New Roman" panose="02020603050405020304" pitchFamily="18" charset="0"/>
              <a:cs typeface="Times New Roman" panose="02020603050405020304" pitchFamily="18" charset="0"/>
            </a:endParaRPr>
          </a:p>
        </p:txBody>
      </p:sp>
      <p:sp>
        <p:nvSpPr>
          <p:cNvPr id="59" name="Google Shape;59;p1"/>
          <p:cNvSpPr>
            <a:spLocks noGrp="1"/>
          </p:cNvSpPr>
          <p:nvPr>
            <p:ph type="body" idx="17"/>
          </p:nvPr>
        </p:nvSpPr>
        <p:spPr>
          <a:xfrm>
            <a:off x="20565609" y="7076077"/>
            <a:ext cx="9029832" cy="1090563"/>
          </a:xfrm>
          <a:prstGeom prst="round1Rect">
            <a:avLst>
              <a:gd name="adj" fmla="val 16667"/>
            </a:avLst>
          </a:prstGeom>
          <a:solidFill>
            <a:schemeClr val="accent6"/>
          </a:solidFill>
          <a:ln>
            <a:noFill/>
          </a:ln>
        </p:spPr>
        <p:txBody>
          <a:bodyPr spcFirstLastPara="1" wrap="square" lIns="257988" tIns="32235" rIns="64488" bIns="32235" anchor="ctr" anchorCtr="0">
            <a:normAutofit/>
          </a:bodyPr>
          <a:lstStyle/>
          <a:p>
            <a:pPr marL="0" indent="0"/>
            <a:r>
              <a:rPr lang="ru-RU" sz="2800" b="1" dirty="0">
                <a:latin typeface="Times New Roman" panose="02020603050405020304" pitchFamily="18" charset="0"/>
                <a:cs typeface="Times New Roman" panose="02020603050405020304" pitchFamily="18" charset="0"/>
              </a:rPr>
              <a:t>Зависимость углеволокна от уровня подачи напряжения и силы тока</a:t>
            </a:r>
            <a:endParaRPr sz="2800" b="1" dirty="0">
              <a:latin typeface="Times New Roman" panose="02020603050405020304" pitchFamily="18" charset="0"/>
              <a:cs typeface="Times New Roman" panose="02020603050405020304" pitchFamily="18" charset="0"/>
            </a:endParaRPr>
          </a:p>
        </p:txBody>
      </p:sp>
      <p:sp>
        <p:nvSpPr>
          <p:cNvPr id="60" name="Google Shape;60;p1"/>
          <p:cNvSpPr>
            <a:spLocks noGrp="1"/>
          </p:cNvSpPr>
          <p:nvPr>
            <p:ph type="body" idx="20"/>
          </p:nvPr>
        </p:nvSpPr>
        <p:spPr>
          <a:xfrm>
            <a:off x="10659992" y="34921493"/>
            <a:ext cx="9029832" cy="859984"/>
          </a:xfrm>
          <a:prstGeom prst="round1Rect">
            <a:avLst>
              <a:gd name="adj" fmla="val 16667"/>
            </a:avLst>
          </a:prstGeom>
          <a:solidFill>
            <a:schemeClr val="accent1"/>
          </a:solidFill>
          <a:ln>
            <a:noFill/>
          </a:ln>
        </p:spPr>
        <p:txBody>
          <a:bodyPr spcFirstLastPara="1" wrap="square" lIns="257988" tIns="32235" rIns="64488" bIns="32235" anchor="ctr" anchorCtr="0">
            <a:normAutofit/>
          </a:bodyPr>
          <a:lstStyle/>
          <a:p>
            <a:pPr marL="0" indent="0"/>
            <a:r>
              <a:rPr lang="ru-RU" b="1" dirty="0">
                <a:latin typeface="Times New Roman" panose="02020603050405020304" pitchFamily="18" charset="0"/>
                <a:cs typeface="Times New Roman" panose="02020603050405020304" pitchFamily="18" charset="0"/>
              </a:rPr>
              <a:t>Прототип №2</a:t>
            </a:r>
            <a:endParaRPr b="1" dirty="0">
              <a:latin typeface="Times New Roman" panose="02020603050405020304" pitchFamily="18" charset="0"/>
              <a:cs typeface="Times New Roman" panose="02020603050405020304" pitchFamily="18" charset="0"/>
            </a:endParaRPr>
          </a:p>
        </p:txBody>
      </p:sp>
      <p:sp>
        <p:nvSpPr>
          <p:cNvPr id="61" name="Google Shape;61;p1"/>
          <p:cNvSpPr txBox="1">
            <a:spLocks noGrp="1"/>
          </p:cNvSpPr>
          <p:nvPr>
            <p:ph type="body" idx="21"/>
          </p:nvPr>
        </p:nvSpPr>
        <p:spPr>
          <a:xfrm>
            <a:off x="10324764" y="35709845"/>
            <a:ext cx="9029832" cy="4368989"/>
          </a:xfrm>
          <a:prstGeom prst="rect">
            <a:avLst/>
          </a:prstGeom>
          <a:noFill/>
          <a:ln>
            <a:noFill/>
          </a:ln>
        </p:spPr>
        <p:txBody>
          <a:bodyPr spcFirstLastPara="1" wrap="square" lIns="257988" tIns="128994" rIns="64488" bIns="32235" anchor="t" anchorCtr="0">
            <a:noAutofit/>
          </a:bodyPr>
          <a:lstStyle/>
          <a:p>
            <a:pPr marL="35834" indent="0" rtl="0">
              <a:spcBef>
                <a:spcPts val="0"/>
              </a:spcBef>
              <a:spcAft>
                <a:spcPts val="800"/>
              </a:spcAft>
              <a:buNone/>
            </a:pPr>
            <a:r>
              <a:rPr lang="ru-RU" sz="1800" b="0" i="0" u="none" strike="noStrike" dirty="0">
                <a:solidFill>
                  <a:srgbClr val="333333"/>
                </a:solidFill>
                <a:effectLst/>
                <a:latin typeface="Times New Roman" panose="02020603050405020304" pitchFamily="18" charset="0"/>
                <a:cs typeface="Times New Roman" panose="02020603050405020304" pitchFamily="18" charset="0"/>
              </a:rPr>
              <a:t>Первым делом нужно было заменить нихром на что-нибудь, выбор упал на углеродное волокно. Оно хорошо проводило ток и требовало меньше электроэнергии. Не горит, эластичное и не слишком дорогое, да, по сравнению с нихромом оно дороже. Но не слишком велика разница. Изучив сайты магазинов Якутска, в поисках углеволокна, мы не нашли ничего, пришлось заказывать его из </a:t>
            </a:r>
            <a:r>
              <a:rPr lang="ru-RU" sz="1800" b="0" i="0" u="none" strike="noStrike" dirty="0" err="1">
                <a:solidFill>
                  <a:srgbClr val="333333"/>
                </a:solidFill>
                <a:effectLst/>
                <a:latin typeface="Times New Roman" panose="02020603050405020304" pitchFamily="18" charset="0"/>
                <a:cs typeface="Times New Roman" panose="02020603050405020304" pitchFamily="18" charset="0"/>
              </a:rPr>
              <a:t>Китая</a:t>
            </a:r>
            <a:r>
              <a:rPr lang="ru-RU" sz="1800" b="0" i="0" u="none" strike="noStrike" dirty="0">
                <a:solidFill>
                  <a:srgbClr val="333333"/>
                </a:solidFill>
                <a:effectLst/>
                <a:latin typeface="Times New Roman" panose="02020603050405020304" pitchFamily="18" charset="0"/>
                <a:cs typeface="Times New Roman" panose="02020603050405020304" pitchFamily="18" charset="0"/>
              </a:rPr>
              <a:t>. А пока едет наш материал, можно сосредоточиться над дистанционным управлением. Было небольшое разногласие между регулированием с помощью кнопки либо с помощью Bluetooth. Большее предпочтение отдали второму варианту, ведь программа для него не сложная и нужен лишь Bluetooth-модуль. Возникла маленькая проблема с модулем, он мог только включать и выключать. В этот момент как раз привезли углеродное волокно, которые мы изучили и попробовали включить. Один ТЭ выдавал 5-6 В, а углеволокно нуждалось лишь в двух ТЭ, если сравнивать прототип с нихромом, который от ВТЭ никак не мог нагреться, это намного лучше. Значительная экономия считаю. На этом не останавливаемся и для регулирования температуры будем использовать семи линейное реле P-FET, 1 линия 1 уровень.</a:t>
            </a:r>
            <a:br>
              <a:rPr lang="ru-RU" sz="1800" dirty="0">
                <a:latin typeface="Times New Roman" panose="02020603050405020304" pitchFamily="18" charset="0"/>
                <a:cs typeface="Times New Roman" panose="02020603050405020304" pitchFamily="18" charset="0"/>
              </a:rPr>
            </a:br>
            <a:endParaRPr sz="1800" dirty="0">
              <a:latin typeface="Times New Roman" panose="02020603050405020304" pitchFamily="18" charset="0"/>
              <a:cs typeface="Times New Roman" panose="02020603050405020304" pitchFamily="18" charset="0"/>
            </a:endParaRPr>
          </a:p>
        </p:txBody>
      </p:sp>
      <p:pic>
        <p:nvPicPr>
          <p:cNvPr id="62" name="Google Shape;62;p1"/>
          <p:cNvPicPr preferRelativeResize="0"/>
          <p:nvPr/>
        </p:nvPicPr>
        <p:blipFill rotWithShape="1">
          <a:blip r:embed="rId4">
            <a:alphaModFix/>
          </a:blip>
          <a:srcRect/>
          <a:stretch/>
        </p:blipFill>
        <p:spPr>
          <a:xfrm>
            <a:off x="294180" y="286173"/>
            <a:ext cx="5366374" cy="5522370"/>
          </a:xfrm>
          <a:prstGeom prst="rect">
            <a:avLst/>
          </a:prstGeom>
          <a:noFill/>
          <a:ln>
            <a:noFill/>
          </a:ln>
        </p:spPr>
      </p:pic>
      <p:sp>
        <p:nvSpPr>
          <p:cNvPr id="3" name="TextBox 2">
            <a:extLst>
              <a:ext uri="{FF2B5EF4-FFF2-40B4-BE49-F238E27FC236}">
                <a16:creationId xmlns:a16="http://schemas.microsoft.com/office/drawing/2014/main" id="{67E39B04-E3C0-D52B-68DF-1A59368D56F4}"/>
              </a:ext>
            </a:extLst>
          </p:cNvPr>
          <p:cNvSpPr txBox="1"/>
          <p:nvPr/>
        </p:nvSpPr>
        <p:spPr>
          <a:xfrm>
            <a:off x="6248914" y="2394987"/>
            <a:ext cx="25004691" cy="1107996"/>
          </a:xfrm>
          <a:prstGeom prst="rect">
            <a:avLst/>
          </a:prstGeom>
          <a:noFill/>
        </p:spPr>
        <p:txBody>
          <a:bodyPr wrap="square" rtlCol="0">
            <a:spAutoFit/>
          </a:bodyPr>
          <a:lstStyle/>
          <a:p>
            <a:r>
              <a:rPr lang="ru-RU" sz="6600" dirty="0">
                <a:solidFill>
                  <a:schemeClr val="bg1"/>
                </a:solidFill>
                <a:latin typeface="Times New Roman" panose="02020603050405020304" pitchFamily="18" charset="0"/>
                <a:cs typeface="Times New Roman" panose="02020603050405020304" pitchFamily="18" charset="0"/>
              </a:rPr>
              <a:t>Разработка умного обогревателя на ВТЭ для </a:t>
            </a:r>
            <a:r>
              <a:rPr lang="en-US" sz="6600" dirty="0">
                <a:solidFill>
                  <a:schemeClr val="bg1"/>
                </a:solidFill>
                <a:latin typeface="Times New Roman" panose="02020603050405020304" pitchFamily="18" charset="0"/>
                <a:cs typeface="Times New Roman" panose="02020603050405020304" pitchFamily="18" charset="0"/>
              </a:rPr>
              <a:t>IT-</a:t>
            </a:r>
            <a:r>
              <a:rPr lang="ru-RU" sz="6600" dirty="0">
                <a:solidFill>
                  <a:schemeClr val="bg1"/>
                </a:solidFill>
                <a:latin typeface="Times New Roman" panose="02020603050405020304" pitchFamily="18" charset="0"/>
                <a:cs typeface="Times New Roman" panose="02020603050405020304" pitchFamily="18" charset="0"/>
              </a:rPr>
              <a:t>куртки</a:t>
            </a:r>
            <a:r>
              <a:rPr lang="en-US" sz="6600" dirty="0">
                <a:solidFill>
                  <a:schemeClr val="bg1"/>
                </a:solidFill>
                <a:latin typeface="Times New Roman" panose="02020603050405020304" pitchFamily="18" charset="0"/>
                <a:cs typeface="Times New Roman" panose="02020603050405020304" pitchFamily="18" charset="0"/>
              </a:rPr>
              <a:t> Snow Man</a:t>
            </a:r>
            <a:endParaRPr lang="ru-RU" sz="6600"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F2E944E9-394E-9C8B-1331-45D5B7C6E889}"/>
              </a:ext>
            </a:extLst>
          </p:cNvPr>
          <p:cNvGraphicFramePr>
            <a:graphicFrameLocks noGrp="1"/>
          </p:cNvGraphicFramePr>
          <p:nvPr>
            <p:extLst>
              <p:ext uri="{D42A27DB-BD31-4B8C-83A1-F6EECF244321}">
                <p14:modId xmlns:p14="http://schemas.microsoft.com/office/powerpoint/2010/main" val="986915758"/>
              </p:ext>
            </p:extLst>
          </p:nvPr>
        </p:nvGraphicFramePr>
        <p:xfrm>
          <a:off x="911074" y="25319958"/>
          <a:ext cx="8820150" cy="15044420"/>
        </p:xfrm>
        <a:graphic>
          <a:graphicData uri="http://schemas.openxmlformats.org/drawingml/2006/table">
            <a:tbl>
              <a:tblPr/>
              <a:tblGrid>
                <a:gridCol w="238125">
                  <a:extLst>
                    <a:ext uri="{9D8B030D-6E8A-4147-A177-3AD203B41FA5}">
                      <a16:colId xmlns:a16="http://schemas.microsoft.com/office/drawing/2014/main" val="3935948022"/>
                    </a:ext>
                  </a:extLst>
                </a:gridCol>
                <a:gridCol w="1466850">
                  <a:extLst>
                    <a:ext uri="{9D8B030D-6E8A-4147-A177-3AD203B41FA5}">
                      <a16:colId xmlns:a16="http://schemas.microsoft.com/office/drawing/2014/main" val="1498070989"/>
                    </a:ext>
                  </a:extLst>
                </a:gridCol>
                <a:gridCol w="1714500">
                  <a:extLst>
                    <a:ext uri="{9D8B030D-6E8A-4147-A177-3AD203B41FA5}">
                      <a16:colId xmlns:a16="http://schemas.microsoft.com/office/drawing/2014/main" val="4286572795"/>
                    </a:ext>
                  </a:extLst>
                </a:gridCol>
                <a:gridCol w="1352550">
                  <a:extLst>
                    <a:ext uri="{9D8B030D-6E8A-4147-A177-3AD203B41FA5}">
                      <a16:colId xmlns:a16="http://schemas.microsoft.com/office/drawing/2014/main" val="2999501647"/>
                    </a:ext>
                  </a:extLst>
                </a:gridCol>
                <a:gridCol w="628650">
                  <a:extLst>
                    <a:ext uri="{9D8B030D-6E8A-4147-A177-3AD203B41FA5}">
                      <a16:colId xmlns:a16="http://schemas.microsoft.com/office/drawing/2014/main" val="3655669656"/>
                    </a:ext>
                  </a:extLst>
                </a:gridCol>
                <a:gridCol w="904875">
                  <a:extLst>
                    <a:ext uri="{9D8B030D-6E8A-4147-A177-3AD203B41FA5}">
                      <a16:colId xmlns:a16="http://schemas.microsoft.com/office/drawing/2014/main" val="2842533755"/>
                    </a:ext>
                  </a:extLst>
                </a:gridCol>
                <a:gridCol w="1257300">
                  <a:extLst>
                    <a:ext uri="{9D8B030D-6E8A-4147-A177-3AD203B41FA5}">
                      <a16:colId xmlns:a16="http://schemas.microsoft.com/office/drawing/2014/main" val="1059082747"/>
                    </a:ext>
                  </a:extLst>
                </a:gridCol>
                <a:gridCol w="1257300">
                  <a:extLst>
                    <a:ext uri="{9D8B030D-6E8A-4147-A177-3AD203B41FA5}">
                      <a16:colId xmlns:a16="http://schemas.microsoft.com/office/drawing/2014/main" val="3980596960"/>
                    </a:ext>
                  </a:extLst>
                </a:gridCol>
              </a:tblGrid>
              <a:tr h="338455">
                <a:tc rowSpan="2">
                  <a:txBody>
                    <a:bodyPr/>
                    <a:lstStyle/>
                    <a:p>
                      <a:pPr algn="just" rtl="0" fontAlgn="t">
                        <a:spcBef>
                          <a:spcPts val="0"/>
                        </a:spcBef>
                        <a:spcAft>
                          <a:spcPts val="800"/>
                        </a:spcAft>
                      </a:pPr>
                      <a:r>
                        <a:rPr lang="ru-RU" sz="1400" b="1" i="0" u="none" strike="noStrike">
                          <a:solidFill>
                            <a:srgbClr val="333333"/>
                          </a:solidFill>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just" rtl="0" fontAlgn="t">
                        <a:spcBef>
                          <a:spcPts val="0"/>
                        </a:spcBef>
                        <a:spcAft>
                          <a:spcPts val="800"/>
                        </a:spcAft>
                      </a:pPr>
                      <a:r>
                        <a:rPr lang="ru-RU" sz="1400" b="1" i="0" u="none" strike="noStrike">
                          <a:solidFill>
                            <a:srgbClr val="333333"/>
                          </a:solidFill>
                          <a:effectLst/>
                          <a:latin typeface="Times New Roman" panose="02020603050405020304" pitchFamily="18" charset="0"/>
                          <a:cs typeface="Times New Roman" panose="02020603050405020304" pitchFamily="18" charset="0"/>
                        </a:rPr>
                        <a:t>Наименование</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spcBef>
                          <a:spcPts val="0"/>
                        </a:spcBef>
                        <a:spcAft>
                          <a:spcPts val="800"/>
                        </a:spcAft>
                      </a:pPr>
                      <a:r>
                        <a:rPr lang="ru-RU" sz="1400" b="1" i="0" u="none" strike="noStrike">
                          <a:solidFill>
                            <a:srgbClr val="333333"/>
                          </a:solidFill>
                          <a:effectLst/>
                          <a:latin typeface="Times New Roman" panose="02020603050405020304" pitchFamily="18" charset="0"/>
                          <a:cs typeface="Times New Roman" panose="02020603050405020304" pitchFamily="18" charset="0"/>
                        </a:rPr>
                        <a:t>Фото</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spcBef>
                          <a:spcPts val="0"/>
                        </a:spcBef>
                        <a:spcAft>
                          <a:spcPts val="800"/>
                        </a:spcAft>
                      </a:pPr>
                      <a:r>
                        <a:rPr lang="ru-RU" sz="1400" b="1" i="0" u="none" strike="noStrike">
                          <a:solidFill>
                            <a:srgbClr val="333333"/>
                          </a:solidFill>
                          <a:effectLst/>
                          <a:latin typeface="Times New Roman" panose="02020603050405020304" pitchFamily="18" charset="0"/>
                          <a:cs typeface="Times New Roman" panose="02020603050405020304" pitchFamily="18" charset="0"/>
                        </a:rPr>
                        <a:t>Производитель</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just" rtl="0" fontAlgn="t">
                        <a:spcBef>
                          <a:spcPts val="0"/>
                        </a:spcBef>
                        <a:spcAft>
                          <a:spcPts val="800"/>
                        </a:spcAft>
                      </a:pPr>
                      <a:r>
                        <a:rPr lang="ru-RU" sz="1400" b="1" i="0" u="none" strike="noStrike">
                          <a:solidFill>
                            <a:srgbClr val="333333"/>
                          </a:solidFill>
                          <a:effectLst/>
                          <a:latin typeface="Times New Roman" panose="02020603050405020304" pitchFamily="18" charset="0"/>
                          <a:cs typeface="Times New Roman" panose="02020603050405020304" pitchFamily="18" charset="0"/>
                        </a:rPr>
                        <a:t>Страна</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just" rtl="0" fontAlgn="t">
                        <a:spcBef>
                          <a:spcPts val="0"/>
                        </a:spcBef>
                        <a:spcAft>
                          <a:spcPts val="800"/>
                        </a:spcAft>
                      </a:pPr>
                      <a:r>
                        <a:rPr lang="ru-RU" sz="1400" b="1" i="0" u="none" strike="noStrike">
                          <a:solidFill>
                            <a:srgbClr val="333333"/>
                          </a:solidFill>
                          <a:effectLst/>
                          <a:latin typeface="Times New Roman" panose="02020603050405020304" pitchFamily="18" charset="0"/>
                          <a:cs typeface="Times New Roman" panose="02020603050405020304" pitchFamily="18" charset="0"/>
                        </a:rPr>
                        <a:t>Цена, 1 шт</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spcBef>
                          <a:spcPts val="0"/>
                        </a:spcBef>
                        <a:spcAft>
                          <a:spcPts val="800"/>
                        </a:spcAft>
                      </a:pPr>
                      <a:r>
                        <a:rPr lang="ru-RU" sz="1400" b="1" i="0" u="none" strike="noStrike">
                          <a:solidFill>
                            <a:srgbClr val="333333"/>
                          </a:solidFill>
                          <a:effectLst/>
                          <a:latin typeface="Times New Roman" panose="02020603050405020304" pitchFamily="18" charset="0"/>
                          <a:cs typeface="Times New Roman" panose="02020603050405020304" pitchFamily="18" charset="0"/>
                        </a:rPr>
                        <a:t>Примечание</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236515004"/>
                  </a:ext>
                </a:extLst>
              </a:tr>
              <a:tr h="34988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t">
                        <a:spcBef>
                          <a:spcPts val="0"/>
                        </a:spcBef>
                        <a:spcAft>
                          <a:spcPts val="800"/>
                        </a:spcAft>
                      </a:pPr>
                      <a:r>
                        <a:rPr lang="ru-RU" sz="1400" b="1" i="0" u="none" strike="noStrike">
                          <a:solidFill>
                            <a:srgbClr val="333333"/>
                          </a:solidFill>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ru-RU" sz="1400" b="1" i="0" u="none" strike="noStrike">
                          <a:solidFill>
                            <a:srgbClr val="333333"/>
                          </a:solidFill>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483905"/>
                  </a:ext>
                </a:extLst>
              </a:tr>
              <a:tr h="732155">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1</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Куртка с подогревом Redlaika SAPHIR</a:t>
                      </a:r>
                      <a:endParaRPr lang="ru-RU" sz="1400">
                        <a:effectLst/>
                        <a:latin typeface="Times New Roman" panose="02020603050405020304" pitchFamily="18" charset="0"/>
                        <a:cs typeface="Times New Roman" panose="02020603050405020304" pitchFamily="18" charset="0"/>
                      </a:endParaRPr>
                    </a:p>
                    <a:p>
                      <a:pPr fontAlgn="t"/>
                      <a:br>
                        <a:rPr lang="ru-RU" sz="1400">
                          <a:effectLst/>
                          <a:latin typeface="Times New Roman" panose="02020603050405020304" pitchFamily="18" charset="0"/>
                          <a:cs typeface="Times New Roman" panose="02020603050405020304" pitchFamily="18" charset="0"/>
                        </a:rPr>
                      </a:b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https://images.ru.prom.st/939668695_w640_h640_kurtka-s-podogrevom.jpg</a:t>
                      </a:r>
                      <a:endParaRPr lang="en-US" sz="14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Редлайка</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Россия</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17 300 рублей</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Неплохая термо-защита относительно других </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Вес, растрата большего количества энергии </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7269143"/>
                  </a:ext>
                </a:extLst>
              </a:tr>
              <a:tr h="198120">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2</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Куртка с подогревом Fooxmet с умным контролем температуры</a:t>
                      </a:r>
                      <a:endParaRPr lang="ru-RU" sz="1400">
                        <a:effectLst/>
                        <a:latin typeface="Times New Roman" panose="02020603050405020304" pitchFamily="18" charset="0"/>
                        <a:cs typeface="Times New Roman" panose="02020603050405020304" pitchFamily="18" charset="0"/>
                      </a:endParaRPr>
                    </a:p>
                    <a:p>
                      <a:pPr fontAlgn="t"/>
                      <a:br>
                        <a:rPr lang="ru-RU" sz="1400">
                          <a:effectLst/>
                          <a:latin typeface="Times New Roman" panose="02020603050405020304" pitchFamily="18" charset="0"/>
                          <a:cs typeface="Times New Roman" panose="02020603050405020304" pitchFamily="18" charset="0"/>
                        </a:rPr>
                      </a:b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400" b="0" i="0" u="none" strike="noStrike">
                          <a:solidFill>
                            <a:srgbClr val="000000"/>
                          </a:solidFill>
                          <a:effectLst/>
                          <a:latin typeface="Times New Roman" panose="02020603050405020304" pitchFamily="18" charset="0"/>
                          <a:cs typeface="Times New Roman" panose="02020603050405020304" pitchFamily="18" charset="0"/>
                        </a:rPr>
                        <a:t>https://images.ru.prom.st/948966627_w640_h640_kurtka-s-podogrevom.jpg</a:t>
                      </a:r>
                      <a:endParaRPr lang="en-US"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400" b="0" i="0" u="none" strike="noStrike">
                          <a:solidFill>
                            <a:srgbClr val="000000"/>
                          </a:solidFill>
                          <a:effectLst/>
                          <a:latin typeface="Times New Roman" panose="02020603050405020304" pitchFamily="18" charset="0"/>
                          <a:cs typeface="Times New Roman" panose="02020603050405020304" pitchFamily="18" charset="0"/>
                        </a:rPr>
                        <a:t>Foxmet</a:t>
                      </a:r>
                      <a:endParaRPr lang="en-US"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Китай</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12 448  </a:t>
                      </a:r>
                      <a:endParaRPr lang="ru-RU" sz="1400">
                        <a:effectLst/>
                        <a:latin typeface="Times New Roman" panose="02020603050405020304" pitchFamily="18" charset="0"/>
                        <a:cs typeface="Times New Roman" panose="02020603050405020304" pitchFamily="18" charset="0"/>
                      </a:endParaRPr>
                    </a:p>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рублей</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Умный контроллер</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В качестве подогревателя выступают 3 греющие таблетки</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953635"/>
                  </a:ext>
                </a:extLst>
              </a:tr>
              <a:tr h="186690">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3</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dirty="0">
                          <a:solidFill>
                            <a:srgbClr val="000000"/>
                          </a:solidFill>
                          <a:effectLst/>
                          <a:latin typeface="Times New Roman" panose="02020603050405020304" pitchFamily="18" charset="0"/>
                          <a:cs typeface="Times New Roman" panose="02020603050405020304" pitchFamily="18" charset="0"/>
                        </a:rPr>
                        <a:t>Толстовка с подогревом WORX WA4660</a:t>
                      </a:r>
                      <a:endParaRPr lang="ru-RU" sz="1400" dirty="0">
                        <a:effectLst/>
                        <a:latin typeface="Times New Roman" panose="02020603050405020304" pitchFamily="18" charset="0"/>
                        <a:cs typeface="Times New Roman" panose="02020603050405020304" pitchFamily="18" charset="0"/>
                      </a:endParaRPr>
                    </a:p>
                    <a:p>
                      <a:pPr fontAlgn="t"/>
                      <a:br>
                        <a:rPr lang="ru-RU" sz="1400" dirty="0">
                          <a:effectLst/>
                          <a:latin typeface="Times New Roman" panose="02020603050405020304" pitchFamily="18" charset="0"/>
                          <a:cs typeface="Times New Roman" panose="02020603050405020304" pitchFamily="18" charset="0"/>
                        </a:rPr>
                      </a:br>
                      <a:endParaRPr lang="ru-RU" sz="14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https://www.wx-ecotools.ru/images/thumbnails/550/450/detailed/2/30191699007-6ib_enl.jpg</a:t>
                      </a:r>
                      <a:endParaRPr lang="en-US" sz="14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Worx</a:t>
                      </a:r>
                      <a:endParaRPr lang="en-US" sz="14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Канада</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10 690 рублей</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Температурный режим</a:t>
                      </a:r>
                      <a:endParaRPr lang="ru-RU" sz="1400">
                        <a:effectLst/>
                        <a:latin typeface="Times New Roman" panose="02020603050405020304" pitchFamily="18" charset="0"/>
                        <a:cs typeface="Times New Roman" panose="02020603050405020304" pitchFamily="18" charset="0"/>
                      </a:endParaRPr>
                    </a:p>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Высокий - 55℃</a:t>
                      </a:r>
                      <a:endParaRPr lang="ru-RU" sz="1400">
                        <a:effectLst/>
                        <a:latin typeface="Times New Roman" panose="02020603050405020304" pitchFamily="18" charset="0"/>
                        <a:cs typeface="Times New Roman" panose="02020603050405020304" pitchFamily="18" charset="0"/>
                      </a:endParaRPr>
                    </a:p>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Средний - 50℃</a:t>
                      </a:r>
                      <a:endParaRPr lang="ru-RU" sz="1400">
                        <a:effectLst/>
                        <a:latin typeface="Times New Roman" panose="02020603050405020304" pitchFamily="18" charset="0"/>
                        <a:cs typeface="Times New Roman" panose="02020603050405020304" pitchFamily="18" charset="0"/>
                      </a:endParaRPr>
                    </a:p>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Низкий - 45℃</a:t>
                      </a:r>
                      <a:endParaRPr lang="ru-RU" sz="1400">
                        <a:effectLst/>
                        <a:latin typeface="Times New Roman" panose="02020603050405020304" pitchFamily="18" charset="0"/>
                        <a:cs typeface="Times New Roman" panose="02020603050405020304" pitchFamily="18" charset="0"/>
                      </a:endParaRPr>
                    </a:p>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Время работы (от батареи 10000 мАч)  </a:t>
                      </a:r>
                      <a:endParaRPr lang="ru-RU" sz="1400">
                        <a:effectLst/>
                        <a:latin typeface="Times New Roman" panose="02020603050405020304" pitchFamily="18" charset="0"/>
                        <a:cs typeface="Times New Roman" panose="02020603050405020304" pitchFamily="18" charset="0"/>
                      </a:endParaRPr>
                    </a:p>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Высокий - 4ч </a:t>
                      </a:r>
                      <a:endParaRPr lang="ru-RU" sz="1400">
                        <a:effectLst/>
                        <a:latin typeface="Times New Roman" panose="02020603050405020304" pitchFamily="18" charset="0"/>
                        <a:cs typeface="Times New Roman" panose="02020603050405020304" pitchFamily="18" charset="0"/>
                      </a:endParaRPr>
                    </a:p>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Средний -7ч</a:t>
                      </a:r>
                      <a:endParaRPr lang="ru-RU" sz="1400">
                        <a:effectLst/>
                        <a:latin typeface="Times New Roman" panose="02020603050405020304" pitchFamily="18" charset="0"/>
                        <a:cs typeface="Times New Roman" panose="02020603050405020304" pitchFamily="18" charset="0"/>
                      </a:endParaRPr>
                    </a:p>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Низкий - 15ч</a:t>
                      </a:r>
                      <a:endParaRPr lang="ru-RU" sz="1400">
                        <a:effectLst/>
                        <a:latin typeface="Times New Roman" panose="02020603050405020304" pitchFamily="18" charset="0"/>
                        <a:cs typeface="Times New Roman" panose="02020603050405020304" pitchFamily="18" charset="0"/>
                      </a:endParaRPr>
                    </a:p>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Легкий вес</a:t>
                      </a:r>
                      <a:endParaRPr lang="ru-RU" sz="1400">
                        <a:effectLst/>
                        <a:latin typeface="Times New Roman" panose="02020603050405020304" pitchFamily="18" charset="0"/>
                        <a:cs typeface="Times New Roman" panose="02020603050405020304" pitchFamily="18" charset="0"/>
                      </a:endParaRPr>
                    </a:p>
                    <a:p>
                      <a:pPr fontAlgn="t"/>
                      <a:br>
                        <a:rPr lang="ru-RU" sz="1400">
                          <a:effectLst/>
                          <a:latin typeface="Times New Roman" panose="02020603050405020304" pitchFamily="18" charset="0"/>
                          <a:cs typeface="Times New Roman" panose="02020603050405020304" pitchFamily="18" charset="0"/>
                        </a:rPr>
                      </a:b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Потребление большого количества энергии</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301439"/>
                  </a:ext>
                </a:extLst>
              </a:tr>
              <a:tr h="175260">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dirty="0">
                          <a:solidFill>
                            <a:srgbClr val="000000"/>
                          </a:solidFill>
                          <a:effectLst/>
                          <a:latin typeface="Times New Roman" panose="02020603050405020304" pitchFamily="18" charset="0"/>
                          <a:cs typeface="Times New Roman" panose="02020603050405020304" pitchFamily="18" charset="0"/>
                        </a:rPr>
                        <a:t>Куртка с подогревом </a:t>
                      </a:r>
                      <a:r>
                        <a:rPr lang="ru-RU" sz="1400" b="0" i="0" u="none" strike="noStrike" dirty="0" err="1">
                          <a:solidFill>
                            <a:srgbClr val="000000"/>
                          </a:solidFill>
                          <a:effectLst/>
                          <a:latin typeface="Times New Roman" panose="02020603050405020304" pitchFamily="18" charset="0"/>
                          <a:cs typeface="Times New Roman" panose="02020603050405020304" pitchFamily="18" charset="0"/>
                        </a:rPr>
                        <a:t>Thermalli</a:t>
                      </a:r>
                      <a:r>
                        <a:rPr lang="ru-RU" sz="14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400" b="0" i="0" u="none" strike="noStrike" dirty="0" err="1">
                          <a:solidFill>
                            <a:srgbClr val="000000"/>
                          </a:solidFill>
                          <a:effectLst/>
                          <a:latin typeface="Times New Roman" panose="02020603050405020304" pitchFamily="18" charset="0"/>
                          <a:cs typeface="Times New Roman" panose="02020603050405020304" pitchFamily="18" charset="0"/>
                        </a:rPr>
                        <a:t>Pila</a:t>
                      </a:r>
                      <a:endParaRPr lang="ru-RU" sz="1400" dirty="0">
                        <a:effectLst/>
                        <a:latin typeface="Times New Roman" panose="02020603050405020304" pitchFamily="18" charset="0"/>
                        <a:cs typeface="Times New Roman" panose="02020603050405020304" pitchFamily="18" charset="0"/>
                      </a:endParaRPr>
                    </a:p>
                    <a:p>
                      <a:pPr fontAlgn="t"/>
                      <a:br>
                        <a:rPr lang="ru-RU" sz="1400" dirty="0">
                          <a:effectLst/>
                          <a:latin typeface="Times New Roman" panose="02020603050405020304" pitchFamily="18" charset="0"/>
                          <a:cs typeface="Times New Roman" panose="02020603050405020304" pitchFamily="18" charset="0"/>
                        </a:rPr>
                      </a:br>
                      <a:endParaRPr lang="ru-RU" sz="14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400" b="0" i="0" u="none" strike="noStrike">
                          <a:solidFill>
                            <a:srgbClr val="000000"/>
                          </a:solidFill>
                          <a:effectLst/>
                          <a:latin typeface="Times New Roman" panose="02020603050405020304" pitchFamily="18" charset="0"/>
                          <a:cs typeface="Times New Roman" panose="02020603050405020304" pitchFamily="18" charset="0"/>
                        </a:rPr>
                        <a:t>https://static.regmarkets.ru/detail/idata2/d9/07/d9077c01441e001af5feda997523f062.jpg</a:t>
                      </a:r>
                      <a:endParaRPr lang="en-US"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br>
                        <a:rPr lang="en-US" sz="1400">
                          <a:effectLst/>
                          <a:latin typeface="Times New Roman" panose="02020603050405020304" pitchFamily="18" charset="0"/>
                          <a:cs typeface="Times New Roman" panose="02020603050405020304" pitchFamily="18" charset="0"/>
                        </a:rPr>
                      </a:br>
                      <a:r>
                        <a:rPr lang="en-US" sz="1400" b="0" i="0" u="none" strike="noStrike">
                          <a:solidFill>
                            <a:srgbClr val="000000"/>
                          </a:solidFill>
                          <a:effectLst/>
                          <a:latin typeface="Times New Roman" panose="02020603050405020304" pitchFamily="18" charset="0"/>
                          <a:cs typeface="Times New Roman" panose="02020603050405020304" pitchFamily="18" charset="0"/>
                        </a:rPr>
                        <a:t>Thermalli</a:t>
                      </a:r>
                      <a:endParaRPr lang="en-US"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ru-RU" sz="1400">
                          <a:effectLst/>
                          <a:latin typeface="Times New Roman" panose="02020603050405020304" pitchFamily="18" charset="0"/>
                          <a:cs typeface="Times New Roman" panose="02020603050405020304" pitchFamily="18" charset="0"/>
                        </a:rPr>
                      </a:b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8 994 рублей</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Умный контроллер</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Очень уязвима к влажности, короткое время работы, отсутствие блока питания</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758542"/>
                  </a:ext>
                </a:extLst>
              </a:tr>
              <a:tr h="163195">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400" b="0" i="0" u="none" strike="noStrike">
                          <a:solidFill>
                            <a:srgbClr val="000000"/>
                          </a:solidFill>
                          <a:effectLst/>
                          <a:latin typeface="Times New Roman" panose="02020603050405020304" pitchFamily="18" charset="0"/>
                          <a:cs typeface="Times New Roman" panose="02020603050405020304" pitchFamily="18" charset="0"/>
                        </a:rPr>
                        <a:t>PMA Smart Heating Jackets 3-Gears Control Heated Unisex Vest Coat Graphene Intelligent Heating USB Electric Thermal Clothing</a:t>
                      </a:r>
                      <a:endParaRPr lang="en-US" sz="1400">
                        <a:effectLst/>
                        <a:latin typeface="Times New Roman" panose="02020603050405020304" pitchFamily="18" charset="0"/>
                        <a:cs typeface="Times New Roman" panose="02020603050405020304" pitchFamily="18" charset="0"/>
                      </a:endParaRPr>
                    </a:p>
                    <a:p>
                      <a:pPr fontAlgn="t"/>
                      <a:br>
                        <a:rPr lang="en-US" sz="1400">
                          <a:effectLst/>
                          <a:latin typeface="Times New Roman" panose="02020603050405020304" pitchFamily="18" charset="0"/>
                          <a:cs typeface="Times New Roman" panose="02020603050405020304" pitchFamily="18" charset="0"/>
                        </a:rPr>
                      </a:br>
                      <a:endParaRPr lang="en-US"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400" b="0" i="0" u="none" strike="noStrike">
                          <a:solidFill>
                            <a:srgbClr val="000000"/>
                          </a:solidFill>
                          <a:effectLst/>
                          <a:latin typeface="Times New Roman" panose="02020603050405020304" pitchFamily="18" charset="0"/>
                          <a:cs typeface="Times New Roman" panose="02020603050405020304" pitchFamily="18" charset="0"/>
                        </a:rPr>
                        <a:t>https://imgaz3.staticbg.com/thumb/large/oaupload/banggood/images/88/7A/bfbb798d-7b7c-4713-b905-0818bb39fc61.jpg.webp</a:t>
                      </a:r>
                      <a:endParaRPr lang="en-US"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400" b="0" i="0" u="none" strike="noStrike">
                          <a:solidFill>
                            <a:srgbClr val="000000"/>
                          </a:solidFill>
                          <a:effectLst/>
                          <a:latin typeface="Times New Roman" panose="02020603050405020304" pitchFamily="18" charset="0"/>
                          <a:cs typeface="Times New Roman" panose="02020603050405020304" pitchFamily="18" charset="0"/>
                        </a:rPr>
                        <a:t>PMA</a:t>
                      </a:r>
                      <a:endParaRPr lang="en-US"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Китай</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14 514 рублей</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Водонепроницаемость</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dirty="0">
                          <a:solidFill>
                            <a:srgbClr val="000000"/>
                          </a:solidFill>
                          <a:effectLst/>
                          <a:latin typeface="Times New Roman" panose="02020603050405020304" pitchFamily="18" charset="0"/>
                          <a:cs typeface="Times New Roman" panose="02020603050405020304" pitchFamily="18" charset="0"/>
                        </a:rPr>
                        <a:t>Отсутствие блока питания для подзарядки нагревателя</a:t>
                      </a:r>
                      <a:endParaRPr lang="ru-RU" sz="14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622972"/>
                  </a:ext>
                </a:extLst>
              </a:tr>
              <a:tr h="0">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6</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Куртка с подогревом </a:t>
                      </a:r>
                      <a:r>
                        <a:rPr lang="en-US" sz="1400" b="0" i="0" u="none" strike="noStrike">
                          <a:solidFill>
                            <a:srgbClr val="000000"/>
                          </a:solidFill>
                          <a:effectLst/>
                          <a:latin typeface="Times New Roman" panose="02020603050405020304" pitchFamily="18" charset="0"/>
                          <a:cs typeface="Times New Roman" panose="02020603050405020304" pitchFamily="18" charset="0"/>
                        </a:rPr>
                        <a:t>KRAKATAU Qm298 CRYOGEN </a:t>
                      </a:r>
                      <a:r>
                        <a:rPr lang="ru-RU" sz="1400" b="0" i="0" u="none" strike="noStrike">
                          <a:solidFill>
                            <a:srgbClr val="000000"/>
                          </a:solidFill>
                          <a:effectLst/>
                          <a:latin typeface="Times New Roman" panose="02020603050405020304" pitchFamily="18" charset="0"/>
                          <a:cs typeface="Times New Roman" panose="02020603050405020304" pitchFamily="18" charset="0"/>
                        </a:rPr>
                        <a:t>чёрный</a:t>
                      </a:r>
                      <a:endParaRPr lang="ru-RU" sz="1400">
                        <a:effectLst/>
                        <a:latin typeface="Times New Roman" panose="02020603050405020304" pitchFamily="18" charset="0"/>
                        <a:cs typeface="Times New Roman" panose="02020603050405020304" pitchFamily="18" charset="0"/>
                      </a:endParaRPr>
                    </a:p>
                    <a:p>
                      <a:pPr fontAlgn="t"/>
                      <a:br>
                        <a:rPr lang="ru-RU" sz="1400">
                          <a:effectLst/>
                          <a:latin typeface="Times New Roman" panose="02020603050405020304" pitchFamily="18" charset="0"/>
                          <a:cs typeface="Times New Roman" panose="02020603050405020304" pitchFamily="18" charset="0"/>
                        </a:rPr>
                      </a:b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400" b="0" i="0" u="none" strike="noStrike">
                          <a:solidFill>
                            <a:srgbClr val="000000"/>
                          </a:solidFill>
                          <a:effectLst/>
                          <a:latin typeface="Times New Roman" panose="02020603050405020304" pitchFamily="18" charset="0"/>
                          <a:cs typeface="Times New Roman" panose="02020603050405020304" pitchFamily="18" charset="0"/>
                        </a:rPr>
                        <a:t>https://coxshop.ru/upload/resize_cache/iblock/b63/400_400_0/b6374e394064ed249de8d9de68473b52.jpg</a:t>
                      </a:r>
                      <a:endParaRPr lang="en-US"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400" b="0" i="0" u="none" strike="noStrike">
                          <a:solidFill>
                            <a:srgbClr val="000000"/>
                          </a:solidFill>
                          <a:effectLst/>
                          <a:latin typeface="Times New Roman" panose="02020603050405020304" pitchFamily="18" charset="0"/>
                          <a:cs typeface="Times New Roman" panose="02020603050405020304" pitchFamily="18" charset="0"/>
                        </a:rPr>
                        <a:t>C.O.X.</a:t>
                      </a:r>
                      <a:endParaRPr lang="en-US"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Россия</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29 990 рублей</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a:solidFill>
                            <a:srgbClr val="000000"/>
                          </a:solidFill>
                          <a:effectLst/>
                          <a:latin typeface="Times New Roman" panose="02020603050405020304" pitchFamily="18" charset="0"/>
                          <a:cs typeface="Times New Roman" panose="02020603050405020304" pitchFamily="18" charset="0"/>
                        </a:rPr>
                        <a:t>Водонепроницаемость, названа в честь физика Криогеника, изучающего закономерности изменения закономерности изменения свойств веществ</a:t>
                      </a:r>
                      <a:endParaRPr lang="ru-RU" sz="14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400" b="0" i="0" u="none" strike="noStrike" dirty="0">
                          <a:solidFill>
                            <a:srgbClr val="000000"/>
                          </a:solidFill>
                          <a:effectLst/>
                          <a:latin typeface="Times New Roman" panose="02020603050405020304" pitchFamily="18" charset="0"/>
                          <a:cs typeface="Times New Roman" panose="02020603050405020304" pitchFamily="18" charset="0"/>
                        </a:rPr>
                        <a:t>Цена, аккумулятор весом 500 грамм</a:t>
                      </a:r>
                      <a:endParaRPr lang="ru-RU" sz="14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8556874"/>
                  </a:ext>
                </a:extLst>
              </a:tr>
            </a:tbl>
          </a:graphicData>
        </a:graphic>
      </p:graphicFrame>
      <p:sp>
        <p:nvSpPr>
          <p:cNvPr id="7" name="Rectangle 1">
            <a:extLst>
              <a:ext uri="{FF2B5EF4-FFF2-40B4-BE49-F238E27FC236}">
                <a16:creationId xmlns:a16="http://schemas.microsoft.com/office/drawing/2014/main" id="{C48174F3-D858-00BD-8809-36BE31521ADE}"/>
              </a:ext>
            </a:extLst>
          </p:cNvPr>
          <p:cNvSpPr>
            <a:spLocks noChangeArrowheads="1"/>
          </p:cNvSpPr>
          <p:nvPr/>
        </p:nvSpPr>
        <p:spPr bwMode="auto">
          <a:xfrm>
            <a:off x="908003" y="25020004"/>
            <a:ext cx="89152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Таблица №1 «Анализ существующих решений по курткам с обогревом»</a:t>
            </a: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Таблица 7">
            <a:extLst>
              <a:ext uri="{FF2B5EF4-FFF2-40B4-BE49-F238E27FC236}">
                <a16:creationId xmlns:a16="http://schemas.microsoft.com/office/drawing/2014/main" id="{6B05CCFC-90A8-AB79-4112-710F8B1A0DB3}"/>
              </a:ext>
            </a:extLst>
          </p:cNvPr>
          <p:cNvGraphicFramePr>
            <a:graphicFrameLocks noGrp="1"/>
          </p:cNvGraphicFramePr>
          <p:nvPr>
            <p:extLst>
              <p:ext uri="{D42A27DB-BD31-4B8C-83A1-F6EECF244321}">
                <p14:modId xmlns:p14="http://schemas.microsoft.com/office/powerpoint/2010/main" val="601375748"/>
              </p:ext>
            </p:extLst>
          </p:nvPr>
        </p:nvGraphicFramePr>
        <p:xfrm>
          <a:off x="10659996" y="10004053"/>
          <a:ext cx="9029829" cy="4335760"/>
        </p:xfrm>
        <a:graphic>
          <a:graphicData uri="http://schemas.openxmlformats.org/drawingml/2006/table">
            <a:tbl>
              <a:tblPr/>
              <a:tblGrid>
                <a:gridCol w="1216380">
                  <a:extLst>
                    <a:ext uri="{9D8B030D-6E8A-4147-A177-3AD203B41FA5}">
                      <a16:colId xmlns:a16="http://schemas.microsoft.com/office/drawing/2014/main" val="2946979760"/>
                    </a:ext>
                  </a:extLst>
                </a:gridCol>
                <a:gridCol w="1116207">
                  <a:extLst>
                    <a:ext uri="{9D8B030D-6E8A-4147-A177-3AD203B41FA5}">
                      <a16:colId xmlns:a16="http://schemas.microsoft.com/office/drawing/2014/main" val="423280372"/>
                    </a:ext>
                  </a:extLst>
                </a:gridCol>
                <a:gridCol w="1116207">
                  <a:extLst>
                    <a:ext uri="{9D8B030D-6E8A-4147-A177-3AD203B41FA5}">
                      <a16:colId xmlns:a16="http://schemas.microsoft.com/office/drawing/2014/main" val="158861866"/>
                    </a:ext>
                  </a:extLst>
                </a:gridCol>
                <a:gridCol w="1116207">
                  <a:extLst>
                    <a:ext uri="{9D8B030D-6E8A-4147-A177-3AD203B41FA5}">
                      <a16:colId xmlns:a16="http://schemas.microsoft.com/office/drawing/2014/main" val="1046265941"/>
                    </a:ext>
                  </a:extLst>
                </a:gridCol>
                <a:gridCol w="1116207">
                  <a:extLst>
                    <a:ext uri="{9D8B030D-6E8A-4147-A177-3AD203B41FA5}">
                      <a16:colId xmlns:a16="http://schemas.microsoft.com/office/drawing/2014/main" val="3676204111"/>
                    </a:ext>
                  </a:extLst>
                </a:gridCol>
                <a:gridCol w="1116207">
                  <a:extLst>
                    <a:ext uri="{9D8B030D-6E8A-4147-A177-3AD203B41FA5}">
                      <a16:colId xmlns:a16="http://schemas.microsoft.com/office/drawing/2014/main" val="905432099"/>
                    </a:ext>
                  </a:extLst>
                </a:gridCol>
                <a:gridCol w="1116207">
                  <a:extLst>
                    <a:ext uri="{9D8B030D-6E8A-4147-A177-3AD203B41FA5}">
                      <a16:colId xmlns:a16="http://schemas.microsoft.com/office/drawing/2014/main" val="118618531"/>
                    </a:ext>
                  </a:extLst>
                </a:gridCol>
                <a:gridCol w="1116207">
                  <a:extLst>
                    <a:ext uri="{9D8B030D-6E8A-4147-A177-3AD203B41FA5}">
                      <a16:colId xmlns:a16="http://schemas.microsoft.com/office/drawing/2014/main" val="1621099523"/>
                    </a:ext>
                  </a:extLst>
                </a:gridCol>
              </a:tblGrid>
              <a:tr h="862600">
                <a:tc>
                  <a:txBody>
                    <a:bodyPr/>
                    <a:lstStyle/>
                    <a:p>
                      <a:pPr algn="just" rtl="0" fontAlgn="t">
                        <a:spcBef>
                          <a:spcPts val="600"/>
                        </a:spcBef>
                        <a:spcAft>
                          <a:spcPts val="600"/>
                        </a:spcAft>
                      </a:pPr>
                      <a:r>
                        <a:rPr lang="ru-RU" sz="2000" b="1" i="0" u="none" strike="noStrike" dirty="0">
                          <a:solidFill>
                            <a:srgbClr val="202122"/>
                          </a:solidFill>
                          <a:effectLst/>
                          <a:latin typeface="Times New Roman" panose="02020603050405020304" pitchFamily="18" charset="0"/>
                        </a:rPr>
                        <a:t>В комнате</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1" i="0" u="none" strike="noStrike" dirty="0">
                          <a:solidFill>
                            <a:srgbClr val="202122"/>
                          </a:solidFill>
                          <a:effectLst/>
                          <a:latin typeface="Times New Roman" panose="02020603050405020304" pitchFamily="18" charset="0"/>
                        </a:rPr>
                        <a:t>0 мин</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1" i="0" u="none" strike="noStrike" dirty="0">
                          <a:solidFill>
                            <a:srgbClr val="202122"/>
                          </a:solidFill>
                          <a:effectLst/>
                          <a:latin typeface="Times New Roman" panose="02020603050405020304" pitchFamily="18" charset="0"/>
                        </a:rPr>
                        <a:t>10 мин</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1" i="0" u="none" strike="noStrike" dirty="0">
                          <a:solidFill>
                            <a:srgbClr val="202122"/>
                          </a:solidFill>
                          <a:effectLst/>
                          <a:latin typeface="Times New Roman" panose="02020603050405020304" pitchFamily="18" charset="0"/>
                        </a:rPr>
                        <a:t>20 мин</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1" i="0" u="none" strike="noStrike" dirty="0">
                          <a:solidFill>
                            <a:srgbClr val="202122"/>
                          </a:solidFill>
                          <a:effectLst/>
                          <a:latin typeface="Times New Roman" panose="02020603050405020304" pitchFamily="18" charset="0"/>
                        </a:rPr>
                        <a:t>30 мин</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1" i="0" u="none" strike="noStrike" dirty="0">
                          <a:solidFill>
                            <a:srgbClr val="202122"/>
                          </a:solidFill>
                          <a:effectLst/>
                          <a:latin typeface="Times New Roman" panose="02020603050405020304" pitchFamily="18" charset="0"/>
                        </a:rPr>
                        <a:t>40 мин</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1" i="0" u="none" strike="noStrike" dirty="0">
                          <a:solidFill>
                            <a:srgbClr val="202122"/>
                          </a:solidFill>
                          <a:effectLst/>
                          <a:latin typeface="Times New Roman" panose="02020603050405020304" pitchFamily="18" charset="0"/>
                        </a:rPr>
                        <a:t>50 мин</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1" i="0" u="none" strike="noStrike" dirty="0">
                          <a:solidFill>
                            <a:srgbClr val="202122"/>
                          </a:solidFill>
                          <a:effectLst/>
                          <a:latin typeface="Times New Roman" panose="02020603050405020304" pitchFamily="18" charset="0"/>
                        </a:rPr>
                        <a:t>60 мин</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851684"/>
                  </a:ext>
                </a:extLst>
              </a:tr>
              <a:tr h="685287">
                <a:tc>
                  <a:txBody>
                    <a:bodyPr/>
                    <a:lstStyle/>
                    <a:p>
                      <a:pPr algn="just" rtl="0" fontAlgn="t">
                        <a:spcBef>
                          <a:spcPts val="600"/>
                        </a:spcBef>
                        <a:spcAft>
                          <a:spcPts val="600"/>
                        </a:spcAft>
                      </a:pPr>
                      <a:r>
                        <a:rPr lang="en-US" sz="2000" b="1" i="0" u="none" strike="noStrike">
                          <a:solidFill>
                            <a:srgbClr val="202122"/>
                          </a:solidFill>
                          <a:effectLst/>
                          <a:latin typeface="Times New Roman" panose="02020603050405020304" pitchFamily="18" charset="0"/>
                        </a:rPr>
                        <a:t>T,C</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27</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27</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27</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dirty="0">
                          <a:solidFill>
                            <a:srgbClr val="202122"/>
                          </a:solidFill>
                          <a:effectLst/>
                          <a:latin typeface="Times New Roman" panose="02020603050405020304" pitchFamily="18" charset="0"/>
                        </a:rPr>
                        <a:t>27</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27</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27</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27</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713754"/>
                  </a:ext>
                </a:extLst>
              </a:tr>
              <a:tr h="700862">
                <a:tc>
                  <a:txBody>
                    <a:bodyPr/>
                    <a:lstStyle/>
                    <a:p>
                      <a:pPr algn="just" rtl="0" fontAlgn="t">
                        <a:spcBef>
                          <a:spcPts val="600"/>
                        </a:spcBef>
                        <a:spcAft>
                          <a:spcPts val="600"/>
                        </a:spcAft>
                      </a:pPr>
                      <a:r>
                        <a:rPr lang="en-US" sz="2000" b="1" i="0" u="none" strike="noStrike">
                          <a:solidFill>
                            <a:srgbClr val="202122"/>
                          </a:solidFill>
                          <a:effectLst/>
                          <a:latin typeface="Times New Roman" panose="02020603050405020304" pitchFamily="18" charset="0"/>
                        </a:rPr>
                        <a:t>U</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5.32</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dirty="0">
                          <a:solidFill>
                            <a:srgbClr val="202122"/>
                          </a:solidFill>
                          <a:effectLst/>
                          <a:latin typeface="Times New Roman" panose="02020603050405020304" pitchFamily="18" charset="0"/>
                        </a:rPr>
                        <a:t>5.39</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5.49</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5.60</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5.65</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5.77</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5.83</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545089"/>
                  </a:ext>
                </a:extLst>
              </a:tr>
              <a:tr h="700862">
                <a:tc>
                  <a:txBody>
                    <a:bodyPr/>
                    <a:lstStyle/>
                    <a:p>
                      <a:pPr algn="just" rtl="0" fontAlgn="t">
                        <a:spcBef>
                          <a:spcPts val="600"/>
                        </a:spcBef>
                        <a:spcAft>
                          <a:spcPts val="600"/>
                        </a:spcAft>
                      </a:pPr>
                      <a:r>
                        <a:rPr lang="ru-RU" sz="2000" b="1" i="0" u="none" strike="noStrike" dirty="0">
                          <a:solidFill>
                            <a:srgbClr val="202122"/>
                          </a:solidFill>
                          <a:effectLst/>
                          <a:latin typeface="Times New Roman" panose="02020603050405020304" pitchFamily="18" charset="0"/>
                        </a:rPr>
                        <a:t>На улице</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dirty="0">
                          <a:solidFill>
                            <a:srgbClr val="202122"/>
                          </a:solidFill>
                          <a:effectLst/>
                          <a:latin typeface="Times New Roman" panose="02020603050405020304" pitchFamily="18" charset="0"/>
                        </a:rPr>
                        <a:t>0 мин </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10 мин</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20 мин</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25 мин</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30 мин</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35 мин</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40 мин</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692572"/>
                  </a:ext>
                </a:extLst>
              </a:tr>
              <a:tr h="685287">
                <a:tc>
                  <a:txBody>
                    <a:bodyPr/>
                    <a:lstStyle/>
                    <a:p>
                      <a:pPr algn="just" rtl="0" fontAlgn="t">
                        <a:spcBef>
                          <a:spcPts val="600"/>
                        </a:spcBef>
                        <a:spcAft>
                          <a:spcPts val="600"/>
                        </a:spcAft>
                      </a:pPr>
                      <a:r>
                        <a:rPr lang="en-US" sz="2000" b="1" i="0" u="none" strike="noStrike">
                          <a:solidFill>
                            <a:srgbClr val="202122"/>
                          </a:solidFill>
                          <a:effectLst/>
                          <a:latin typeface="Times New Roman" panose="02020603050405020304" pitchFamily="18" charset="0"/>
                        </a:rPr>
                        <a:t>T,C</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-26</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-26</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-26</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-25</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-25</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-26</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-26</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595030"/>
                  </a:ext>
                </a:extLst>
              </a:tr>
              <a:tr h="700862">
                <a:tc>
                  <a:txBody>
                    <a:bodyPr/>
                    <a:lstStyle/>
                    <a:p>
                      <a:pPr algn="just" rtl="0" fontAlgn="t">
                        <a:spcBef>
                          <a:spcPts val="600"/>
                        </a:spcBef>
                        <a:spcAft>
                          <a:spcPts val="600"/>
                        </a:spcAft>
                      </a:pPr>
                      <a:r>
                        <a:rPr lang="en-US" sz="2000" b="1" i="0" u="none" strike="noStrike">
                          <a:solidFill>
                            <a:srgbClr val="202122"/>
                          </a:solidFill>
                          <a:effectLst/>
                          <a:latin typeface="Times New Roman" panose="02020603050405020304" pitchFamily="18" charset="0"/>
                        </a:rPr>
                        <a:t>U</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6.01</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2.269</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2.491</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2.29</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2.35</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2.5</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dirty="0">
                          <a:solidFill>
                            <a:srgbClr val="202122"/>
                          </a:solidFill>
                          <a:effectLst/>
                          <a:latin typeface="Times New Roman" panose="02020603050405020304" pitchFamily="18" charset="0"/>
                        </a:rPr>
                        <a:t>2.5</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6928087"/>
                  </a:ext>
                </a:extLst>
              </a:tr>
            </a:tbl>
          </a:graphicData>
        </a:graphic>
      </p:graphicFrame>
      <p:sp>
        <p:nvSpPr>
          <p:cNvPr id="12" name="TextBox 11">
            <a:extLst>
              <a:ext uri="{FF2B5EF4-FFF2-40B4-BE49-F238E27FC236}">
                <a16:creationId xmlns:a16="http://schemas.microsoft.com/office/drawing/2014/main" id="{0105DE9F-A5C6-0887-864B-D5CA3205F442}"/>
              </a:ext>
            </a:extLst>
          </p:cNvPr>
          <p:cNvSpPr txBox="1"/>
          <p:nvPr/>
        </p:nvSpPr>
        <p:spPr>
          <a:xfrm>
            <a:off x="10659995" y="14339813"/>
            <a:ext cx="9029829" cy="7627729"/>
          </a:xfrm>
          <a:prstGeom prst="rect">
            <a:avLst/>
          </a:prstGeom>
          <a:noFill/>
        </p:spPr>
        <p:txBody>
          <a:bodyPr wrap="square" rtlCol="0">
            <a:spAutoFit/>
          </a:bodyPr>
          <a:lstStyle/>
          <a:p>
            <a:pPr algn="just" rtl="0">
              <a:spcBef>
                <a:spcPts val="0"/>
              </a:spcBef>
              <a:spcAft>
                <a:spcPts val="800"/>
              </a:spcAft>
            </a:pPr>
            <a:r>
              <a:rPr lang="ru-RU" sz="1800" b="1" i="0" u="none" strike="noStrike" dirty="0">
                <a:solidFill>
                  <a:srgbClr val="000000"/>
                </a:solidFill>
                <a:effectLst/>
                <a:latin typeface="Times New Roman" panose="02020603050405020304" pitchFamily="18" charset="0"/>
                <a:cs typeface="Times New Roman" panose="02020603050405020304" pitchFamily="18" charset="0"/>
              </a:rPr>
              <a:t>Прямая погрешность измерений первого эксперимента:</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Y=0,5 - класс точности прибора</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Uмах</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 = 40 В - верхний предел</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U0 = 5,83 В - замеры эксперимента при комнатной температуре</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C= 0,01 В - цена деления прибора</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Uпр</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 = </a:t>
            </a: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Uмах</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*Y / 100 = 0,2 - погрешность прибора</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U = </a:t>
            </a: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Uпр</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 + C/2= 0,2+0,01/2=0,2 - абсолютная погрешность</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Eu</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 U/U0 = 0,2/5,83 =0,03*100%=3% - относительная погрешность</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1" i="0" u="none" strike="noStrike" dirty="0">
                <a:solidFill>
                  <a:srgbClr val="000000"/>
                </a:solidFill>
                <a:effectLst/>
                <a:latin typeface="Times New Roman" panose="02020603050405020304" pitchFamily="18" charset="0"/>
                <a:cs typeface="Times New Roman" panose="02020603050405020304" pitchFamily="18" charset="0"/>
              </a:rPr>
              <a:t>Прямая погрешность измерений второго эксперимента: </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Y=0,5 - класс точности прибора</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Uмах</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 = 40 В - верхний предел</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U0 = 2,5 В - замеры эксперимента при отрицательных температурах</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C= 0,001 В - цена деления прибора</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Uпр</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 = </a:t>
            </a: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Uмах</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*Y / 100 = 0,2 - погрешность прибора</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U = </a:t>
            </a: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Uпр</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 + C/2= 0,2+0,01/2=0,2 - абсолютная погрешность</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Eu</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 U/U0 = 0,2/2,5=0,08*100%=8% - относительная погрешность</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600"/>
              </a:spcAft>
            </a:pPr>
            <a:r>
              <a:rPr lang="ru-RU" sz="1800" b="1" i="0" u="none" strike="noStrike" dirty="0">
                <a:solidFill>
                  <a:srgbClr val="000000"/>
                </a:solidFill>
                <a:effectLst/>
                <a:latin typeface="Times New Roman" panose="02020603050405020304" pitchFamily="18" charset="0"/>
                <a:cs typeface="Times New Roman" panose="02020603050405020304" pitchFamily="18" charset="0"/>
              </a:rPr>
              <a:t>Вывод:</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800" b="0" i="0" u="none" strike="noStrike" dirty="0">
                <a:solidFill>
                  <a:srgbClr val="333333"/>
                </a:solidFill>
                <a:effectLst/>
                <a:latin typeface="Times New Roman" panose="02020603050405020304" pitchFamily="18" charset="0"/>
                <a:cs typeface="Times New Roman" panose="02020603050405020304" pitchFamily="18" charset="0"/>
              </a:rPr>
              <a:t>После проведенного исследования мы пришли к выводу что при работе без нагрузки, ВТЭ в течение 1 часа может работать стабильно. Измеряли мультиметром «FLUKE».</a:t>
            </a:r>
            <a:endParaRPr lang="ru-RU" sz="1800" b="0" dirty="0">
              <a:effectLst/>
              <a:latin typeface="Times New Roman" panose="02020603050405020304" pitchFamily="18" charset="0"/>
              <a:cs typeface="Times New Roman" panose="02020603050405020304" pitchFamily="18" charset="0"/>
            </a:endParaRPr>
          </a:p>
          <a:p>
            <a:pPr algn="just"/>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29105AEA-F0B3-A79F-AB99-2ADA300B69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435" y="21292026"/>
            <a:ext cx="1771958" cy="25606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EC0677B-F731-FC5F-64A7-BD9F94CB4C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35135" y="21267058"/>
            <a:ext cx="3754239" cy="25606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9CADB86-B139-9673-3DA5-D46B5C6054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62602" y="21237218"/>
            <a:ext cx="1901912" cy="25905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73B5467-EFE4-319C-69FA-FB61B6DB456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7510"/>
          <a:stretch/>
        </p:blipFill>
        <p:spPr bwMode="auto">
          <a:xfrm rot="16200000">
            <a:off x="17926023" y="22008509"/>
            <a:ext cx="2588710" cy="1049777"/>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a:extLst>
              <a:ext uri="{FF2B5EF4-FFF2-40B4-BE49-F238E27FC236}">
                <a16:creationId xmlns:a16="http://schemas.microsoft.com/office/drawing/2014/main" id="{A00712B8-EED4-E3D7-1313-509C35928340}"/>
              </a:ext>
            </a:extLst>
          </p:cNvPr>
          <p:cNvPicPr>
            <a:picLocks noChangeAspect="1"/>
          </p:cNvPicPr>
          <p:nvPr/>
        </p:nvPicPr>
        <p:blipFill>
          <a:blip r:embed="rId9"/>
          <a:stretch>
            <a:fillRect/>
          </a:stretch>
        </p:blipFill>
        <p:spPr>
          <a:xfrm>
            <a:off x="10355196" y="27849014"/>
            <a:ext cx="5398182" cy="3036477"/>
          </a:xfrm>
          <a:prstGeom prst="rect">
            <a:avLst/>
          </a:prstGeom>
        </p:spPr>
      </p:pic>
      <p:pic>
        <p:nvPicPr>
          <p:cNvPr id="18" name="Рисунок 17">
            <a:extLst>
              <a:ext uri="{FF2B5EF4-FFF2-40B4-BE49-F238E27FC236}">
                <a16:creationId xmlns:a16="http://schemas.microsoft.com/office/drawing/2014/main" id="{B7EAFD7D-F654-10D3-9A63-003745007A73}"/>
              </a:ext>
            </a:extLst>
          </p:cNvPr>
          <p:cNvPicPr>
            <a:picLocks noChangeAspect="1"/>
          </p:cNvPicPr>
          <p:nvPr/>
        </p:nvPicPr>
        <p:blipFill>
          <a:blip r:embed="rId10"/>
          <a:stretch>
            <a:fillRect/>
          </a:stretch>
        </p:blipFill>
        <p:spPr>
          <a:xfrm>
            <a:off x="15988698" y="27605542"/>
            <a:ext cx="3465806" cy="4630722"/>
          </a:xfrm>
          <a:prstGeom prst="rect">
            <a:avLst/>
          </a:prstGeom>
        </p:spPr>
      </p:pic>
      <p:pic>
        <p:nvPicPr>
          <p:cNvPr id="20" name="Рисунок 19">
            <a:extLst>
              <a:ext uri="{FF2B5EF4-FFF2-40B4-BE49-F238E27FC236}">
                <a16:creationId xmlns:a16="http://schemas.microsoft.com/office/drawing/2014/main" id="{54F0376A-5BAF-0F88-6975-AABCF5C5F0A6}"/>
              </a:ext>
            </a:extLst>
          </p:cNvPr>
          <p:cNvPicPr>
            <a:picLocks noChangeAspect="1"/>
          </p:cNvPicPr>
          <p:nvPr/>
        </p:nvPicPr>
        <p:blipFill>
          <a:blip r:embed="rId11"/>
          <a:stretch>
            <a:fillRect/>
          </a:stretch>
        </p:blipFill>
        <p:spPr>
          <a:xfrm>
            <a:off x="10544246" y="30983563"/>
            <a:ext cx="5020081" cy="3765060"/>
          </a:xfrm>
          <a:prstGeom prst="rect">
            <a:avLst/>
          </a:prstGeom>
        </p:spPr>
      </p:pic>
      <p:pic>
        <p:nvPicPr>
          <p:cNvPr id="1036" name="Picture 12">
            <a:extLst>
              <a:ext uri="{FF2B5EF4-FFF2-40B4-BE49-F238E27FC236}">
                <a16:creationId xmlns:a16="http://schemas.microsoft.com/office/drawing/2014/main" id="{F7684018-D00E-A58A-F777-D57B147A60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73733" y="40005028"/>
            <a:ext cx="4122804" cy="31956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82091447-A7B7-7AAA-B4E6-445529F8DA7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86364" y="39702215"/>
            <a:ext cx="2215668" cy="349842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E7AE3ED-C265-F3A0-7B8B-6D8F0EBE30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208842" y="39702215"/>
            <a:ext cx="2591868" cy="34444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Таблица 20">
            <a:extLst>
              <a:ext uri="{FF2B5EF4-FFF2-40B4-BE49-F238E27FC236}">
                <a16:creationId xmlns:a16="http://schemas.microsoft.com/office/drawing/2014/main" id="{0430789D-84A6-3922-0BB1-B9EFA79AE8A6}"/>
              </a:ext>
            </a:extLst>
          </p:cNvPr>
          <p:cNvGraphicFramePr>
            <a:graphicFrameLocks noGrp="1"/>
          </p:cNvGraphicFramePr>
          <p:nvPr>
            <p:extLst>
              <p:ext uri="{D42A27DB-BD31-4B8C-83A1-F6EECF244321}">
                <p14:modId xmlns:p14="http://schemas.microsoft.com/office/powerpoint/2010/main" val="4189645307"/>
              </p:ext>
            </p:extLst>
          </p:nvPr>
        </p:nvGraphicFramePr>
        <p:xfrm>
          <a:off x="20572582" y="11247798"/>
          <a:ext cx="10224266" cy="4192962"/>
        </p:xfrm>
        <a:graphic>
          <a:graphicData uri="http://schemas.openxmlformats.org/drawingml/2006/table">
            <a:tbl>
              <a:tblPr/>
              <a:tblGrid>
                <a:gridCol w="2058132">
                  <a:extLst>
                    <a:ext uri="{9D8B030D-6E8A-4147-A177-3AD203B41FA5}">
                      <a16:colId xmlns:a16="http://schemas.microsoft.com/office/drawing/2014/main" val="3851209079"/>
                    </a:ext>
                  </a:extLst>
                </a:gridCol>
                <a:gridCol w="2024936">
                  <a:extLst>
                    <a:ext uri="{9D8B030D-6E8A-4147-A177-3AD203B41FA5}">
                      <a16:colId xmlns:a16="http://schemas.microsoft.com/office/drawing/2014/main" val="1244664758"/>
                    </a:ext>
                  </a:extLst>
                </a:gridCol>
                <a:gridCol w="1941946">
                  <a:extLst>
                    <a:ext uri="{9D8B030D-6E8A-4147-A177-3AD203B41FA5}">
                      <a16:colId xmlns:a16="http://schemas.microsoft.com/office/drawing/2014/main" val="339873657"/>
                    </a:ext>
                  </a:extLst>
                </a:gridCol>
                <a:gridCol w="2041534">
                  <a:extLst>
                    <a:ext uri="{9D8B030D-6E8A-4147-A177-3AD203B41FA5}">
                      <a16:colId xmlns:a16="http://schemas.microsoft.com/office/drawing/2014/main" val="2970400114"/>
                    </a:ext>
                  </a:extLst>
                </a:gridCol>
                <a:gridCol w="2157718">
                  <a:extLst>
                    <a:ext uri="{9D8B030D-6E8A-4147-A177-3AD203B41FA5}">
                      <a16:colId xmlns:a16="http://schemas.microsoft.com/office/drawing/2014/main" val="3145391421"/>
                    </a:ext>
                  </a:extLst>
                </a:gridCol>
              </a:tblGrid>
              <a:tr h="626802">
                <a:tc>
                  <a:txBody>
                    <a:bodyPr/>
                    <a:lstStyle/>
                    <a:p>
                      <a:pPr algn="ctr" rtl="0" fontAlgn="t">
                        <a:spcBef>
                          <a:spcPts val="0"/>
                        </a:spcBef>
                        <a:spcAft>
                          <a:spcPts val="0"/>
                        </a:spcAft>
                      </a:pPr>
                      <a:r>
                        <a:rPr lang="ru-RU" sz="2000" b="1" i="0" u="none" strike="noStrike">
                          <a:solidFill>
                            <a:srgbClr val="000000"/>
                          </a:solidFill>
                          <a:effectLst/>
                          <a:latin typeface="Times New Roman" panose="02020603050405020304" pitchFamily="18" charset="0"/>
                        </a:rPr>
                        <a:t>Температура °</a:t>
                      </a:r>
                      <a:r>
                        <a:rPr lang="en-US" sz="2000" b="1" i="0" u="none" strike="noStrike">
                          <a:solidFill>
                            <a:srgbClr val="000000"/>
                          </a:solidFill>
                          <a:effectLst/>
                          <a:latin typeface="Times New Roman" panose="02020603050405020304" pitchFamily="18" charset="0"/>
                        </a:rPr>
                        <a:t>C</a:t>
                      </a:r>
                      <a:endParaRPr lang="en-US"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rtl="0" fontAlgn="t">
                        <a:spcBef>
                          <a:spcPts val="0"/>
                        </a:spcBef>
                        <a:spcAft>
                          <a:spcPts val="0"/>
                        </a:spcAft>
                      </a:pPr>
                      <a:r>
                        <a:rPr lang="ru-RU" sz="2000" b="1" i="0" u="none" strike="noStrike" dirty="0">
                          <a:solidFill>
                            <a:schemeClr val="tx1"/>
                          </a:solidFill>
                          <a:effectLst/>
                          <a:latin typeface="Times New Roman" panose="02020603050405020304" pitchFamily="18" charset="0"/>
                          <a:hlinkClick r:id="rId15">
                            <a:extLst>
                              <a:ext uri="{A12FA001-AC4F-418D-AE19-62706E023703}">
                                <ahyp:hlinkClr xmlns:ahyp="http://schemas.microsoft.com/office/drawing/2018/hyperlinkcolor" val="tx"/>
                              </a:ext>
                            </a:extLst>
                          </a:hlinkClick>
                        </a:rPr>
                        <a:t>Температура °</a:t>
                      </a:r>
                      <a:r>
                        <a:rPr lang="en-US" sz="2000" b="1" i="0" u="none" strike="noStrike" dirty="0">
                          <a:solidFill>
                            <a:schemeClr val="tx1"/>
                          </a:solidFill>
                          <a:effectLst/>
                          <a:latin typeface="Times New Roman" panose="02020603050405020304" pitchFamily="18" charset="0"/>
                          <a:hlinkClick r:id="rId15">
                            <a:extLst>
                              <a:ext uri="{A12FA001-AC4F-418D-AE19-62706E023703}">
                                <ahyp:hlinkClr xmlns:ahyp="http://schemas.microsoft.com/office/drawing/2018/hyperlinkcolor" val="tx"/>
                              </a:ext>
                            </a:extLst>
                          </a:hlinkClick>
                        </a:rPr>
                        <a:t>F</a:t>
                      </a:r>
                      <a:endParaRPr lang="en-US" sz="2000" dirty="0">
                        <a:solidFill>
                          <a:schemeClr val="tx1"/>
                        </a:solidFill>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rtl="0" fontAlgn="t">
                        <a:spcBef>
                          <a:spcPts val="0"/>
                        </a:spcBef>
                        <a:spcAft>
                          <a:spcPts val="0"/>
                        </a:spcAft>
                      </a:pPr>
                      <a:r>
                        <a:rPr lang="ru-RU" sz="2000" b="1" i="0" u="none" strike="noStrike" dirty="0">
                          <a:solidFill>
                            <a:srgbClr val="000000"/>
                          </a:solidFill>
                          <a:effectLst/>
                          <a:latin typeface="Times New Roman" panose="02020603050405020304" pitchFamily="18" charset="0"/>
                        </a:rPr>
                        <a:t>Ожог </a:t>
                      </a:r>
                      <a:r>
                        <a:rPr lang="en-US" sz="2000" b="1" i="0" u="none" strike="noStrike" dirty="0">
                          <a:solidFill>
                            <a:srgbClr val="000000"/>
                          </a:solidFill>
                          <a:effectLst/>
                          <a:latin typeface="Times New Roman" panose="02020603050405020304" pitchFamily="18" charset="0"/>
                        </a:rPr>
                        <a:t>I </a:t>
                      </a:r>
                      <a:r>
                        <a:rPr lang="ru-RU" sz="2000" b="1" i="0" u="none" strike="noStrike" dirty="0">
                          <a:solidFill>
                            <a:srgbClr val="000000"/>
                          </a:solidFill>
                          <a:effectLst/>
                          <a:latin typeface="Times New Roman" panose="02020603050405020304" pitchFamily="18" charset="0"/>
                        </a:rPr>
                        <a:t>степени</a:t>
                      </a:r>
                      <a:endParaRPr lang="ru-RU" sz="2000" dirty="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rtl="0" fontAlgn="t">
                        <a:spcBef>
                          <a:spcPts val="0"/>
                        </a:spcBef>
                        <a:spcAft>
                          <a:spcPts val="0"/>
                        </a:spcAft>
                      </a:pPr>
                      <a:r>
                        <a:rPr lang="ru-RU" sz="2000" b="1" i="0" u="none" strike="noStrike" dirty="0">
                          <a:solidFill>
                            <a:srgbClr val="000000"/>
                          </a:solidFill>
                          <a:effectLst/>
                          <a:latin typeface="Times New Roman" panose="02020603050405020304" pitchFamily="18" charset="0"/>
                        </a:rPr>
                        <a:t>Ожог </a:t>
                      </a:r>
                      <a:r>
                        <a:rPr lang="en-US" sz="2000" b="1" i="0" u="none" strike="noStrike" dirty="0">
                          <a:solidFill>
                            <a:srgbClr val="000000"/>
                          </a:solidFill>
                          <a:effectLst/>
                          <a:latin typeface="Times New Roman" panose="02020603050405020304" pitchFamily="18" charset="0"/>
                        </a:rPr>
                        <a:t>II </a:t>
                      </a:r>
                      <a:r>
                        <a:rPr lang="ru-RU" sz="2000" b="1" i="0" u="none" strike="noStrike" dirty="0">
                          <a:solidFill>
                            <a:srgbClr val="000000"/>
                          </a:solidFill>
                          <a:effectLst/>
                          <a:latin typeface="Times New Roman" panose="02020603050405020304" pitchFamily="18" charset="0"/>
                        </a:rPr>
                        <a:t>степени</a:t>
                      </a:r>
                      <a:endParaRPr lang="ru-RU" sz="2000" dirty="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rtl="0" fontAlgn="t">
                        <a:spcBef>
                          <a:spcPts val="0"/>
                        </a:spcBef>
                        <a:spcAft>
                          <a:spcPts val="0"/>
                        </a:spcAft>
                      </a:pPr>
                      <a:r>
                        <a:rPr lang="ru-RU" sz="2000" b="1" i="0" u="none" strike="noStrike">
                          <a:solidFill>
                            <a:srgbClr val="000000"/>
                          </a:solidFill>
                          <a:effectLst/>
                          <a:latin typeface="Times New Roman" panose="02020603050405020304" pitchFamily="18" charset="0"/>
                        </a:rPr>
                        <a:t>Ожог </a:t>
                      </a:r>
                      <a:r>
                        <a:rPr lang="en-US" sz="2000" b="1" i="0" u="none" strike="noStrike">
                          <a:solidFill>
                            <a:srgbClr val="000000"/>
                          </a:solidFill>
                          <a:effectLst/>
                          <a:latin typeface="Times New Roman" panose="02020603050405020304" pitchFamily="18" charset="0"/>
                        </a:rPr>
                        <a:t>III </a:t>
                      </a:r>
                      <a:r>
                        <a:rPr lang="ru-RU" sz="2000" b="1" i="0" u="none" strike="noStrike">
                          <a:solidFill>
                            <a:srgbClr val="000000"/>
                          </a:solidFill>
                          <a:effectLst/>
                          <a:latin typeface="Times New Roman" panose="02020603050405020304" pitchFamily="18" charset="0"/>
                        </a:rPr>
                        <a:t>степени</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642404118"/>
                  </a:ext>
                </a:extLst>
              </a:tr>
              <a:tr h="376081">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37° С</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a:solidFill>
                            <a:srgbClr val="000000"/>
                          </a:solidFill>
                          <a:effectLst/>
                          <a:latin typeface="Times New Roman" panose="02020603050405020304" pitchFamily="18" charset="0"/>
                        </a:rPr>
                        <a:t>100° F</a:t>
                      </a:r>
                      <a:endParaRPr lang="en-US"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3">
                  <a:txBody>
                    <a:bodyPr/>
                    <a:lstStyle/>
                    <a:p>
                      <a:pPr algn="ctr" rtl="0" fontAlgn="t">
                        <a:spcBef>
                          <a:spcPts val="0"/>
                        </a:spcBef>
                        <a:spcAft>
                          <a:spcPts val="0"/>
                        </a:spcAft>
                      </a:pPr>
                      <a:r>
                        <a:rPr lang="ru-RU" sz="2000" b="0" i="0" u="none" strike="noStrike" dirty="0">
                          <a:solidFill>
                            <a:srgbClr val="000000"/>
                          </a:solidFill>
                          <a:effectLst/>
                          <a:latin typeface="Times New Roman" panose="02020603050405020304" pitchFamily="18" charset="0"/>
                        </a:rPr>
                        <a:t>безопасная температура</a:t>
                      </a:r>
                      <a:endParaRPr lang="ru-RU" sz="2000" dirty="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930006761"/>
                  </a:ext>
                </a:extLst>
              </a:tr>
              <a:tr h="376081">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45° С </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a:solidFill>
                            <a:srgbClr val="000000"/>
                          </a:solidFill>
                          <a:effectLst/>
                          <a:latin typeface="Times New Roman" panose="02020603050405020304" pitchFamily="18" charset="0"/>
                        </a:rPr>
                        <a:t>113° F</a:t>
                      </a:r>
                      <a:endParaRPr lang="en-US" sz="2000" dirty="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dirty="0">
                          <a:solidFill>
                            <a:srgbClr val="000000"/>
                          </a:solidFill>
                          <a:effectLst/>
                          <a:latin typeface="Times New Roman" panose="02020603050405020304" pitchFamily="18" charset="0"/>
                        </a:rPr>
                        <a:t>1 час</a:t>
                      </a:r>
                      <a:endParaRPr lang="ru-RU" sz="2000" dirty="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2 часа</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ru-RU" sz="2000" b="0" i="0" u="none" strike="noStrike">
                          <a:solidFill>
                            <a:srgbClr val="000000"/>
                          </a:solidFill>
                          <a:effectLst/>
                          <a:latin typeface="Times New Roman" panose="02020603050405020304" pitchFamily="18" charset="0"/>
                        </a:rPr>
                        <a:t>3 часа</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51730"/>
                  </a:ext>
                </a:extLst>
              </a:tr>
              <a:tr h="376081">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47° С</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a:solidFill>
                            <a:srgbClr val="000000"/>
                          </a:solidFill>
                          <a:effectLst/>
                          <a:latin typeface="Times New Roman" panose="02020603050405020304" pitchFamily="18" charset="0"/>
                        </a:rPr>
                        <a:t>116.6° F</a:t>
                      </a:r>
                      <a:endParaRPr lang="en-US" sz="2000" dirty="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35 мин</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20 мин</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ru-RU" sz="2000" b="0" i="0" u="none" strike="noStrike">
                          <a:solidFill>
                            <a:srgbClr val="000000"/>
                          </a:solidFill>
                          <a:effectLst/>
                          <a:latin typeface="Times New Roman" panose="02020603050405020304" pitchFamily="18" charset="0"/>
                        </a:rPr>
                        <a:t>45 мин</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512946"/>
                  </a:ext>
                </a:extLst>
              </a:tr>
              <a:tr h="376081">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48° С</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a:solidFill>
                            <a:srgbClr val="000000"/>
                          </a:solidFill>
                          <a:effectLst/>
                          <a:latin typeface="Times New Roman" panose="02020603050405020304" pitchFamily="18" charset="0"/>
                        </a:rPr>
                        <a:t>118.4° F</a:t>
                      </a:r>
                      <a:endParaRPr lang="en-US"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10 мин</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15 мин</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ru-RU" sz="2000" b="0" i="0" u="none" strike="noStrike">
                          <a:solidFill>
                            <a:srgbClr val="000000"/>
                          </a:solidFill>
                          <a:effectLst/>
                          <a:latin typeface="Times New Roman" panose="02020603050405020304" pitchFamily="18" charset="0"/>
                        </a:rPr>
                        <a:t>20 мин</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852937"/>
                  </a:ext>
                </a:extLst>
              </a:tr>
              <a:tr h="376081">
                <a:tc>
                  <a:txBody>
                    <a:bodyPr/>
                    <a:lstStyle/>
                    <a:p>
                      <a:pPr algn="ctr" rtl="0" fontAlgn="t">
                        <a:spcBef>
                          <a:spcPts val="0"/>
                        </a:spcBef>
                        <a:spcAft>
                          <a:spcPts val="0"/>
                        </a:spcAft>
                      </a:pPr>
                      <a:r>
                        <a:rPr lang="ru-RU" sz="2000" b="1" i="0" u="none" strike="noStrike">
                          <a:solidFill>
                            <a:srgbClr val="000000"/>
                          </a:solidFill>
                          <a:effectLst/>
                          <a:latin typeface="Times New Roman" panose="02020603050405020304" pitchFamily="18" charset="0"/>
                        </a:rPr>
                        <a:t>49° С</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US" sz="2000" b="1" i="0" u="none" strike="noStrike">
                          <a:solidFill>
                            <a:srgbClr val="000000"/>
                          </a:solidFill>
                          <a:effectLst/>
                          <a:latin typeface="Times New Roman" panose="02020603050405020304" pitchFamily="18" charset="0"/>
                        </a:rPr>
                        <a:t>*120° F</a:t>
                      </a:r>
                      <a:endParaRPr lang="en-US"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ru-RU" sz="2000" b="1" i="0" u="none" strike="noStrike">
                          <a:solidFill>
                            <a:srgbClr val="000000"/>
                          </a:solidFill>
                          <a:effectLst/>
                          <a:latin typeface="Times New Roman" panose="02020603050405020304" pitchFamily="18" charset="0"/>
                        </a:rPr>
                        <a:t>1-2 мин</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ru-RU" sz="2000" b="1" i="0" u="none" strike="noStrike">
                          <a:solidFill>
                            <a:srgbClr val="000000"/>
                          </a:solidFill>
                          <a:effectLst/>
                          <a:latin typeface="Times New Roman" panose="02020603050405020304" pitchFamily="18" charset="0"/>
                        </a:rPr>
                        <a:t>8 мин</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rtl="0" fontAlgn="t">
                        <a:spcBef>
                          <a:spcPts val="0"/>
                        </a:spcBef>
                        <a:spcAft>
                          <a:spcPts val="0"/>
                        </a:spcAft>
                      </a:pPr>
                      <a:r>
                        <a:rPr lang="ru-RU" sz="2000" b="1" i="0" u="none" strike="noStrike">
                          <a:solidFill>
                            <a:srgbClr val="000000"/>
                          </a:solidFill>
                          <a:effectLst/>
                          <a:latin typeface="Times New Roman" panose="02020603050405020304" pitchFamily="18" charset="0"/>
                        </a:rPr>
                        <a:t>10 мин</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01888535"/>
                  </a:ext>
                </a:extLst>
              </a:tr>
              <a:tr h="376081">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51° С</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a:solidFill>
                            <a:srgbClr val="000000"/>
                          </a:solidFill>
                          <a:effectLst/>
                          <a:latin typeface="Times New Roman" panose="02020603050405020304" pitchFamily="18" charset="0"/>
                        </a:rPr>
                        <a:t>124° F</a:t>
                      </a:r>
                      <a:endParaRPr lang="en-US"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1 мин</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2 мин</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ru-RU" sz="2000" b="0" i="0" u="none" strike="noStrike">
                          <a:solidFill>
                            <a:srgbClr val="000000"/>
                          </a:solidFill>
                          <a:effectLst/>
                          <a:latin typeface="Times New Roman" panose="02020603050405020304" pitchFamily="18" charset="0"/>
                        </a:rPr>
                        <a:t>4.2 мин</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497410"/>
                  </a:ext>
                </a:extLst>
              </a:tr>
              <a:tr h="376081">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55° С</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a:solidFill>
                            <a:srgbClr val="000000"/>
                          </a:solidFill>
                          <a:effectLst/>
                          <a:latin typeface="Times New Roman" panose="02020603050405020304" pitchFamily="18" charset="0"/>
                        </a:rPr>
                        <a:t>131° F</a:t>
                      </a:r>
                      <a:endParaRPr lang="en-US"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5 секунд</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17 секунд</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ru-RU" sz="2000" b="0" i="0" u="none" strike="noStrike">
                          <a:solidFill>
                            <a:srgbClr val="000000"/>
                          </a:solidFill>
                          <a:effectLst/>
                          <a:latin typeface="Times New Roman" panose="02020603050405020304" pitchFamily="18" charset="0"/>
                        </a:rPr>
                        <a:t>30 секунд</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946646"/>
                  </a:ext>
                </a:extLst>
              </a:tr>
              <a:tr h="376081">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60° С</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a:solidFill>
                            <a:srgbClr val="000000"/>
                          </a:solidFill>
                          <a:effectLst/>
                          <a:latin typeface="Times New Roman" panose="02020603050405020304" pitchFamily="18" charset="0"/>
                        </a:rPr>
                        <a:t>140° F</a:t>
                      </a:r>
                      <a:endParaRPr lang="en-US"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2 секунды</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3 секунд</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ru-RU" sz="2000" b="0" i="0" u="none" strike="noStrike">
                          <a:solidFill>
                            <a:srgbClr val="000000"/>
                          </a:solidFill>
                          <a:effectLst/>
                          <a:latin typeface="Times New Roman" panose="02020603050405020304" pitchFamily="18" charset="0"/>
                        </a:rPr>
                        <a:t>5 секунд</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271627"/>
                  </a:ext>
                </a:extLst>
              </a:tr>
              <a:tr h="372815">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68° С</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a:solidFill>
                            <a:srgbClr val="000000"/>
                          </a:solidFill>
                          <a:effectLst/>
                          <a:latin typeface="Times New Roman" panose="02020603050405020304" pitchFamily="18" charset="0"/>
                        </a:rPr>
                        <a:t>154° F</a:t>
                      </a:r>
                      <a:endParaRPr lang="en-US"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rPr>
                        <a:t>мгновенно</a:t>
                      </a:r>
                      <a:endParaRPr lang="ru-RU" sz="200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ctr" rtl="0" fontAlgn="t">
                        <a:spcBef>
                          <a:spcPts val="0"/>
                        </a:spcBef>
                        <a:spcAft>
                          <a:spcPts val="0"/>
                        </a:spcAft>
                      </a:pPr>
                      <a:r>
                        <a:rPr lang="ru-RU" sz="2000" b="0" i="0" u="none" strike="noStrike" dirty="0">
                          <a:solidFill>
                            <a:srgbClr val="000000"/>
                          </a:solidFill>
                          <a:effectLst/>
                          <a:latin typeface="Times New Roman" panose="02020603050405020304" pitchFamily="18" charset="0"/>
                        </a:rPr>
                        <a:t>1 секунда</a:t>
                      </a:r>
                      <a:endParaRPr lang="ru-RU" sz="2000" dirty="0">
                        <a:effectLst/>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204002388"/>
                  </a:ext>
                </a:extLst>
              </a:tr>
            </a:tbl>
          </a:graphicData>
        </a:graphic>
      </p:graphicFrame>
      <p:sp>
        <p:nvSpPr>
          <p:cNvPr id="22" name="Rectangle 17">
            <a:extLst>
              <a:ext uri="{FF2B5EF4-FFF2-40B4-BE49-F238E27FC236}">
                <a16:creationId xmlns:a16="http://schemas.microsoft.com/office/drawing/2014/main" id="{1474B5EA-6210-0AB0-FAC0-902717103C2F}"/>
              </a:ext>
            </a:extLst>
          </p:cNvPr>
          <p:cNvSpPr>
            <a:spLocks noGrp="1" noChangeArrowheads="1"/>
          </p:cNvSpPr>
          <p:nvPr>
            <p:ph type="body" idx="16"/>
          </p:nvPr>
        </p:nvSpPr>
        <p:spPr bwMode="auto">
          <a:xfrm>
            <a:off x="20618592" y="8245190"/>
            <a:ext cx="1022426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Чтобы избежать возможных курьёзных случаев во время апробации полного прототипа требуется исследования официальных источник, насчет воздействия температуры и времени на кожу человека. И ещё пришлось использовать понижающий преобразователь напряжения для контроля подачи напряжения. В нашем случае его используем для снижения подачи напряжения, то есть регулируемый нагрев, чтобы задать ограничение нужно отрегулировать стрелки в нем, например, подается напряжение в размере 10 В, а этот радиоэлемент преобразует его в 6 В. </a:t>
            </a: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Согласно исследованию, American Journal </a:t>
            </a:r>
            <a:r>
              <a:rPr kumimoji="0" lang="ru-RU" altLang="ru-RU"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of</a:t>
            </a:r>
            <a:r>
              <a:rPr kumimoji="0" lang="ru-RU" altLang="ru-RU"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Public Health максимальная рекомендованная температура составляет 49° С для воды. </a:t>
            </a: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Таблица №1 Степень ожога в зависимости от температуры и времени воздействия, примерно. Таблица составлена для воды.</a:t>
            </a: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32" name="Таблица 31">
            <a:extLst>
              <a:ext uri="{FF2B5EF4-FFF2-40B4-BE49-F238E27FC236}">
                <a16:creationId xmlns:a16="http://schemas.microsoft.com/office/drawing/2014/main" id="{3C94C514-C533-89A4-AB32-7111FE8EEE45}"/>
              </a:ext>
            </a:extLst>
          </p:cNvPr>
          <p:cNvGraphicFramePr>
            <a:graphicFrameLocks noGrp="1"/>
          </p:cNvGraphicFramePr>
          <p:nvPr>
            <p:extLst>
              <p:ext uri="{D42A27DB-BD31-4B8C-83A1-F6EECF244321}">
                <p14:modId xmlns:p14="http://schemas.microsoft.com/office/powerpoint/2010/main" val="3509840823"/>
              </p:ext>
            </p:extLst>
          </p:nvPr>
        </p:nvGraphicFramePr>
        <p:xfrm>
          <a:off x="20526572" y="16040734"/>
          <a:ext cx="10132251" cy="1005840"/>
        </p:xfrm>
        <a:graphic>
          <a:graphicData uri="http://schemas.openxmlformats.org/drawingml/2006/table">
            <a:tbl>
              <a:tblPr/>
              <a:tblGrid>
                <a:gridCol w="957555">
                  <a:extLst>
                    <a:ext uri="{9D8B030D-6E8A-4147-A177-3AD203B41FA5}">
                      <a16:colId xmlns:a16="http://schemas.microsoft.com/office/drawing/2014/main" val="2301305870"/>
                    </a:ext>
                  </a:extLst>
                </a:gridCol>
                <a:gridCol w="924150">
                  <a:extLst>
                    <a:ext uri="{9D8B030D-6E8A-4147-A177-3AD203B41FA5}">
                      <a16:colId xmlns:a16="http://schemas.microsoft.com/office/drawing/2014/main" val="646538720"/>
                    </a:ext>
                  </a:extLst>
                </a:gridCol>
                <a:gridCol w="924150">
                  <a:extLst>
                    <a:ext uri="{9D8B030D-6E8A-4147-A177-3AD203B41FA5}">
                      <a16:colId xmlns:a16="http://schemas.microsoft.com/office/drawing/2014/main" val="1682973017"/>
                    </a:ext>
                  </a:extLst>
                </a:gridCol>
                <a:gridCol w="924150">
                  <a:extLst>
                    <a:ext uri="{9D8B030D-6E8A-4147-A177-3AD203B41FA5}">
                      <a16:colId xmlns:a16="http://schemas.microsoft.com/office/drawing/2014/main" val="3169049701"/>
                    </a:ext>
                  </a:extLst>
                </a:gridCol>
                <a:gridCol w="924150">
                  <a:extLst>
                    <a:ext uri="{9D8B030D-6E8A-4147-A177-3AD203B41FA5}">
                      <a16:colId xmlns:a16="http://schemas.microsoft.com/office/drawing/2014/main" val="2774337181"/>
                    </a:ext>
                  </a:extLst>
                </a:gridCol>
                <a:gridCol w="924150">
                  <a:extLst>
                    <a:ext uri="{9D8B030D-6E8A-4147-A177-3AD203B41FA5}">
                      <a16:colId xmlns:a16="http://schemas.microsoft.com/office/drawing/2014/main" val="750964397"/>
                    </a:ext>
                  </a:extLst>
                </a:gridCol>
                <a:gridCol w="924150">
                  <a:extLst>
                    <a:ext uri="{9D8B030D-6E8A-4147-A177-3AD203B41FA5}">
                      <a16:colId xmlns:a16="http://schemas.microsoft.com/office/drawing/2014/main" val="1909892367"/>
                    </a:ext>
                  </a:extLst>
                </a:gridCol>
                <a:gridCol w="924150">
                  <a:extLst>
                    <a:ext uri="{9D8B030D-6E8A-4147-A177-3AD203B41FA5}">
                      <a16:colId xmlns:a16="http://schemas.microsoft.com/office/drawing/2014/main" val="527988223"/>
                    </a:ext>
                  </a:extLst>
                </a:gridCol>
                <a:gridCol w="913017">
                  <a:extLst>
                    <a:ext uri="{9D8B030D-6E8A-4147-A177-3AD203B41FA5}">
                      <a16:colId xmlns:a16="http://schemas.microsoft.com/office/drawing/2014/main" val="3305645861"/>
                    </a:ext>
                  </a:extLst>
                </a:gridCol>
                <a:gridCol w="913017">
                  <a:extLst>
                    <a:ext uri="{9D8B030D-6E8A-4147-A177-3AD203B41FA5}">
                      <a16:colId xmlns:a16="http://schemas.microsoft.com/office/drawing/2014/main" val="3263608199"/>
                    </a:ext>
                  </a:extLst>
                </a:gridCol>
                <a:gridCol w="879612">
                  <a:extLst>
                    <a:ext uri="{9D8B030D-6E8A-4147-A177-3AD203B41FA5}">
                      <a16:colId xmlns:a16="http://schemas.microsoft.com/office/drawing/2014/main" val="1465854266"/>
                    </a:ext>
                  </a:extLst>
                </a:gridCol>
              </a:tblGrid>
              <a:tr h="242797">
                <a:tc>
                  <a:txBody>
                    <a:bodyPr/>
                    <a:lstStyle/>
                    <a:p>
                      <a:pPr algn="just" rtl="0" fontAlgn="t">
                        <a:spcBef>
                          <a:spcPts val="0"/>
                        </a:spcBef>
                        <a:spcAft>
                          <a:spcPts val="0"/>
                        </a:spcAft>
                      </a:pPr>
                      <a:r>
                        <a:rPr lang="en-US" sz="1800" b="0" i="0" u="none" strike="noStrike">
                          <a:solidFill>
                            <a:srgbClr val="000000"/>
                          </a:solidFill>
                          <a:effectLst/>
                          <a:latin typeface="Times New Roman" panose="02020603050405020304" pitchFamily="18" charset="0"/>
                        </a:rPr>
                        <a:t>t. C°</a:t>
                      </a:r>
                      <a:endParaRPr lang="en-US"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36.5</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36.2</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36.6</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36.9</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37.2</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37.6</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36.5</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37.0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37.4</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37.2</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567521"/>
                  </a:ext>
                </a:extLst>
              </a:tr>
              <a:tr h="242797">
                <a:tc>
                  <a:txBody>
                    <a:bodyPr/>
                    <a:lstStyle/>
                    <a:p>
                      <a:pPr algn="just" rtl="0" fontAlgn="t">
                        <a:spcBef>
                          <a:spcPts val="0"/>
                        </a:spcBef>
                        <a:spcAft>
                          <a:spcPts val="0"/>
                        </a:spcAft>
                      </a:pPr>
                      <a:r>
                        <a:rPr lang="en-US" sz="1800" b="0" i="0" u="none" strike="noStrike">
                          <a:solidFill>
                            <a:srgbClr val="000000"/>
                          </a:solidFill>
                          <a:effectLst/>
                          <a:latin typeface="Times New Roman" panose="02020603050405020304" pitchFamily="18" charset="0"/>
                        </a:rPr>
                        <a:t>Time, </a:t>
                      </a:r>
                      <a:r>
                        <a:rPr lang="ru-RU" sz="1800" b="0" i="0" u="none" strike="noStrike">
                          <a:solidFill>
                            <a:srgbClr val="000000"/>
                          </a:solidFill>
                          <a:effectLst/>
                          <a:latin typeface="Times New Roman" panose="02020603050405020304" pitchFamily="18" charset="0"/>
                        </a:rPr>
                        <a:t>мин</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10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20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50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60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70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80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90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100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365678"/>
                  </a:ext>
                </a:extLst>
              </a:tr>
            </a:tbl>
          </a:graphicData>
        </a:graphic>
      </p:graphicFrame>
      <p:sp>
        <p:nvSpPr>
          <p:cNvPr id="33" name="Rectangle 22">
            <a:extLst>
              <a:ext uri="{FF2B5EF4-FFF2-40B4-BE49-F238E27FC236}">
                <a16:creationId xmlns:a16="http://schemas.microsoft.com/office/drawing/2014/main" id="{6492A0CE-0274-E631-680B-249AFE868CA4}"/>
              </a:ext>
            </a:extLst>
          </p:cNvPr>
          <p:cNvSpPr>
            <a:spLocks noChangeArrowheads="1"/>
          </p:cNvSpPr>
          <p:nvPr/>
        </p:nvSpPr>
        <p:spPr bwMode="auto">
          <a:xfrm>
            <a:off x="20513755" y="15601223"/>
            <a:ext cx="82898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Таблица №2. Температура при использовании среднего напряжения. </a:t>
            </a: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9C90A2A8-7E6F-6ABC-8CD7-859833144D90}"/>
              </a:ext>
            </a:extLst>
          </p:cNvPr>
          <p:cNvSpPr txBox="1"/>
          <p:nvPr/>
        </p:nvSpPr>
        <p:spPr>
          <a:xfrm>
            <a:off x="20513753" y="17140367"/>
            <a:ext cx="10329103" cy="3303468"/>
          </a:xfrm>
          <a:prstGeom prst="rect">
            <a:avLst/>
          </a:prstGeom>
          <a:noFill/>
        </p:spPr>
        <p:txBody>
          <a:bodyPr wrap="square">
            <a:spAutoFit/>
          </a:bodyPr>
          <a:lstStyle/>
          <a:p>
            <a:pPr rtl="0">
              <a:spcBef>
                <a:spcPts val="0"/>
              </a:spcBef>
              <a:spcAft>
                <a:spcPts val="800"/>
              </a:spcAft>
            </a:pPr>
            <a:r>
              <a:rPr lang="ru-RU" sz="1800" b="0" i="0" u="none" strike="noStrike" dirty="0">
                <a:solidFill>
                  <a:srgbClr val="000000"/>
                </a:solidFill>
                <a:effectLst/>
                <a:latin typeface="Times New Roman" panose="02020603050405020304" pitchFamily="18" charset="0"/>
              </a:rPr>
              <a:t>V=6В I=0.4А </a:t>
            </a:r>
            <a:endParaRPr lang="ru-RU" sz="1800" b="0" dirty="0">
              <a:effectLst/>
            </a:endParaRPr>
          </a:p>
          <a:p>
            <a:pPr rtl="0">
              <a:spcBef>
                <a:spcPts val="0"/>
              </a:spcBef>
              <a:spcAft>
                <a:spcPts val="800"/>
              </a:spcAft>
            </a:pPr>
            <a:r>
              <a:rPr lang="ru-RU" sz="1800" b="0" i="0" u="none" strike="noStrike" dirty="0">
                <a:solidFill>
                  <a:srgbClr val="000000"/>
                </a:solidFill>
                <a:effectLst/>
                <a:latin typeface="Times New Roman" panose="02020603050405020304" pitchFamily="18" charset="0"/>
              </a:rPr>
              <a:t>Y=0,5 - класс точности прибора</a:t>
            </a:r>
            <a:endParaRPr lang="ru-RU" sz="1800" b="0" dirty="0">
              <a:effectLst/>
            </a:endParaRPr>
          </a:p>
          <a:p>
            <a:pPr rtl="0">
              <a:spcBef>
                <a:spcPts val="0"/>
              </a:spcBef>
              <a:spcAft>
                <a:spcPts val="800"/>
              </a:spcAft>
            </a:pPr>
            <a:r>
              <a:rPr lang="ru-RU" sz="1800" b="0" i="0" u="none" strike="noStrike" dirty="0" err="1">
                <a:solidFill>
                  <a:srgbClr val="000000"/>
                </a:solidFill>
                <a:effectLst/>
                <a:latin typeface="Times New Roman" panose="02020603050405020304" pitchFamily="18" charset="0"/>
              </a:rPr>
              <a:t>tмах</a:t>
            </a:r>
            <a:r>
              <a:rPr lang="ru-RU" sz="1800" b="0" i="0" u="none" strike="noStrike" dirty="0">
                <a:solidFill>
                  <a:srgbClr val="000000"/>
                </a:solidFill>
                <a:effectLst/>
                <a:latin typeface="Times New Roman" panose="02020603050405020304" pitchFamily="18" charset="0"/>
              </a:rPr>
              <a:t> = 400° С - верхний предел</a:t>
            </a:r>
          </a:p>
          <a:p>
            <a:pPr rtl="0">
              <a:spcBef>
                <a:spcPts val="0"/>
              </a:spcBef>
              <a:spcAft>
                <a:spcPts val="800"/>
              </a:spcAft>
            </a:pPr>
            <a:r>
              <a:rPr lang="ru-RU" sz="1800" b="0" i="0" u="none" strike="noStrike" dirty="0">
                <a:solidFill>
                  <a:srgbClr val="000000"/>
                </a:solidFill>
                <a:effectLst/>
                <a:latin typeface="Times New Roman" panose="02020603050405020304" pitchFamily="18" charset="0"/>
              </a:rPr>
              <a:t>C= 0,01° С - цена деления прибора</a:t>
            </a:r>
            <a:endParaRPr lang="ru-RU" sz="1800" b="0" dirty="0">
              <a:effectLst/>
            </a:endParaRPr>
          </a:p>
          <a:p>
            <a:pPr rtl="0">
              <a:spcBef>
                <a:spcPts val="0"/>
              </a:spcBef>
              <a:spcAft>
                <a:spcPts val="800"/>
              </a:spcAft>
            </a:pPr>
            <a:r>
              <a:rPr lang="ru-RU" sz="1800" b="0" i="0" u="none" strike="noStrike" dirty="0" err="1">
                <a:solidFill>
                  <a:srgbClr val="000000"/>
                </a:solidFill>
                <a:effectLst/>
                <a:latin typeface="Times New Roman" panose="02020603050405020304" pitchFamily="18" charset="0"/>
              </a:rPr>
              <a:t>tпр</a:t>
            </a:r>
            <a:r>
              <a:rPr lang="ru-RU" sz="1800" b="0" i="0" u="none" strike="noStrike" dirty="0">
                <a:solidFill>
                  <a:srgbClr val="000000"/>
                </a:solidFill>
                <a:effectLst/>
                <a:latin typeface="Times New Roman" panose="02020603050405020304" pitchFamily="18" charset="0"/>
              </a:rPr>
              <a:t> = </a:t>
            </a:r>
            <a:r>
              <a:rPr lang="ru-RU" sz="1800" b="0" i="0" u="none" strike="noStrike" dirty="0" err="1">
                <a:solidFill>
                  <a:srgbClr val="000000"/>
                </a:solidFill>
                <a:effectLst/>
                <a:latin typeface="Times New Roman" panose="02020603050405020304" pitchFamily="18" charset="0"/>
              </a:rPr>
              <a:t>tмах</a:t>
            </a:r>
            <a:r>
              <a:rPr lang="ru-RU" sz="1800" b="0" i="0" u="none" strike="noStrike" dirty="0">
                <a:solidFill>
                  <a:srgbClr val="000000"/>
                </a:solidFill>
                <a:effectLst/>
                <a:latin typeface="Times New Roman" panose="02020603050405020304" pitchFamily="18" charset="0"/>
              </a:rPr>
              <a:t>*Y / 100 = 400 * 0.5/100 = 2 - погрешность прибора</a:t>
            </a:r>
            <a:endParaRPr lang="ru-RU" sz="1800" b="0" dirty="0">
              <a:effectLst/>
            </a:endParaRPr>
          </a:p>
          <a:p>
            <a:pPr rtl="0">
              <a:spcBef>
                <a:spcPts val="0"/>
              </a:spcBef>
              <a:spcAft>
                <a:spcPts val="800"/>
              </a:spcAft>
            </a:pPr>
            <a:r>
              <a:rPr lang="ru-RU" sz="1800" b="0" i="0" u="none" strike="noStrike" dirty="0">
                <a:solidFill>
                  <a:srgbClr val="000000"/>
                </a:solidFill>
                <a:effectLst/>
                <a:latin typeface="Times New Roman" panose="02020603050405020304" pitchFamily="18" charset="0"/>
              </a:rPr>
              <a:t>t = </a:t>
            </a:r>
            <a:r>
              <a:rPr lang="ru-RU" sz="1800" b="0" i="0" u="none" strike="noStrike" dirty="0" err="1">
                <a:solidFill>
                  <a:srgbClr val="000000"/>
                </a:solidFill>
                <a:effectLst/>
                <a:latin typeface="Times New Roman" panose="02020603050405020304" pitchFamily="18" charset="0"/>
              </a:rPr>
              <a:t>tпр</a:t>
            </a:r>
            <a:r>
              <a:rPr lang="ru-RU" sz="1800" b="0" i="0" u="none" strike="noStrike" dirty="0">
                <a:solidFill>
                  <a:srgbClr val="000000"/>
                </a:solidFill>
                <a:effectLst/>
                <a:latin typeface="Times New Roman" panose="02020603050405020304" pitchFamily="18" charset="0"/>
              </a:rPr>
              <a:t> + C/2= 2+0,01/2=2 - абсолютная погрешность</a:t>
            </a:r>
            <a:endParaRPr lang="ru-RU" sz="1800" b="0" dirty="0">
              <a:effectLst/>
            </a:endParaRPr>
          </a:p>
          <a:p>
            <a:pPr rtl="0">
              <a:spcBef>
                <a:spcPts val="0"/>
              </a:spcBef>
              <a:spcAft>
                <a:spcPts val="800"/>
              </a:spcAft>
            </a:pPr>
            <a:r>
              <a:rPr lang="ru-RU" sz="1800" b="0" i="0" u="none" strike="noStrike" dirty="0" err="1">
                <a:solidFill>
                  <a:srgbClr val="000000"/>
                </a:solidFill>
                <a:effectLst/>
                <a:latin typeface="Times New Roman" panose="02020603050405020304" pitchFamily="18" charset="0"/>
              </a:rPr>
              <a:t>tcp</a:t>
            </a:r>
            <a:r>
              <a:rPr lang="ru-RU" sz="1800" b="0" i="0" u="none" strike="noStrike" dirty="0">
                <a:solidFill>
                  <a:srgbClr val="000000"/>
                </a:solidFill>
                <a:effectLst/>
                <a:latin typeface="Times New Roman" panose="02020603050405020304" pitchFamily="18" charset="0"/>
              </a:rPr>
              <a:t>= t1+t2+t3+t4+t5+t6+t7+t8+t9+t10/10=36.9+-2 - средняя арифметическая температура измерений</a:t>
            </a:r>
            <a:endParaRPr lang="ru-RU" sz="1800" b="0" dirty="0">
              <a:effectLst/>
            </a:endParaRPr>
          </a:p>
          <a:p>
            <a:br>
              <a:rPr lang="ru-RU" sz="1800" dirty="0"/>
            </a:br>
            <a:endParaRPr lang="ru-RU" sz="1800" dirty="0"/>
          </a:p>
        </p:txBody>
      </p:sp>
      <p:graphicFrame>
        <p:nvGraphicFramePr>
          <p:cNvPr id="36" name="Таблица 35">
            <a:extLst>
              <a:ext uri="{FF2B5EF4-FFF2-40B4-BE49-F238E27FC236}">
                <a16:creationId xmlns:a16="http://schemas.microsoft.com/office/drawing/2014/main" id="{28032E33-C64E-478E-12EF-8785698550A1}"/>
              </a:ext>
            </a:extLst>
          </p:cNvPr>
          <p:cNvGraphicFramePr>
            <a:graphicFrameLocks noGrp="1"/>
          </p:cNvGraphicFramePr>
          <p:nvPr>
            <p:extLst>
              <p:ext uri="{D42A27DB-BD31-4B8C-83A1-F6EECF244321}">
                <p14:modId xmlns:p14="http://schemas.microsoft.com/office/powerpoint/2010/main" val="3328237390"/>
              </p:ext>
            </p:extLst>
          </p:nvPr>
        </p:nvGraphicFramePr>
        <p:xfrm>
          <a:off x="20618592" y="20633714"/>
          <a:ext cx="10132248" cy="1243584"/>
        </p:xfrm>
        <a:graphic>
          <a:graphicData uri="http://schemas.openxmlformats.org/drawingml/2006/table">
            <a:tbl>
              <a:tblPr/>
              <a:tblGrid>
                <a:gridCol w="957553">
                  <a:extLst>
                    <a:ext uri="{9D8B030D-6E8A-4147-A177-3AD203B41FA5}">
                      <a16:colId xmlns:a16="http://schemas.microsoft.com/office/drawing/2014/main" val="1324009345"/>
                    </a:ext>
                  </a:extLst>
                </a:gridCol>
                <a:gridCol w="924150">
                  <a:extLst>
                    <a:ext uri="{9D8B030D-6E8A-4147-A177-3AD203B41FA5}">
                      <a16:colId xmlns:a16="http://schemas.microsoft.com/office/drawing/2014/main" val="4108299807"/>
                    </a:ext>
                  </a:extLst>
                </a:gridCol>
                <a:gridCol w="924150">
                  <a:extLst>
                    <a:ext uri="{9D8B030D-6E8A-4147-A177-3AD203B41FA5}">
                      <a16:colId xmlns:a16="http://schemas.microsoft.com/office/drawing/2014/main" val="2253004637"/>
                    </a:ext>
                  </a:extLst>
                </a:gridCol>
                <a:gridCol w="924150">
                  <a:extLst>
                    <a:ext uri="{9D8B030D-6E8A-4147-A177-3AD203B41FA5}">
                      <a16:colId xmlns:a16="http://schemas.microsoft.com/office/drawing/2014/main" val="859169559"/>
                    </a:ext>
                  </a:extLst>
                </a:gridCol>
                <a:gridCol w="924150">
                  <a:extLst>
                    <a:ext uri="{9D8B030D-6E8A-4147-A177-3AD203B41FA5}">
                      <a16:colId xmlns:a16="http://schemas.microsoft.com/office/drawing/2014/main" val="3179109094"/>
                    </a:ext>
                  </a:extLst>
                </a:gridCol>
                <a:gridCol w="924150">
                  <a:extLst>
                    <a:ext uri="{9D8B030D-6E8A-4147-A177-3AD203B41FA5}">
                      <a16:colId xmlns:a16="http://schemas.microsoft.com/office/drawing/2014/main" val="2980189434"/>
                    </a:ext>
                  </a:extLst>
                </a:gridCol>
                <a:gridCol w="924150">
                  <a:extLst>
                    <a:ext uri="{9D8B030D-6E8A-4147-A177-3AD203B41FA5}">
                      <a16:colId xmlns:a16="http://schemas.microsoft.com/office/drawing/2014/main" val="490831729"/>
                    </a:ext>
                  </a:extLst>
                </a:gridCol>
                <a:gridCol w="924150">
                  <a:extLst>
                    <a:ext uri="{9D8B030D-6E8A-4147-A177-3AD203B41FA5}">
                      <a16:colId xmlns:a16="http://schemas.microsoft.com/office/drawing/2014/main" val="2173120460"/>
                    </a:ext>
                  </a:extLst>
                </a:gridCol>
                <a:gridCol w="913016">
                  <a:extLst>
                    <a:ext uri="{9D8B030D-6E8A-4147-A177-3AD203B41FA5}">
                      <a16:colId xmlns:a16="http://schemas.microsoft.com/office/drawing/2014/main" val="3395725660"/>
                    </a:ext>
                  </a:extLst>
                </a:gridCol>
                <a:gridCol w="913016">
                  <a:extLst>
                    <a:ext uri="{9D8B030D-6E8A-4147-A177-3AD203B41FA5}">
                      <a16:colId xmlns:a16="http://schemas.microsoft.com/office/drawing/2014/main" val="4072279168"/>
                    </a:ext>
                  </a:extLst>
                </a:gridCol>
                <a:gridCol w="879613">
                  <a:extLst>
                    <a:ext uri="{9D8B030D-6E8A-4147-A177-3AD203B41FA5}">
                      <a16:colId xmlns:a16="http://schemas.microsoft.com/office/drawing/2014/main" val="105383402"/>
                    </a:ext>
                  </a:extLst>
                </a:gridCol>
              </a:tblGrid>
              <a:tr h="603504">
                <a:tc>
                  <a:txBody>
                    <a:bodyPr/>
                    <a:lstStyle/>
                    <a:p>
                      <a:pPr algn="just" rtl="0" fontAlgn="t">
                        <a:spcBef>
                          <a:spcPts val="0"/>
                        </a:spcBef>
                        <a:spcAft>
                          <a:spcPts val="0"/>
                        </a:spcAft>
                      </a:pPr>
                      <a:r>
                        <a:rPr lang="en-US" sz="1800" b="0" i="0" u="none" strike="noStrike">
                          <a:solidFill>
                            <a:srgbClr val="000000"/>
                          </a:solidFill>
                          <a:effectLst/>
                          <a:latin typeface="Times New Roman" panose="02020603050405020304" pitchFamily="18" charset="0"/>
                        </a:rPr>
                        <a:t>t. C°</a:t>
                      </a:r>
                      <a:endParaRPr lang="en-US"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28.4</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30.1</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31.9</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30.6</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30.5 </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30.1</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31.4</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31.9</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32.4</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31.5</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041503"/>
                  </a:ext>
                </a:extLst>
              </a:tr>
              <a:tr h="603504">
                <a:tc>
                  <a:txBody>
                    <a:bodyPr/>
                    <a:lstStyle/>
                    <a:p>
                      <a:pPr algn="just" rtl="0" fontAlgn="t">
                        <a:spcBef>
                          <a:spcPts val="0"/>
                        </a:spcBef>
                        <a:spcAft>
                          <a:spcPts val="0"/>
                        </a:spcAft>
                      </a:pPr>
                      <a:r>
                        <a:rPr lang="en-US" sz="1800" b="0" i="0" u="none" strike="noStrike">
                          <a:solidFill>
                            <a:srgbClr val="000000"/>
                          </a:solidFill>
                          <a:effectLst/>
                          <a:latin typeface="Times New Roman" panose="02020603050405020304" pitchFamily="18" charset="0"/>
                        </a:rPr>
                        <a:t>Time, </a:t>
                      </a:r>
                      <a:r>
                        <a:rPr lang="ru-RU" sz="1800" b="0" i="0" u="none" strike="noStrike">
                          <a:solidFill>
                            <a:srgbClr val="000000"/>
                          </a:solidFill>
                          <a:effectLst/>
                          <a:latin typeface="Times New Roman" panose="02020603050405020304" pitchFamily="18" charset="0"/>
                        </a:rPr>
                        <a:t>мин</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10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20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50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60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70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80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90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100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870681"/>
                  </a:ext>
                </a:extLst>
              </a:tr>
            </a:tbl>
          </a:graphicData>
        </a:graphic>
      </p:graphicFrame>
      <p:sp>
        <p:nvSpPr>
          <p:cNvPr id="37" name="Rectangle 23">
            <a:extLst>
              <a:ext uri="{FF2B5EF4-FFF2-40B4-BE49-F238E27FC236}">
                <a16:creationId xmlns:a16="http://schemas.microsoft.com/office/drawing/2014/main" id="{C44EC379-6C97-42E2-87F7-9EC6F554CFE9}"/>
              </a:ext>
            </a:extLst>
          </p:cNvPr>
          <p:cNvSpPr>
            <a:spLocks noChangeArrowheads="1"/>
          </p:cNvSpPr>
          <p:nvPr/>
        </p:nvSpPr>
        <p:spPr bwMode="auto">
          <a:xfrm>
            <a:off x="20513752" y="20137481"/>
            <a:ext cx="80371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Таблица №3. Температура при использовании низкого напряжения.</a:t>
            </a: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17D6F78B-6FE2-7CE2-CF27-F6E20412CABD}"/>
              </a:ext>
            </a:extLst>
          </p:cNvPr>
          <p:cNvSpPr txBox="1"/>
          <p:nvPr/>
        </p:nvSpPr>
        <p:spPr>
          <a:xfrm>
            <a:off x="20618591" y="21967542"/>
            <a:ext cx="10040231" cy="3303468"/>
          </a:xfrm>
          <a:prstGeom prst="rect">
            <a:avLst/>
          </a:prstGeom>
          <a:noFill/>
        </p:spPr>
        <p:txBody>
          <a:bodyPr wrap="square">
            <a:spAutoFit/>
          </a:bodyPr>
          <a:lstStyle/>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V=4.5В I=0.3</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Y=0.5 - класс точности прибора</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tмах</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 = 400° С - верхний предел</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C= 0,01° С - цена деления прибора</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tпр</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 = </a:t>
            </a: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tмах</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*Y / 100 = 400 * 0.5/100 = 2 - погрешность прибора</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t = </a:t>
            </a: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tпр</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 + C/2= 2+0.01/2=2 - абсолютная погрешность</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t </a:t>
            </a: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cp</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 t1+t2+t3+t4+t5+t6+t7+t8+t9+t10/10=31.18+-2 - средняя арифметическая температура измерений</a:t>
            </a:r>
            <a:endParaRPr lang="ru-RU" sz="1800" b="0" dirty="0">
              <a:effectLst/>
              <a:latin typeface="Times New Roman" panose="02020603050405020304" pitchFamily="18" charset="0"/>
              <a:cs typeface="Times New Roman" panose="02020603050405020304" pitchFamily="18" charset="0"/>
            </a:endParaRPr>
          </a:p>
          <a:p>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pic>
        <p:nvPicPr>
          <p:cNvPr id="1049" name="Picture 25">
            <a:extLst>
              <a:ext uri="{FF2B5EF4-FFF2-40B4-BE49-F238E27FC236}">
                <a16:creationId xmlns:a16="http://schemas.microsoft.com/office/drawing/2014/main" id="{A42F1A72-2BDF-FD53-39E9-163F3FFCA3E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058346" y="24702402"/>
            <a:ext cx="3995068" cy="5326758"/>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a:extLst>
              <a:ext uri="{FF2B5EF4-FFF2-40B4-BE49-F238E27FC236}">
                <a16:creationId xmlns:a16="http://schemas.microsoft.com/office/drawing/2014/main" id="{267F81E0-6CA4-5B1E-F8E0-80B945AC35E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432174" y="24593359"/>
            <a:ext cx="3164896" cy="5620088"/>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a:extLst>
              <a:ext uri="{FF2B5EF4-FFF2-40B4-BE49-F238E27FC236}">
                <a16:creationId xmlns:a16="http://schemas.microsoft.com/office/drawing/2014/main" id="{8F4D4388-EE50-9F11-5182-E1C237B92CB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843255" y="24781057"/>
            <a:ext cx="3035894" cy="5391012"/>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a:extLst>
              <a:ext uri="{FF2B5EF4-FFF2-40B4-BE49-F238E27FC236}">
                <a16:creationId xmlns:a16="http://schemas.microsoft.com/office/drawing/2014/main" id="{55E98B13-C962-8F66-59D4-B96CBF7ED1A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002903" y="34748623"/>
            <a:ext cx="5447931" cy="30720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 name="Таблица 39">
            <a:extLst>
              <a:ext uri="{FF2B5EF4-FFF2-40B4-BE49-F238E27FC236}">
                <a16:creationId xmlns:a16="http://schemas.microsoft.com/office/drawing/2014/main" id="{186FB9FA-5F4B-8842-2FBD-82402F3D9AE1}"/>
              </a:ext>
            </a:extLst>
          </p:cNvPr>
          <p:cNvGraphicFramePr>
            <a:graphicFrameLocks noGrp="1"/>
          </p:cNvGraphicFramePr>
          <p:nvPr>
            <p:extLst>
              <p:ext uri="{D42A27DB-BD31-4B8C-83A1-F6EECF244321}">
                <p14:modId xmlns:p14="http://schemas.microsoft.com/office/powerpoint/2010/main" val="1167079314"/>
              </p:ext>
            </p:extLst>
          </p:nvPr>
        </p:nvGraphicFramePr>
        <p:xfrm>
          <a:off x="20566173" y="30852025"/>
          <a:ext cx="10237085" cy="1055579"/>
        </p:xfrm>
        <a:graphic>
          <a:graphicData uri="http://schemas.openxmlformats.org/drawingml/2006/table">
            <a:tbl>
              <a:tblPr/>
              <a:tblGrid>
                <a:gridCol w="967461">
                  <a:extLst>
                    <a:ext uri="{9D8B030D-6E8A-4147-A177-3AD203B41FA5}">
                      <a16:colId xmlns:a16="http://schemas.microsoft.com/office/drawing/2014/main" val="62836987"/>
                    </a:ext>
                  </a:extLst>
                </a:gridCol>
                <a:gridCol w="933712">
                  <a:extLst>
                    <a:ext uri="{9D8B030D-6E8A-4147-A177-3AD203B41FA5}">
                      <a16:colId xmlns:a16="http://schemas.microsoft.com/office/drawing/2014/main" val="2540448823"/>
                    </a:ext>
                  </a:extLst>
                </a:gridCol>
                <a:gridCol w="933712">
                  <a:extLst>
                    <a:ext uri="{9D8B030D-6E8A-4147-A177-3AD203B41FA5}">
                      <a16:colId xmlns:a16="http://schemas.microsoft.com/office/drawing/2014/main" val="1694629742"/>
                    </a:ext>
                  </a:extLst>
                </a:gridCol>
                <a:gridCol w="933712">
                  <a:extLst>
                    <a:ext uri="{9D8B030D-6E8A-4147-A177-3AD203B41FA5}">
                      <a16:colId xmlns:a16="http://schemas.microsoft.com/office/drawing/2014/main" val="197754754"/>
                    </a:ext>
                  </a:extLst>
                </a:gridCol>
                <a:gridCol w="933712">
                  <a:extLst>
                    <a:ext uri="{9D8B030D-6E8A-4147-A177-3AD203B41FA5}">
                      <a16:colId xmlns:a16="http://schemas.microsoft.com/office/drawing/2014/main" val="782263512"/>
                    </a:ext>
                  </a:extLst>
                </a:gridCol>
                <a:gridCol w="933712">
                  <a:extLst>
                    <a:ext uri="{9D8B030D-6E8A-4147-A177-3AD203B41FA5}">
                      <a16:colId xmlns:a16="http://schemas.microsoft.com/office/drawing/2014/main" val="1195650226"/>
                    </a:ext>
                  </a:extLst>
                </a:gridCol>
                <a:gridCol w="933712">
                  <a:extLst>
                    <a:ext uri="{9D8B030D-6E8A-4147-A177-3AD203B41FA5}">
                      <a16:colId xmlns:a16="http://schemas.microsoft.com/office/drawing/2014/main" val="629263653"/>
                    </a:ext>
                  </a:extLst>
                </a:gridCol>
                <a:gridCol w="933712">
                  <a:extLst>
                    <a:ext uri="{9D8B030D-6E8A-4147-A177-3AD203B41FA5}">
                      <a16:colId xmlns:a16="http://schemas.microsoft.com/office/drawing/2014/main" val="3036328160"/>
                    </a:ext>
                  </a:extLst>
                </a:gridCol>
                <a:gridCol w="922463">
                  <a:extLst>
                    <a:ext uri="{9D8B030D-6E8A-4147-A177-3AD203B41FA5}">
                      <a16:colId xmlns:a16="http://schemas.microsoft.com/office/drawing/2014/main" val="1207997723"/>
                    </a:ext>
                  </a:extLst>
                </a:gridCol>
                <a:gridCol w="922463">
                  <a:extLst>
                    <a:ext uri="{9D8B030D-6E8A-4147-A177-3AD203B41FA5}">
                      <a16:colId xmlns:a16="http://schemas.microsoft.com/office/drawing/2014/main" val="664477911"/>
                    </a:ext>
                  </a:extLst>
                </a:gridCol>
                <a:gridCol w="888714">
                  <a:extLst>
                    <a:ext uri="{9D8B030D-6E8A-4147-A177-3AD203B41FA5}">
                      <a16:colId xmlns:a16="http://schemas.microsoft.com/office/drawing/2014/main" val="1844299618"/>
                    </a:ext>
                  </a:extLst>
                </a:gridCol>
              </a:tblGrid>
              <a:tr h="415499">
                <a:tc>
                  <a:txBody>
                    <a:bodyPr/>
                    <a:lstStyle/>
                    <a:p>
                      <a:pPr algn="just" rtl="0" fontAlgn="t">
                        <a:spcBef>
                          <a:spcPts val="0"/>
                        </a:spcBef>
                        <a:spcAft>
                          <a:spcPts val="0"/>
                        </a:spcAft>
                      </a:pPr>
                      <a:r>
                        <a:rPr lang="en-US" sz="1800" b="0" i="0" u="none" strike="noStrike">
                          <a:solidFill>
                            <a:srgbClr val="000000"/>
                          </a:solidFill>
                          <a:effectLst/>
                          <a:latin typeface="Times New Roman" panose="02020603050405020304" pitchFamily="18" charset="0"/>
                        </a:rPr>
                        <a:t>t. C°</a:t>
                      </a:r>
                      <a:endParaRPr lang="en-US"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40.6</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42.2</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41.2</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43.2</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44.6</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42.0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45.4</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46.8</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46.0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46.2</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670100"/>
                  </a:ext>
                </a:extLst>
              </a:tr>
              <a:tr h="415499">
                <a:tc>
                  <a:txBody>
                    <a:bodyPr/>
                    <a:lstStyle/>
                    <a:p>
                      <a:pPr algn="just" rtl="0" fontAlgn="t">
                        <a:spcBef>
                          <a:spcPts val="0"/>
                        </a:spcBef>
                        <a:spcAft>
                          <a:spcPts val="0"/>
                        </a:spcAft>
                      </a:pPr>
                      <a:r>
                        <a:rPr lang="en-US" sz="1800" b="0" i="0" u="none" strike="noStrike">
                          <a:solidFill>
                            <a:srgbClr val="000000"/>
                          </a:solidFill>
                          <a:effectLst/>
                          <a:latin typeface="Times New Roman" panose="02020603050405020304" pitchFamily="18" charset="0"/>
                        </a:rPr>
                        <a:t>Time, </a:t>
                      </a:r>
                      <a:r>
                        <a:rPr lang="ru-RU" sz="1800" b="0" i="0" u="none" strike="noStrike">
                          <a:solidFill>
                            <a:srgbClr val="000000"/>
                          </a:solidFill>
                          <a:effectLst/>
                          <a:latin typeface="Times New Roman" panose="02020603050405020304" pitchFamily="18" charset="0"/>
                        </a:rPr>
                        <a:t>мин</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10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20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30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40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50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60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70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80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90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100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521231"/>
                  </a:ext>
                </a:extLst>
              </a:tr>
            </a:tbl>
          </a:graphicData>
        </a:graphic>
      </p:graphicFrame>
      <p:sp>
        <p:nvSpPr>
          <p:cNvPr id="41" name="Rectangle 32">
            <a:extLst>
              <a:ext uri="{FF2B5EF4-FFF2-40B4-BE49-F238E27FC236}">
                <a16:creationId xmlns:a16="http://schemas.microsoft.com/office/drawing/2014/main" id="{C9C962A2-A0B4-F7A3-7D79-AC54F370BB48}"/>
              </a:ext>
            </a:extLst>
          </p:cNvPr>
          <p:cNvSpPr>
            <a:spLocks noChangeArrowheads="1"/>
          </p:cNvSpPr>
          <p:nvPr/>
        </p:nvSpPr>
        <p:spPr bwMode="auto">
          <a:xfrm>
            <a:off x="20513752" y="30378989"/>
            <a:ext cx="978167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Таблица №</a:t>
            </a:r>
            <a:r>
              <a:rPr kumimoji="0" lang="en-US" altLang="ru-RU"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a:t>
            </a:r>
            <a:r>
              <a:rPr kumimoji="0" lang="ru-RU" altLang="ru-RU"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Температура при использовании высокого напряжения.</a:t>
            </a: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3D9475F9-4619-0A22-C4AC-DBEBA0478172}"/>
              </a:ext>
            </a:extLst>
          </p:cNvPr>
          <p:cNvSpPr txBox="1"/>
          <p:nvPr/>
        </p:nvSpPr>
        <p:spPr>
          <a:xfrm>
            <a:off x="20513752" y="32005304"/>
            <a:ext cx="10120263" cy="3303468"/>
          </a:xfrm>
          <a:prstGeom prst="rect">
            <a:avLst/>
          </a:prstGeom>
          <a:noFill/>
        </p:spPr>
        <p:txBody>
          <a:bodyPr wrap="square">
            <a:spAutoFit/>
          </a:bodyPr>
          <a:lstStyle/>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V=7В I=0.5</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Y=0,5 - класс точности прибора</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tмах</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 = 400° С - верхний предел</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C= 0.01° С - цена деления прибора</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tпр</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 = </a:t>
            </a: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tмах</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*Y / 100 = 400 * 0.5/100 = 2 - погрешность прибора</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t = </a:t>
            </a: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tпр</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 + C/2= 2+0.01/2=2 - абсолютная погрешность</a:t>
            </a:r>
            <a:endParaRPr lang="ru-RU" sz="1800" b="0" dirty="0">
              <a:effectLst/>
              <a:latin typeface="Times New Roman" panose="02020603050405020304" pitchFamily="18" charset="0"/>
              <a:cs typeface="Times New Roman" panose="02020603050405020304" pitchFamily="18" charset="0"/>
            </a:endParaRPr>
          </a:p>
          <a:p>
            <a:pPr algn="just" rtl="0">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t </a:t>
            </a:r>
            <a:r>
              <a:rPr lang="ru-RU" sz="1800" b="0" i="0" u="none" strike="noStrike" dirty="0" err="1">
                <a:solidFill>
                  <a:srgbClr val="000000"/>
                </a:solidFill>
                <a:effectLst/>
                <a:latin typeface="Times New Roman" panose="02020603050405020304" pitchFamily="18" charset="0"/>
                <a:cs typeface="Times New Roman" panose="02020603050405020304" pitchFamily="18" charset="0"/>
              </a:rPr>
              <a:t>cp</a:t>
            </a:r>
            <a:r>
              <a:rPr lang="ru-RU" sz="1800" b="0" i="0" u="none" strike="noStrike" dirty="0">
                <a:solidFill>
                  <a:srgbClr val="000000"/>
                </a:solidFill>
                <a:effectLst/>
                <a:latin typeface="Times New Roman" panose="02020603050405020304" pitchFamily="18" charset="0"/>
                <a:cs typeface="Times New Roman" panose="02020603050405020304" pitchFamily="18" charset="0"/>
              </a:rPr>
              <a:t>= t1+t2+t3+t4+t5+t6+t7+t8+t9+t10/10=43.8+-2 - средняя арифметическая температура измерений</a:t>
            </a:r>
            <a:endParaRPr lang="ru-RU" sz="1800" b="0" dirty="0">
              <a:effectLst/>
              <a:latin typeface="Times New Roman" panose="02020603050405020304" pitchFamily="18" charset="0"/>
              <a:cs typeface="Times New Roman" panose="02020603050405020304" pitchFamily="18" charset="0"/>
            </a:endParaRPr>
          </a:p>
          <a:p>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pic>
        <p:nvPicPr>
          <p:cNvPr id="1058" name="Picture 34">
            <a:extLst>
              <a:ext uri="{FF2B5EF4-FFF2-40B4-BE49-F238E27FC236}">
                <a16:creationId xmlns:a16="http://schemas.microsoft.com/office/drawing/2014/main" id="{140274BE-48E2-BFFA-FEA7-6BDA66917C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506277" y="34748623"/>
            <a:ext cx="5420527" cy="3072002"/>
          </a:xfrm>
          <a:prstGeom prst="rect">
            <a:avLst/>
          </a:prstGeom>
          <a:noFill/>
          <a:extLst>
            <a:ext uri="{909E8E84-426E-40DD-AFC4-6F175D3DCCD1}">
              <a14:hiddenFill xmlns:a14="http://schemas.microsoft.com/office/drawing/2010/main">
                <a:solidFill>
                  <a:srgbClr val="FFFFFF"/>
                </a:solidFill>
              </a14:hiddenFill>
            </a:ext>
          </a:extLst>
        </p:spPr>
      </p:pic>
      <p:sp>
        <p:nvSpPr>
          <p:cNvPr id="1024" name="Прямоугольник: один скругленный угол 1023">
            <a:extLst>
              <a:ext uri="{FF2B5EF4-FFF2-40B4-BE49-F238E27FC236}">
                <a16:creationId xmlns:a16="http://schemas.microsoft.com/office/drawing/2014/main" id="{B03A34BA-27FA-C57B-E429-8FF71ED4AF27}"/>
              </a:ext>
            </a:extLst>
          </p:cNvPr>
          <p:cNvSpPr/>
          <p:nvPr/>
        </p:nvSpPr>
        <p:spPr>
          <a:xfrm>
            <a:off x="20190775" y="38055383"/>
            <a:ext cx="10040231" cy="857250"/>
          </a:xfrm>
          <a:prstGeom prst="round1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5" name="TextBox 1024">
            <a:extLst>
              <a:ext uri="{FF2B5EF4-FFF2-40B4-BE49-F238E27FC236}">
                <a16:creationId xmlns:a16="http://schemas.microsoft.com/office/drawing/2014/main" id="{E7F1BA9F-162C-2564-D699-935B40E61B68}"/>
              </a:ext>
            </a:extLst>
          </p:cNvPr>
          <p:cNvSpPr txBox="1"/>
          <p:nvPr/>
        </p:nvSpPr>
        <p:spPr>
          <a:xfrm>
            <a:off x="20565609" y="38130065"/>
            <a:ext cx="8752341" cy="707886"/>
          </a:xfrm>
          <a:prstGeom prst="rect">
            <a:avLst/>
          </a:prstGeom>
          <a:noFill/>
        </p:spPr>
        <p:txBody>
          <a:bodyPr wrap="square" rtlCol="0">
            <a:spAutoFit/>
          </a:bodyPr>
          <a:lstStyle/>
          <a:p>
            <a:r>
              <a:rPr lang="ru-RU" sz="4000" b="1" dirty="0">
                <a:solidFill>
                  <a:schemeClr val="bg1"/>
                </a:solidFill>
                <a:latin typeface="Times New Roman" panose="02020603050405020304" pitchFamily="18" charset="0"/>
                <a:cs typeface="Times New Roman" panose="02020603050405020304" pitchFamily="18" charset="0"/>
              </a:rPr>
              <a:t>Заключение</a:t>
            </a:r>
          </a:p>
        </p:txBody>
      </p:sp>
      <p:sp>
        <p:nvSpPr>
          <p:cNvPr id="1029" name="TextBox 1028">
            <a:extLst>
              <a:ext uri="{FF2B5EF4-FFF2-40B4-BE49-F238E27FC236}">
                <a16:creationId xmlns:a16="http://schemas.microsoft.com/office/drawing/2014/main" id="{8584C3EE-7DA3-1F72-B428-69CB01E00D18}"/>
              </a:ext>
            </a:extLst>
          </p:cNvPr>
          <p:cNvSpPr txBox="1"/>
          <p:nvPr/>
        </p:nvSpPr>
        <p:spPr>
          <a:xfrm>
            <a:off x="20267652" y="38912274"/>
            <a:ext cx="10366363" cy="3477875"/>
          </a:xfrm>
          <a:prstGeom prst="rect">
            <a:avLst/>
          </a:prstGeom>
          <a:noFill/>
        </p:spPr>
        <p:txBody>
          <a:bodyPr wrap="square" rtlCol="0">
            <a:spAutoFit/>
          </a:bodyPr>
          <a:lstStyle/>
          <a:p>
            <a:pPr algn="just" rtl="0">
              <a:spcBef>
                <a:spcPts val="0"/>
              </a:spcBef>
              <a:spcAft>
                <a:spcPts val="0"/>
              </a:spcAft>
            </a:pPr>
            <a:endParaRPr lang="ru-RU" sz="2000" b="0" dirty="0">
              <a:effectLst/>
              <a:latin typeface="Times New Roman" panose="02020603050405020304" pitchFamily="18" charset="0"/>
              <a:cs typeface="Times New Roman" panose="02020603050405020304" pitchFamily="18" charset="0"/>
            </a:endParaRPr>
          </a:p>
          <a:p>
            <a:pPr algn="just" rtl="0" fontAlgn="base">
              <a:spcBef>
                <a:spcPts val="0"/>
              </a:spcBef>
              <a:spcAft>
                <a:spcPts val="0"/>
              </a:spcAft>
              <a:buFont typeface="+mj-lt"/>
              <a:buAutoNum type="arabicPeriod"/>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Изучили интернет-источники по данной проблеме и проанализировали каждый из них, написав выводы;</a:t>
            </a:r>
          </a:p>
          <a:p>
            <a:pPr algn="just" rtl="0" fontAlgn="base">
              <a:spcBef>
                <a:spcPts val="0"/>
              </a:spcBef>
              <a:spcAft>
                <a:spcPts val="0"/>
              </a:spcAft>
              <a:buFont typeface="+mj-lt"/>
              <a:buAutoNum type="arabicPeriod"/>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Анализировали существующие решения и выбрали наилучший из них и сравнили с нашим прототипом;</a:t>
            </a:r>
          </a:p>
          <a:p>
            <a:pPr algn="just" rtl="0" fontAlgn="base">
              <a:spcBef>
                <a:spcPts val="0"/>
              </a:spcBef>
              <a:spcAft>
                <a:spcPts val="0"/>
              </a:spcAft>
              <a:buFont typeface="+mj-lt"/>
              <a:buAutoNum type="arabicPeriod"/>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Для реализации замысла мы собрали умный обогреватель на ВТЭ, в теории оно должно иметь легкий вес, субъективно потреблять меньше электроэнергии чем существующие аналоги. Наш умный обогреватель довольно прост в эксплуатации;</a:t>
            </a:r>
          </a:p>
          <a:p>
            <a:pPr algn="just" rtl="0" fontAlgn="base">
              <a:spcBef>
                <a:spcPts val="0"/>
              </a:spcBef>
              <a:spcAft>
                <a:spcPts val="0"/>
              </a:spcAft>
              <a:buFont typeface="+mj-lt"/>
              <a:buAutoNum type="arabicPeriod"/>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При апробации возникли небольшие трудности, которые были в срочном порядке исправлены и будут учтены в будущем. В дальнейшем планируем развивать наш проект и участвовать на все различных конкурсных мероприятиях и грантах.</a:t>
            </a:r>
          </a:p>
        </p:txBody>
      </p:sp>
      <p:sp>
        <p:nvSpPr>
          <p:cNvPr id="1031" name="TextBox 1030">
            <a:extLst>
              <a:ext uri="{FF2B5EF4-FFF2-40B4-BE49-F238E27FC236}">
                <a16:creationId xmlns:a16="http://schemas.microsoft.com/office/drawing/2014/main" id="{C96CC5C6-18E0-8F01-D461-4883DD64E17B}"/>
              </a:ext>
            </a:extLst>
          </p:cNvPr>
          <p:cNvSpPr txBox="1"/>
          <p:nvPr/>
        </p:nvSpPr>
        <p:spPr>
          <a:xfrm>
            <a:off x="20267652" y="42600709"/>
            <a:ext cx="8154948" cy="400110"/>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Авторы: Максимов Валерий, Захаров Максим, Егоров Никита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4">
            <a:extLst>
              <a:ext uri="{FF2B5EF4-FFF2-40B4-BE49-F238E27FC236}">
                <a16:creationId xmlns:a16="http://schemas.microsoft.com/office/drawing/2014/main" id="{57420E3B-8E1F-A649-83B1-90C2549C5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4714" y="11793838"/>
            <a:ext cx="3553254" cy="5610401"/>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44;p1">
            <a:extLst>
              <a:ext uri="{FF2B5EF4-FFF2-40B4-BE49-F238E27FC236}">
                <a16:creationId xmlns:a16="http://schemas.microsoft.com/office/drawing/2014/main" id="{42E9C3B4-7026-AABA-7FC3-96B865BA9168}"/>
              </a:ext>
            </a:extLst>
          </p:cNvPr>
          <p:cNvSpPr/>
          <p:nvPr/>
        </p:nvSpPr>
        <p:spPr>
          <a:xfrm>
            <a:off x="0" y="0"/>
            <a:ext cx="5954734" cy="658284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4488" tIns="64488" rIns="64488" bIns="64488" anchor="ctr" anchorCtr="0">
            <a:noAutofit/>
          </a:bodyPr>
          <a:lstStyle/>
          <a:p>
            <a:pPr>
              <a:buSzPts val="1400"/>
            </a:pPr>
            <a:endParaRPr sz="988">
              <a:solidFill>
                <a:schemeClr val="lt1"/>
              </a:solidFill>
              <a:latin typeface="Times New Roman"/>
              <a:ea typeface="Times New Roman"/>
              <a:cs typeface="Times New Roman"/>
              <a:sym typeface="Times New Roman"/>
            </a:endParaRPr>
          </a:p>
        </p:txBody>
      </p:sp>
      <p:sp>
        <p:nvSpPr>
          <p:cNvPr id="2" name="Заголовок 1">
            <a:extLst>
              <a:ext uri="{FF2B5EF4-FFF2-40B4-BE49-F238E27FC236}">
                <a16:creationId xmlns:a16="http://schemas.microsoft.com/office/drawing/2014/main" id="{72E2354A-C512-DA33-8586-2A725BEDA6DA}"/>
              </a:ext>
            </a:extLst>
          </p:cNvPr>
          <p:cNvSpPr>
            <a:spLocks noGrp="1"/>
          </p:cNvSpPr>
          <p:nvPr>
            <p:ph type="title"/>
          </p:nvPr>
        </p:nvSpPr>
        <p:spPr>
          <a:xfrm>
            <a:off x="6972366" y="1247359"/>
            <a:ext cx="22878984" cy="3299970"/>
          </a:xfrm>
        </p:spPr>
        <p:txBody>
          <a:bodyPr/>
          <a:lstStyle/>
          <a:p>
            <a:r>
              <a:rPr lang="en-US" dirty="0"/>
              <a:t>Development of a smart heater on HFC for the Snow Man IT jacket</a:t>
            </a:r>
            <a:endParaRPr lang="ru-RU" dirty="0"/>
          </a:p>
        </p:txBody>
      </p:sp>
      <p:sp>
        <p:nvSpPr>
          <p:cNvPr id="4" name="Текст 3">
            <a:extLst>
              <a:ext uri="{FF2B5EF4-FFF2-40B4-BE49-F238E27FC236}">
                <a16:creationId xmlns:a16="http://schemas.microsoft.com/office/drawing/2014/main" id="{FDF8DEE8-1CC8-205A-225E-532C40824758}"/>
              </a:ext>
            </a:extLst>
          </p:cNvPr>
          <p:cNvSpPr>
            <a:spLocks noGrp="1"/>
          </p:cNvSpPr>
          <p:nvPr>
            <p:ph type="body" idx="2"/>
          </p:nvPr>
        </p:nvSpPr>
        <p:spPr>
          <a:xfrm>
            <a:off x="806235" y="6817601"/>
            <a:ext cx="9029832" cy="1600024"/>
          </a:xfrm>
        </p:spPr>
        <p:txBody>
          <a:bodyPr/>
          <a:lstStyle/>
          <a:p>
            <a:r>
              <a:rPr lang="en-US" b="0" i="0" dirty="0">
                <a:solidFill>
                  <a:srgbClr val="FFFFFF"/>
                </a:solidFill>
                <a:effectLst/>
                <a:latin typeface="Arial" panose="020B0604020202020204" pitchFamily="34" charset="0"/>
              </a:rPr>
              <a:t>Introduction</a:t>
            </a:r>
            <a:endParaRPr lang="ru-RU" dirty="0"/>
          </a:p>
        </p:txBody>
      </p:sp>
      <p:sp>
        <p:nvSpPr>
          <p:cNvPr id="5" name="Текст 4">
            <a:extLst>
              <a:ext uri="{FF2B5EF4-FFF2-40B4-BE49-F238E27FC236}">
                <a16:creationId xmlns:a16="http://schemas.microsoft.com/office/drawing/2014/main" id="{0FC34F49-9E73-C6A0-DDD8-8B206D702EB8}"/>
              </a:ext>
            </a:extLst>
          </p:cNvPr>
          <p:cNvSpPr>
            <a:spLocks noGrp="1"/>
          </p:cNvSpPr>
          <p:nvPr>
            <p:ph type="body" idx="3"/>
          </p:nvPr>
        </p:nvSpPr>
        <p:spPr>
          <a:xfrm>
            <a:off x="601180" y="8369580"/>
            <a:ext cx="9029832" cy="10188013"/>
          </a:xfrm>
        </p:spPr>
        <p:txBody>
          <a:bodyPr>
            <a:noAutofit/>
          </a:bodyPr>
          <a:lstStyle/>
          <a:p>
            <a:pPr marL="35834" indent="0" algn="just">
              <a:buNone/>
            </a:pPr>
            <a:r>
              <a:rPr lang="en-US" sz="2000" b="1" u="sng" dirty="0">
                <a:latin typeface="Times New Roman" panose="02020603050405020304" pitchFamily="18" charset="0"/>
                <a:cs typeface="Times New Roman" panose="02020603050405020304" pitchFamily="18" charset="0"/>
              </a:rPr>
              <a:t>Problem</a:t>
            </a:r>
            <a:endParaRPr lang="ru-RU" sz="2000" b="1" u="sng" dirty="0">
              <a:latin typeface="Times New Roman" panose="02020603050405020304" pitchFamily="18" charset="0"/>
              <a:cs typeface="Times New Roman" panose="02020603050405020304" pitchFamily="18" charset="0"/>
            </a:endParaRPr>
          </a:p>
          <a:p>
            <a:pPr marL="35834" indent="0" algn="just">
              <a:buNone/>
            </a:pPr>
            <a:r>
              <a:rPr lang="en-US" sz="2000" dirty="0">
                <a:latin typeface="Times New Roman" panose="02020603050405020304" pitchFamily="18" charset="0"/>
                <a:cs typeface="Times New Roman" panose="02020603050405020304" pitchFamily="18" charset="0"/>
              </a:rPr>
              <a:t>Winters can be harsh and long in our region! The real Pole of cold – the coldest place is located in the village area Oymyakon in Yakutia. The minimum temperature that was recorded in Oymyakon is -71.2°C. But at such low temperatures, people live and work, maybe they survive. At negative temperatures below -50°With winter clothing existing on the market, it is not able to maintain heat for a long time, and some specialists need to work outside in extremely cold temperatures. Also, cases of frostbite and even death from frostbite are quite frequent in our Republic.</a:t>
            </a:r>
            <a:r>
              <a:rPr lang="ru-RU" sz="2000" dirty="0">
                <a:latin typeface="Times New Roman" panose="02020603050405020304" pitchFamily="18" charset="0"/>
                <a:cs typeface="Times New Roman" panose="02020603050405020304" pitchFamily="18" charset="0"/>
              </a:rPr>
              <a:t> </a:t>
            </a:r>
          </a:p>
          <a:p>
            <a:pPr marL="35834" indent="0" algn="just">
              <a:buNone/>
            </a:pPr>
            <a:r>
              <a:rPr lang="en-US" sz="2000" b="1" u="sng" dirty="0">
                <a:latin typeface="Times New Roman" panose="02020603050405020304" pitchFamily="18" charset="0"/>
                <a:cs typeface="Times New Roman" panose="02020603050405020304" pitchFamily="18" charset="0"/>
              </a:rPr>
              <a:t>Relevance</a:t>
            </a:r>
            <a:endParaRPr lang="ru-RU" sz="2000" b="1" u="sng" dirty="0">
              <a:latin typeface="Times New Roman" panose="02020603050405020304" pitchFamily="18" charset="0"/>
              <a:cs typeface="Times New Roman" panose="02020603050405020304" pitchFamily="18" charset="0"/>
            </a:endParaRPr>
          </a:p>
          <a:p>
            <a:pPr marL="35834" indent="0" algn="just">
              <a:buNone/>
            </a:pPr>
            <a:r>
              <a:rPr lang="en-US" sz="2000" dirty="0">
                <a:latin typeface="Times New Roman" panose="02020603050405020304" pitchFamily="18" charset="0"/>
                <a:cs typeface="Times New Roman" panose="02020603050405020304" pitchFamily="18" charset="0"/>
              </a:rPr>
              <a:t>One of the solutions to this problem may be innovative winter clothing, in which a smart heater for HFC is introduced. As the human body cools, the heater temperature will be regulated, i.e. rise to a certain safe temperature, and vice versa. For example, having studied the range of jackets with heating on the market, we came to the conclusion that they are not cheap, and the winter clothing we have developed, for example, a jacket will be more technologically advanced, safe and budget-friendly.</a:t>
            </a:r>
            <a:r>
              <a:rPr lang="ru-RU" sz="2000" dirty="0">
                <a:latin typeface="Times New Roman" panose="02020603050405020304" pitchFamily="18" charset="0"/>
                <a:cs typeface="Times New Roman" panose="02020603050405020304" pitchFamily="18" charset="0"/>
              </a:rPr>
              <a:t> </a:t>
            </a:r>
          </a:p>
          <a:p>
            <a:pPr marL="35834" indent="0" algn="just">
              <a:buNone/>
            </a:pPr>
            <a:r>
              <a:rPr lang="en-US" sz="2000" b="1" u="sng" dirty="0">
                <a:latin typeface="Times New Roman" panose="02020603050405020304" pitchFamily="18" charset="0"/>
                <a:cs typeface="Times New Roman" panose="02020603050405020304" pitchFamily="18" charset="0"/>
              </a:rPr>
              <a:t>Purpose: </a:t>
            </a:r>
            <a:r>
              <a:rPr lang="en-US" sz="2000" dirty="0">
                <a:latin typeface="Times New Roman" panose="02020603050405020304" pitchFamily="18" charset="0"/>
                <a:cs typeface="Times New Roman" panose="02020603050405020304" pitchFamily="18" charset="0"/>
              </a:rPr>
              <a:t>Development of a smart heater on HFC for winter clothing (IT jackets "Snow Man")</a:t>
            </a:r>
          </a:p>
          <a:p>
            <a:pPr marL="35834" indent="0" algn="just">
              <a:buNone/>
            </a:pPr>
            <a:r>
              <a:rPr lang="en-US" sz="2000" b="1" u="sng" dirty="0">
                <a:latin typeface="Times New Roman" panose="02020603050405020304" pitchFamily="18" charset="0"/>
                <a:cs typeface="Times New Roman" panose="02020603050405020304" pitchFamily="18" charset="0"/>
              </a:rPr>
              <a:t>Tasks:</a:t>
            </a:r>
          </a:p>
          <a:p>
            <a:pPr marL="550184" indent="-514350" algn="just">
              <a:buFont typeface="+mj-lt"/>
              <a:buAutoNum type="arabicPeriod"/>
            </a:pPr>
            <a:r>
              <a:rPr lang="en-US" sz="2000" dirty="0">
                <a:latin typeface="Times New Roman" panose="02020603050405020304" pitchFamily="18" charset="0"/>
                <a:cs typeface="Times New Roman" panose="02020603050405020304" pitchFamily="18" charset="0"/>
              </a:rPr>
              <a:t>Study of Internet sources on this problem;</a:t>
            </a:r>
          </a:p>
          <a:p>
            <a:pPr marL="550184" indent="-514350" algn="just">
              <a:buFont typeface="+mj-lt"/>
              <a:buAutoNum type="arabicPeriod"/>
            </a:pPr>
            <a:r>
              <a:rPr lang="en-US" sz="2000" dirty="0">
                <a:latin typeface="Times New Roman" panose="02020603050405020304" pitchFamily="18" charset="0"/>
                <a:cs typeface="Times New Roman" panose="02020603050405020304" pitchFamily="18" charset="0"/>
              </a:rPr>
              <a:t>Analysis of existing solutions, search for solutions, planning;</a:t>
            </a:r>
          </a:p>
          <a:p>
            <a:pPr marL="550184" indent="-514350" algn="just">
              <a:buFont typeface="+mj-lt"/>
              <a:buAutoNum type="arabicPeriod"/>
            </a:pPr>
            <a:r>
              <a:rPr lang="en-US" sz="2000" dirty="0">
                <a:latin typeface="Times New Roman" panose="02020603050405020304" pitchFamily="18" charset="0"/>
                <a:cs typeface="Times New Roman" panose="02020603050405020304" pitchFamily="18" charset="0"/>
              </a:rPr>
              <a:t>Realization of the idea: to assemble a smart heater on HFC;</a:t>
            </a:r>
          </a:p>
          <a:p>
            <a:pPr marL="550184" indent="-514350" algn="just">
              <a:buFont typeface="+mj-lt"/>
              <a:buAutoNum type="arabicPeriod"/>
            </a:pPr>
            <a:r>
              <a:rPr lang="en-US" sz="2000" dirty="0">
                <a:latin typeface="Times New Roman" panose="02020603050405020304" pitchFamily="18" charset="0"/>
                <a:cs typeface="Times New Roman" panose="02020603050405020304" pitchFamily="18" charset="0"/>
              </a:rPr>
              <a:t>Approbation/testing;</a:t>
            </a:r>
          </a:p>
          <a:p>
            <a:pPr marL="550184" indent="-514350" algn="just">
              <a:buFont typeface="+mj-lt"/>
              <a:buAutoNum type="arabicPeriod"/>
            </a:pPr>
            <a:r>
              <a:rPr lang="en-US" sz="2000" dirty="0">
                <a:latin typeface="Times New Roman" panose="02020603050405020304" pitchFamily="18" charset="0"/>
                <a:cs typeface="Times New Roman" panose="02020603050405020304" pitchFamily="18" charset="0"/>
              </a:rPr>
              <a:t>Conclusions and recommendations.</a:t>
            </a:r>
          </a:p>
          <a:p>
            <a:pPr marL="35834" indent="0" algn="just">
              <a:buNone/>
            </a:pPr>
            <a:r>
              <a:rPr lang="en-US" sz="2000" b="1" u="sng" dirty="0">
                <a:latin typeface="Times New Roman" panose="02020603050405020304" pitchFamily="18" charset="0"/>
                <a:cs typeface="Times New Roman" panose="02020603050405020304" pitchFamily="18" charset="0"/>
              </a:rPr>
              <a:t>Research methods: </a:t>
            </a:r>
            <a:r>
              <a:rPr lang="en-US" sz="2000" dirty="0">
                <a:latin typeface="Times New Roman" panose="02020603050405020304" pitchFamily="18" charset="0"/>
                <a:cs typeface="Times New Roman" panose="02020603050405020304" pitchFamily="18" charset="0"/>
              </a:rPr>
              <a:t>theoretical (analysis and synthesis, from large to small), empirical (observation, experiment, comparison), mathematical (statistics, programming)</a:t>
            </a:r>
            <a:endParaRPr lang="ru-RU" sz="2000" dirty="0">
              <a:latin typeface="Times New Roman" panose="02020603050405020304" pitchFamily="18" charset="0"/>
              <a:cs typeface="Times New Roman" panose="02020603050405020304" pitchFamily="18" charset="0"/>
            </a:endParaRPr>
          </a:p>
        </p:txBody>
      </p:sp>
      <p:sp>
        <p:nvSpPr>
          <p:cNvPr id="6" name="Текст 5">
            <a:extLst>
              <a:ext uri="{FF2B5EF4-FFF2-40B4-BE49-F238E27FC236}">
                <a16:creationId xmlns:a16="http://schemas.microsoft.com/office/drawing/2014/main" id="{8104771C-C4A8-093D-1A94-1153CD71F3BF}"/>
              </a:ext>
            </a:extLst>
          </p:cNvPr>
          <p:cNvSpPr>
            <a:spLocks noGrp="1"/>
          </p:cNvSpPr>
          <p:nvPr>
            <p:ph type="body" idx="4"/>
          </p:nvPr>
        </p:nvSpPr>
        <p:spPr>
          <a:xfrm>
            <a:off x="884225" y="18483224"/>
            <a:ext cx="9029832" cy="1600024"/>
          </a:xfrm>
        </p:spPr>
        <p:txBody>
          <a:bodyPr/>
          <a:lstStyle/>
          <a:p>
            <a:pPr algn="ctr"/>
            <a:r>
              <a:rPr lang="en-US" dirty="0"/>
              <a:t>Stage 1: Study of Internet sources on this issue</a:t>
            </a:r>
            <a:endParaRPr lang="ru-RU" dirty="0"/>
          </a:p>
        </p:txBody>
      </p:sp>
      <p:sp>
        <p:nvSpPr>
          <p:cNvPr id="7" name="Текст 6">
            <a:extLst>
              <a:ext uri="{FF2B5EF4-FFF2-40B4-BE49-F238E27FC236}">
                <a16:creationId xmlns:a16="http://schemas.microsoft.com/office/drawing/2014/main" id="{1D316B2D-A459-FBAA-F2F5-B64519A06CF9}"/>
              </a:ext>
            </a:extLst>
          </p:cNvPr>
          <p:cNvSpPr>
            <a:spLocks noGrp="1"/>
          </p:cNvSpPr>
          <p:nvPr>
            <p:ph type="body" idx="5"/>
          </p:nvPr>
        </p:nvSpPr>
        <p:spPr>
          <a:xfrm>
            <a:off x="884225" y="20061655"/>
            <a:ext cx="9029832" cy="2452035"/>
          </a:xfrm>
        </p:spPr>
        <p:txBody>
          <a:bodyPr>
            <a:normAutofit/>
          </a:bodyPr>
          <a:lstStyle/>
          <a:p>
            <a:pPr marL="35834" indent="0">
              <a:buNone/>
            </a:pPr>
            <a:r>
              <a:rPr lang="en-US" sz="2000" dirty="0">
                <a:latin typeface="Times New Roman" panose="02020603050405020304" pitchFamily="18" charset="0"/>
                <a:cs typeface="Times New Roman" panose="02020603050405020304" pitchFamily="18" charset="0"/>
              </a:rPr>
              <a:t>There are several solutions to this problem:</a:t>
            </a:r>
          </a:p>
          <a:p>
            <a:pPr marL="550184" indent="-514350">
              <a:buFont typeface="+mj-lt"/>
              <a:buAutoNum type="arabicPeriod"/>
            </a:pPr>
            <a:r>
              <a:rPr lang="en-US" sz="2000" dirty="0">
                <a:latin typeface="Times New Roman" panose="02020603050405020304" pitchFamily="18" charset="0"/>
                <a:cs typeface="Times New Roman" panose="02020603050405020304" pitchFamily="18" charset="0"/>
              </a:rPr>
              <a:t>Buying not the highest quality, but expensive heated jackets.</a:t>
            </a:r>
          </a:p>
          <a:p>
            <a:pPr marL="550184" indent="-514350">
              <a:buFont typeface="+mj-lt"/>
              <a:buAutoNum type="arabicPeriod"/>
            </a:pPr>
            <a:r>
              <a:rPr lang="en-US" sz="2000" dirty="0">
                <a:latin typeface="Times New Roman" panose="02020603050405020304" pitchFamily="18" charset="0"/>
                <a:cs typeface="Times New Roman" panose="02020603050405020304" pitchFamily="18" charset="0"/>
              </a:rPr>
              <a:t>Buying, but not a jacket, but already a heater, which is cheaper than the first option. But unfortunately, it is either available in small quantities, that is, there may be one heating site, or its operating time is limited.</a:t>
            </a:r>
            <a:endParaRPr lang="ru-RU" sz="2000" dirty="0">
              <a:latin typeface="Times New Roman" panose="02020603050405020304" pitchFamily="18" charset="0"/>
              <a:cs typeface="Times New Roman" panose="02020603050405020304" pitchFamily="18" charset="0"/>
            </a:endParaRPr>
          </a:p>
        </p:txBody>
      </p:sp>
      <p:sp>
        <p:nvSpPr>
          <p:cNvPr id="8" name="Текст 7">
            <a:extLst>
              <a:ext uri="{FF2B5EF4-FFF2-40B4-BE49-F238E27FC236}">
                <a16:creationId xmlns:a16="http://schemas.microsoft.com/office/drawing/2014/main" id="{E626AC66-0B12-CA16-1750-D3FDBC3823C0}"/>
              </a:ext>
            </a:extLst>
          </p:cNvPr>
          <p:cNvSpPr>
            <a:spLocks noGrp="1"/>
          </p:cNvSpPr>
          <p:nvPr>
            <p:ph type="body" idx="6"/>
          </p:nvPr>
        </p:nvSpPr>
        <p:spPr>
          <a:xfrm>
            <a:off x="806235" y="22264598"/>
            <a:ext cx="9029832" cy="1600024"/>
          </a:xfrm>
        </p:spPr>
        <p:txBody>
          <a:bodyPr/>
          <a:lstStyle/>
          <a:p>
            <a:pPr algn="ctr"/>
            <a:r>
              <a:rPr lang="en-US" dirty="0"/>
              <a:t>Stage 2: Analysis of existing solutions</a:t>
            </a:r>
            <a:endParaRPr lang="ru-RU" dirty="0"/>
          </a:p>
        </p:txBody>
      </p:sp>
      <p:sp>
        <p:nvSpPr>
          <p:cNvPr id="9" name="Текст 8">
            <a:extLst>
              <a:ext uri="{FF2B5EF4-FFF2-40B4-BE49-F238E27FC236}">
                <a16:creationId xmlns:a16="http://schemas.microsoft.com/office/drawing/2014/main" id="{0D1D1921-4B96-7F02-253B-065901A9EDDA}"/>
              </a:ext>
            </a:extLst>
          </p:cNvPr>
          <p:cNvSpPr>
            <a:spLocks noGrp="1"/>
          </p:cNvSpPr>
          <p:nvPr>
            <p:ph type="body" idx="7"/>
          </p:nvPr>
        </p:nvSpPr>
        <p:spPr>
          <a:xfrm>
            <a:off x="705031" y="23741439"/>
            <a:ext cx="9029832" cy="600413"/>
          </a:xfrm>
        </p:spPr>
        <p:txBody>
          <a:bodyPr>
            <a:noAutofit/>
          </a:bodyPr>
          <a:lstStyle/>
          <a:p>
            <a:pPr marL="35834" indent="0">
              <a:buNone/>
            </a:pPr>
            <a:r>
              <a:rPr lang="en-US" sz="2000" dirty="0">
                <a:latin typeface="Times New Roman" panose="02020603050405020304" pitchFamily="18" charset="0"/>
                <a:cs typeface="Times New Roman" panose="02020603050405020304" pitchFamily="18" charset="0"/>
              </a:rPr>
              <a:t>Table No. 1 "Analysis of existing solutions for heated jackets"</a:t>
            </a:r>
            <a:endParaRPr lang="ru-RU" sz="2000" dirty="0">
              <a:latin typeface="Times New Roman" panose="02020603050405020304" pitchFamily="18" charset="0"/>
              <a:cs typeface="Times New Roman" panose="02020603050405020304" pitchFamily="18" charset="0"/>
            </a:endParaRPr>
          </a:p>
        </p:txBody>
      </p:sp>
      <p:sp>
        <p:nvSpPr>
          <p:cNvPr id="10" name="Текст 9">
            <a:extLst>
              <a:ext uri="{FF2B5EF4-FFF2-40B4-BE49-F238E27FC236}">
                <a16:creationId xmlns:a16="http://schemas.microsoft.com/office/drawing/2014/main" id="{D1A45A36-3CAC-9F43-D350-0728267B7A0B}"/>
              </a:ext>
            </a:extLst>
          </p:cNvPr>
          <p:cNvSpPr>
            <a:spLocks noGrp="1"/>
          </p:cNvSpPr>
          <p:nvPr>
            <p:ph type="body" idx="8"/>
          </p:nvPr>
        </p:nvSpPr>
        <p:spPr>
          <a:xfrm>
            <a:off x="10488141" y="6787644"/>
            <a:ext cx="9029832" cy="1600024"/>
          </a:xfrm>
        </p:spPr>
        <p:txBody>
          <a:bodyPr/>
          <a:lstStyle/>
          <a:p>
            <a:r>
              <a:rPr lang="en-US" sz="4400" b="1" i="0" dirty="0">
                <a:solidFill>
                  <a:schemeClr val="bg1"/>
                </a:solidFill>
                <a:effectLst/>
                <a:latin typeface="Times New Roman" panose="02020603050405020304" pitchFamily="18" charset="0"/>
                <a:cs typeface="Times New Roman" panose="02020603050405020304" pitchFamily="18" charset="0"/>
              </a:rPr>
              <a:t>Stage 3: Realization of the idea/assembly of a smart heater</a:t>
            </a:r>
            <a:endParaRPr lang="ru-RU" dirty="0"/>
          </a:p>
        </p:txBody>
      </p:sp>
      <p:sp>
        <p:nvSpPr>
          <p:cNvPr id="11" name="Текст 10">
            <a:extLst>
              <a:ext uri="{FF2B5EF4-FFF2-40B4-BE49-F238E27FC236}">
                <a16:creationId xmlns:a16="http://schemas.microsoft.com/office/drawing/2014/main" id="{25517D52-1C1A-B2DF-F71B-E9773E43462C}"/>
              </a:ext>
            </a:extLst>
          </p:cNvPr>
          <p:cNvSpPr>
            <a:spLocks noGrp="1"/>
          </p:cNvSpPr>
          <p:nvPr>
            <p:ph type="body" idx="9"/>
          </p:nvPr>
        </p:nvSpPr>
        <p:spPr>
          <a:xfrm>
            <a:off x="10488141" y="8538423"/>
            <a:ext cx="9029832" cy="2054613"/>
          </a:xfrm>
        </p:spPr>
        <p:txBody>
          <a:bodyPr>
            <a:normAutofit/>
          </a:bodyPr>
          <a:lstStyle/>
          <a:p>
            <a:pPr marL="35834" indent="0">
              <a:buNone/>
            </a:pPr>
            <a:r>
              <a:rPr lang="en-US" sz="2000" dirty="0">
                <a:latin typeface="Times New Roman" panose="02020603050405020304" pitchFamily="18" charset="0"/>
                <a:cs typeface="Times New Roman" panose="02020603050405020304" pitchFamily="18" charset="0"/>
              </a:rPr>
              <a:t>"Studying HFC“</a:t>
            </a:r>
          </a:p>
          <a:p>
            <a:pPr marL="35834" indent="0">
              <a:buNone/>
            </a:pPr>
            <a:r>
              <a:rPr lang="en-US" sz="2000" dirty="0">
                <a:latin typeface="Times New Roman" panose="02020603050405020304" pitchFamily="18" charset="0"/>
                <a:cs typeface="Times New Roman" panose="02020603050405020304" pitchFamily="18" charset="0"/>
              </a:rPr>
              <a:t>First of all, they began to study HFC, that is, the search for any information about it. Reading various reference books, articles, websites and generally searching for any information. In order to check whether the HFC works at subzero temperatures, it was decided to conduct 2 experiments with it at room and subzero temperatures.</a:t>
            </a:r>
            <a:endParaRPr lang="ru-RU" sz="2000" dirty="0">
              <a:latin typeface="Times New Roman" panose="02020603050405020304" pitchFamily="18" charset="0"/>
              <a:cs typeface="Times New Roman" panose="02020603050405020304" pitchFamily="18" charset="0"/>
            </a:endParaRPr>
          </a:p>
        </p:txBody>
      </p:sp>
      <p:sp>
        <p:nvSpPr>
          <p:cNvPr id="12" name="Текст 11">
            <a:extLst>
              <a:ext uri="{FF2B5EF4-FFF2-40B4-BE49-F238E27FC236}">
                <a16:creationId xmlns:a16="http://schemas.microsoft.com/office/drawing/2014/main" id="{F8D96EC3-C4CF-ED6A-8F16-DE21A50612D1}"/>
              </a:ext>
            </a:extLst>
          </p:cNvPr>
          <p:cNvSpPr>
            <a:spLocks noGrp="1"/>
          </p:cNvSpPr>
          <p:nvPr>
            <p:ph type="body" idx="13"/>
          </p:nvPr>
        </p:nvSpPr>
        <p:spPr>
          <a:xfrm>
            <a:off x="10197101" y="14731642"/>
            <a:ext cx="9757401" cy="6738939"/>
          </a:xfrm>
        </p:spPr>
        <p:txBody>
          <a:bodyPr>
            <a:normAutofit lnSpcReduction="10000"/>
          </a:bodyPr>
          <a:lstStyle/>
          <a:p>
            <a:pPr marL="35834" indent="0">
              <a:buNone/>
            </a:pPr>
            <a:r>
              <a:rPr lang="en-US" sz="2000" b="1" u="sng" dirty="0">
                <a:latin typeface="Times New Roman" panose="02020603050405020304" pitchFamily="18" charset="0"/>
                <a:cs typeface="Times New Roman" panose="02020603050405020304" pitchFamily="18" charset="0"/>
              </a:rPr>
              <a:t>Direct measurement error of the first experiment:</a:t>
            </a:r>
          </a:p>
          <a:p>
            <a:pPr marL="35834" indent="0">
              <a:buNone/>
            </a:pPr>
            <a:r>
              <a:rPr lang="en-US" sz="2000" dirty="0">
                <a:latin typeface="Times New Roman" panose="02020603050405020304" pitchFamily="18" charset="0"/>
                <a:cs typeface="Times New Roman" panose="02020603050405020304" pitchFamily="18" charset="0"/>
              </a:rPr>
              <a:t>Y=0.5 - accuracy class of the device</a:t>
            </a:r>
          </a:p>
          <a:p>
            <a:pPr marL="35834" indent="0">
              <a:buNone/>
            </a:pPr>
            <a:r>
              <a:rPr lang="en-US" sz="2000" dirty="0">
                <a:latin typeface="Times New Roman" panose="02020603050405020304" pitchFamily="18" charset="0"/>
                <a:cs typeface="Times New Roman" panose="02020603050405020304" pitchFamily="18" charset="0"/>
              </a:rPr>
              <a:t>Uh = 40 V - upper limitU0 = 5.83 V - measurements of the experiment at room temperature</a:t>
            </a:r>
          </a:p>
          <a:p>
            <a:pPr marL="35834" indent="0">
              <a:buNone/>
            </a:pPr>
            <a:r>
              <a:rPr lang="en-US" sz="2000" dirty="0">
                <a:latin typeface="Times New Roman" panose="02020603050405020304" pitchFamily="18" charset="0"/>
                <a:cs typeface="Times New Roman" panose="02020603050405020304" pitchFamily="18" charset="0"/>
              </a:rPr>
              <a:t>C= 0.01 V - the price of dividing the device</a:t>
            </a:r>
          </a:p>
          <a:p>
            <a:pPr marL="35834" indent="0">
              <a:buNone/>
            </a:pPr>
            <a:r>
              <a:rPr lang="en-US" sz="2000" dirty="0" err="1">
                <a:latin typeface="Times New Roman" panose="02020603050405020304" pitchFamily="18" charset="0"/>
                <a:cs typeface="Times New Roman" panose="02020603050405020304" pitchFamily="18" charset="0"/>
              </a:rPr>
              <a:t>Uer</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Umah</a:t>
            </a:r>
            <a:r>
              <a:rPr lang="en-US" sz="2000" dirty="0">
                <a:latin typeface="Times New Roman" panose="02020603050405020304" pitchFamily="18" charset="0"/>
                <a:cs typeface="Times New Roman" panose="02020603050405020304" pitchFamily="18" charset="0"/>
              </a:rPr>
              <a:t>*Y / 100 = 0.2 - the error of the device</a:t>
            </a:r>
          </a:p>
          <a:p>
            <a:pPr marL="35834" indent="0">
              <a:buNone/>
            </a:pPr>
            <a:r>
              <a:rPr lang="en-US" sz="2000" dirty="0">
                <a:latin typeface="Times New Roman" panose="02020603050405020304" pitchFamily="18" charset="0"/>
                <a:cs typeface="Times New Roman" panose="02020603050405020304" pitchFamily="18" charset="0"/>
              </a:rPr>
              <a:t>U = </a:t>
            </a:r>
            <a:r>
              <a:rPr lang="en-US" sz="2000" dirty="0" err="1">
                <a:latin typeface="Times New Roman" panose="02020603050405020304" pitchFamily="18" charset="0"/>
                <a:cs typeface="Times New Roman" panose="02020603050405020304" pitchFamily="18" charset="0"/>
              </a:rPr>
              <a:t>Uer</a:t>
            </a:r>
            <a:r>
              <a:rPr lang="en-US" sz="2000" dirty="0">
                <a:latin typeface="Times New Roman" panose="02020603050405020304" pitchFamily="18" charset="0"/>
                <a:cs typeface="Times New Roman" panose="02020603050405020304" pitchFamily="18" charset="0"/>
              </a:rPr>
              <a:t> + C/2= 0,2+0,01/2=0,2 - absolute error    </a:t>
            </a:r>
          </a:p>
          <a:p>
            <a:pPr marL="35834" indent="0">
              <a:buNone/>
            </a:pPr>
            <a:r>
              <a:rPr lang="en-US" sz="2000" dirty="0">
                <a:latin typeface="Times New Roman" panose="02020603050405020304" pitchFamily="18" charset="0"/>
                <a:cs typeface="Times New Roman" panose="02020603050405020304" pitchFamily="18" charset="0"/>
              </a:rPr>
              <a:t>Eu= U/U0 = 0,2/5,83 =0,03*100%=3% - relative error</a:t>
            </a:r>
          </a:p>
          <a:p>
            <a:pPr marL="35834" indent="0">
              <a:buNone/>
            </a:pPr>
            <a:r>
              <a:rPr lang="en-US" sz="2000" b="1" u="sng" dirty="0">
                <a:latin typeface="Times New Roman" panose="02020603050405020304" pitchFamily="18" charset="0"/>
                <a:cs typeface="Times New Roman" panose="02020603050405020304" pitchFamily="18" charset="0"/>
              </a:rPr>
              <a:t>Direct measurement error of the second experiment:</a:t>
            </a:r>
          </a:p>
          <a:p>
            <a:pPr marL="35834" indent="0">
              <a:buNone/>
            </a:pPr>
            <a:r>
              <a:rPr lang="en-US" sz="2000" dirty="0">
                <a:latin typeface="Times New Roman" panose="02020603050405020304" pitchFamily="18" charset="0"/>
                <a:cs typeface="Times New Roman" panose="02020603050405020304" pitchFamily="18" charset="0"/>
              </a:rPr>
              <a:t>Y=0.5 - accuracy class of the device</a:t>
            </a:r>
          </a:p>
          <a:p>
            <a:pPr marL="35834" indent="0">
              <a:buNone/>
            </a:pPr>
            <a:r>
              <a:rPr lang="en-US" sz="2000" dirty="0">
                <a:latin typeface="Times New Roman" panose="02020603050405020304" pitchFamily="18" charset="0"/>
                <a:cs typeface="Times New Roman" panose="02020603050405020304" pitchFamily="18" charset="0"/>
              </a:rPr>
              <a:t>Uh = 40 V - upper limitU0 = 2.5 V - measurements of the experiment at negative temperatures</a:t>
            </a:r>
          </a:p>
          <a:p>
            <a:pPr marL="35834" indent="0">
              <a:buNone/>
            </a:pPr>
            <a:r>
              <a:rPr lang="en-US" sz="2000" dirty="0">
                <a:latin typeface="Times New Roman" panose="02020603050405020304" pitchFamily="18" charset="0"/>
                <a:cs typeface="Times New Roman" panose="02020603050405020304" pitchFamily="18" charset="0"/>
              </a:rPr>
              <a:t>C= 0.001 V - the price of dividing the device</a:t>
            </a:r>
          </a:p>
          <a:p>
            <a:pPr marL="35834" indent="0">
              <a:buNone/>
            </a:pPr>
            <a:r>
              <a:rPr lang="en-US" sz="2000" dirty="0" err="1">
                <a:latin typeface="Times New Roman" panose="02020603050405020304" pitchFamily="18" charset="0"/>
                <a:cs typeface="Times New Roman" panose="02020603050405020304" pitchFamily="18" charset="0"/>
              </a:rPr>
              <a:t>Uer</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Umah</a:t>
            </a:r>
            <a:r>
              <a:rPr lang="en-US" sz="2000" dirty="0">
                <a:latin typeface="Times New Roman" panose="02020603050405020304" pitchFamily="18" charset="0"/>
                <a:cs typeface="Times New Roman" panose="02020603050405020304" pitchFamily="18" charset="0"/>
              </a:rPr>
              <a:t>*Y / 100 = 0.2 - the error of the device</a:t>
            </a:r>
          </a:p>
          <a:p>
            <a:pPr marL="35834" indent="0">
              <a:buNone/>
            </a:pPr>
            <a:r>
              <a:rPr lang="en-US" sz="2000" dirty="0">
                <a:latin typeface="Times New Roman" panose="02020603050405020304" pitchFamily="18" charset="0"/>
                <a:cs typeface="Times New Roman" panose="02020603050405020304" pitchFamily="18" charset="0"/>
              </a:rPr>
              <a:t>U = </a:t>
            </a:r>
            <a:r>
              <a:rPr lang="en-US" sz="2000" dirty="0" err="1">
                <a:latin typeface="Times New Roman" panose="02020603050405020304" pitchFamily="18" charset="0"/>
                <a:cs typeface="Times New Roman" panose="02020603050405020304" pitchFamily="18" charset="0"/>
              </a:rPr>
              <a:t>Uer</a:t>
            </a:r>
            <a:r>
              <a:rPr lang="en-US" sz="2000" dirty="0">
                <a:latin typeface="Times New Roman" panose="02020603050405020304" pitchFamily="18" charset="0"/>
                <a:cs typeface="Times New Roman" panose="02020603050405020304" pitchFamily="18" charset="0"/>
              </a:rPr>
              <a:t> + C/2= 0,2+0,01/2=0,2 - absolute error    </a:t>
            </a:r>
          </a:p>
          <a:p>
            <a:pPr marL="35834" indent="0">
              <a:buNone/>
            </a:pPr>
            <a:r>
              <a:rPr lang="en-US" sz="2000" dirty="0">
                <a:latin typeface="Times New Roman" panose="02020603050405020304" pitchFamily="18" charset="0"/>
                <a:cs typeface="Times New Roman" panose="02020603050405020304" pitchFamily="18" charset="0"/>
              </a:rPr>
              <a:t> Eu= U/U0 = 0,2/2,5=0,08*100%=8% - relative error</a:t>
            </a:r>
          </a:p>
          <a:p>
            <a:pPr marL="35834" indent="0">
              <a:buNone/>
            </a:pPr>
            <a:r>
              <a:rPr lang="en-US" sz="2000" b="1" i="1" u="sng" dirty="0">
                <a:latin typeface="Times New Roman" panose="02020603050405020304" pitchFamily="18" charset="0"/>
                <a:cs typeface="Times New Roman" panose="02020603050405020304" pitchFamily="18" charset="0"/>
              </a:rPr>
              <a:t>Conclusion:</a:t>
            </a:r>
            <a:r>
              <a:rPr lang="en-US" sz="2000" dirty="0">
                <a:latin typeface="Times New Roman" panose="02020603050405020304" pitchFamily="18" charset="0"/>
                <a:cs typeface="Times New Roman" panose="02020603050405020304" pitchFamily="18" charset="0"/>
              </a:rPr>
              <a:t> After the conducted research, we came to the conclusion that when working without load, the HFC can work stably for 1 hour. Measured with a "FLUKE" multimeter.</a:t>
            </a:r>
            <a:endParaRPr lang="ru-RU" sz="2000" dirty="0">
              <a:latin typeface="Times New Roman" panose="02020603050405020304" pitchFamily="18" charset="0"/>
              <a:cs typeface="Times New Roman" panose="02020603050405020304" pitchFamily="18" charset="0"/>
            </a:endParaRPr>
          </a:p>
        </p:txBody>
      </p:sp>
      <p:sp>
        <p:nvSpPr>
          <p:cNvPr id="13" name="Текст 12">
            <a:extLst>
              <a:ext uri="{FF2B5EF4-FFF2-40B4-BE49-F238E27FC236}">
                <a16:creationId xmlns:a16="http://schemas.microsoft.com/office/drawing/2014/main" id="{4E1C0506-BEC5-8315-3AE3-4C768CF835A5}"/>
              </a:ext>
            </a:extLst>
          </p:cNvPr>
          <p:cNvSpPr>
            <a:spLocks noGrp="1"/>
          </p:cNvSpPr>
          <p:nvPr>
            <p:ph type="body" idx="14"/>
          </p:nvPr>
        </p:nvSpPr>
        <p:spPr>
          <a:xfrm>
            <a:off x="10642455" y="26954515"/>
            <a:ext cx="9627427" cy="3409296"/>
          </a:xfrm>
        </p:spPr>
        <p:txBody>
          <a:bodyPr>
            <a:noAutofit/>
          </a:bodyPr>
          <a:lstStyle/>
          <a:p>
            <a:pPr marL="35834" indent="0">
              <a:buNone/>
            </a:pPr>
            <a:r>
              <a:rPr lang="en-US" sz="2000" dirty="0">
                <a:latin typeface="Times New Roman" panose="02020603050405020304" pitchFamily="18" charset="0"/>
                <a:cs typeface="Times New Roman" panose="02020603050405020304" pitchFamily="18" charset="0"/>
              </a:rPr>
              <a:t>To achieve this goal, we had to resort to using a nichrome thread as a heating part, and the insulation was a coating for the table from 3-D printing and all this was called a heating element. Having decided to check how it can heat up, we conducted a current through it and checked its temperature with a thermometer, and to our surprise, a voltage of 10 V heated the thread to almost 100 ° C, not counting a 10 </a:t>
            </a:r>
            <a:r>
              <a:rPr lang="en-US" sz="2000" dirty="0" err="1">
                <a:latin typeface="Times New Roman" panose="02020603050405020304" pitchFamily="18" charset="0"/>
                <a:cs typeface="Times New Roman" panose="02020603050405020304" pitchFamily="18" charset="0"/>
              </a:rPr>
              <a:t>kOm</a:t>
            </a:r>
            <a:r>
              <a:rPr lang="en-US" sz="2000" dirty="0">
                <a:latin typeface="Times New Roman" panose="02020603050405020304" pitchFamily="18" charset="0"/>
                <a:cs typeface="Times New Roman" panose="02020603050405020304" pitchFamily="18" charset="0"/>
              </a:rPr>
              <a:t> resistor. So insulation and temperature monitoring was very helpful. The complexity was represented by a large number of wire connections and a complex programming language, but this was not a problem. The insulation was the coating, and the temperature monitoring was done by a thermistor, which sent the results to the port monitor.</a:t>
            </a:r>
            <a:endParaRPr lang="ru-RU" sz="2000" dirty="0">
              <a:latin typeface="Times New Roman" panose="02020603050405020304" pitchFamily="18" charset="0"/>
              <a:cs typeface="Times New Roman" panose="02020603050405020304" pitchFamily="18" charset="0"/>
            </a:endParaRPr>
          </a:p>
        </p:txBody>
      </p:sp>
      <p:sp>
        <p:nvSpPr>
          <p:cNvPr id="14" name="Текст 13">
            <a:extLst>
              <a:ext uri="{FF2B5EF4-FFF2-40B4-BE49-F238E27FC236}">
                <a16:creationId xmlns:a16="http://schemas.microsoft.com/office/drawing/2014/main" id="{92D4FCF7-6864-E8AF-B0EB-0ECE57A429F1}"/>
              </a:ext>
            </a:extLst>
          </p:cNvPr>
          <p:cNvSpPr>
            <a:spLocks noGrp="1"/>
          </p:cNvSpPr>
          <p:nvPr>
            <p:ph type="body" idx="15"/>
          </p:nvPr>
        </p:nvSpPr>
        <p:spPr>
          <a:xfrm>
            <a:off x="10816962" y="37144231"/>
            <a:ext cx="9029832" cy="893474"/>
          </a:xfrm>
        </p:spPr>
        <p:txBody>
          <a:bodyPr>
            <a:normAutofit/>
          </a:bodyPr>
          <a:lstStyle/>
          <a:p>
            <a:r>
              <a:rPr lang="en-US" sz="4230" b="1" dirty="0">
                <a:latin typeface="Times New Roman" panose="02020603050405020304" pitchFamily="18" charset="0"/>
                <a:cs typeface="Times New Roman" panose="02020603050405020304" pitchFamily="18" charset="0"/>
              </a:rPr>
              <a:t>Prototype </a:t>
            </a:r>
            <a:r>
              <a:rPr lang="ru-RU" sz="4230" b="1" dirty="0">
                <a:latin typeface="Times New Roman" panose="02020603050405020304" pitchFamily="18" charset="0"/>
                <a:cs typeface="Times New Roman" panose="02020603050405020304" pitchFamily="18" charset="0"/>
              </a:rPr>
              <a:t>№</a:t>
            </a:r>
            <a:r>
              <a:rPr lang="en-US" sz="4230" b="1" dirty="0">
                <a:latin typeface="Times New Roman" panose="02020603050405020304" pitchFamily="18" charset="0"/>
                <a:cs typeface="Times New Roman" panose="02020603050405020304" pitchFamily="18" charset="0"/>
              </a:rPr>
              <a:t>2</a:t>
            </a:r>
            <a:endParaRPr lang="ru-RU" sz="4230" b="1" dirty="0">
              <a:latin typeface="Times New Roman" panose="02020603050405020304" pitchFamily="18" charset="0"/>
              <a:cs typeface="Times New Roman" panose="02020603050405020304" pitchFamily="18" charset="0"/>
            </a:endParaRPr>
          </a:p>
        </p:txBody>
      </p:sp>
      <p:sp>
        <p:nvSpPr>
          <p:cNvPr id="15" name="Текст 14">
            <a:extLst>
              <a:ext uri="{FF2B5EF4-FFF2-40B4-BE49-F238E27FC236}">
                <a16:creationId xmlns:a16="http://schemas.microsoft.com/office/drawing/2014/main" id="{B78B9F78-2EDC-AC5D-5232-48CCC3B74481}"/>
              </a:ext>
            </a:extLst>
          </p:cNvPr>
          <p:cNvSpPr>
            <a:spLocks noGrp="1"/>
          </p:cNvSpPr>
          <p:nvPr>
            <p:ph type="body" idx="16"/>
          </p:nvPr>
        </p:nvSpPr>
        <p:spPr>
          <a:xfrm>
            <a:off x="10394931" y="37933395"/>
            <a:ext cx="10157174" cy="6000089"/>
          </a:xfrm>
        </p:spPr>
        <p:txBody>
          <a:bodyPr>
            <a:normAutofit/>
          </a:bodyPr>
          <a:lstStyle/>
          <a:p>
            <a:pPr marL="35834" indent="0">
              <a:buNone/>
            </a:pPr>
            <a:r>
              <a:rPr lang="en-US" sz="2000" dirty="0">
                <a:latin typeface="Times New Roman" panose="02020603050405020304" pitchFamily="18" charset="0"/>
                <a:cs typeface="Times New Roman" panose="02020603050405020304" pitchFamily="18" charset="0"/>
              </a:rPr>
              <a:t>The first step was to replace nichrome with something, the choice fell on carbon fiber. It conducted current well and required less electricity. Does not burn, elastic and not too expensive, yes, compared to nichrome it is more expensive. But the difference is not too big. Having studied the websites of Yakutsk stores, in search of carbon fiber, we found nothing, we had to order it from China. And while our material is going, you can focus on remote control. There was a slight disagreement between adjusting with a button or using Bluetooth. More preference was given to the second option, because the program for it is not complicated and only a Bluetooth module is needed. There was a small problem with the module, it could only turn on and off. At that moment, carbon fiber was just brought in, which we studied and tried to turn on. One FC produced 5-6 V, and carbon fiber needed only two FC, if we compare the prototype with nichrome, which could not get hot from HFC, it is much better. Significant savings I think. We do not stop there and for temperature control we will use a seven-line relay P-FET, 1 line 1 level.</a:t>
            </a:r>
            <a:endParaRPr lang="ru-RU" sz="2000" dirty="0">
              <a:latin typeface="Times New Roman" panose="02020603050405020304" pitchFamily="18" charset="0"/>
              <a:cs typeface="Times New Roman" panose="02020603050405020304" pitchFamily="18" charset="0"/>
            </a:endParaRPr>
          </a:p>
        </p:txBody>
      </p:sp>
      <p:sp>
        <p:nvSpPr>
          <p:cNvPr id="16" name="Текст 15">
            <a:extLst>
              <a:ext uri="{FF2B5EF4-FFF2-40B4-BE49-F238E27FC236}">
                <a16:creationId xmlns:a16="http://schemas.microsoft.com/office/drawing/2014/main" id="{73DFD9C1-8DBA-D673-BFF7-288720A6EF56}"/>
              </a:ext>
            </a:extLst>
          </p:cNvPr>
          <p:cNvSpPr>
            <a:spLocks noGrp="1"/>
          </p:cNvSpPr>
          <p:nvPr>
            <p:ph type="body" idx="17"/>
          </p:nvPr>
        </p:nvSpPr>
        <p:spPr>
          <a:xfrm>
            <a:off x="20384714" y="17522922"/>
            <a:ext cx="10361986" cy="1402246"/>
          </a:xfrm>
        </p:spPr>
        <p:txBody>
          <a:bodyPr>
            <a:normAutofit/>
          </a:bodyPr>
          <a:lstStyle/>
          <a:p>
            <a:pPr algn="ctr"/>
            <a:r>
              <a:rPr lang="en-US" dirty="0"/>
              <a:t>Dependence of carbon fiber on the voltage supply level and current strength</a:t>
            </a:r>
            <a:endParaRPr lang="ru-RU" dirty="0"/>
          </a:p>
        </p:txBody>
      </p:sp>
      <p:sp>
        <p:nvSpPr>
          <p:cNvPr id="17" name="Текст 16">
            <a:extLst>
              <a:ext uri="{FF2B5EF4-FFF2-40B4-BE49-F238E27FC236}">
                <a16:creationId xmlns:a16="http://schemas.microsoft.com/office/drawing/2014/main" id="{81267E4C-AACF-DFA4-C94A-5456EE3173B2}"/>
              </a:ext>
            </a:extLst>
          </p:cNvPr>
          <p:cNvSpPr>
            <a:spLocks noGrp="1"/>
          </p:cNvSpPr>
          <p:nvPr>
            <p:ph type="body" idx="18"/>
          </p:nvPr>
        </p:nvSpPr>
        <p:spPr>
          <a:xfrm>
            <a:off x="20269882" y="18702102"/>
            <a:ext cx="10361986" cy="3123932"/>
          </a:xfrm>
        </p:spPr>
        <p:txBody>
          <a:bodyPr>
            <a:normAutofit lnSpcReduction="10000"/>
          </a:bodyPr>
          <a:lstStyle/>
          <a:p>
            <a:pPr marL="35834" indent="0">
              <a:buNone/>
            </a:pPr>
            <a:r>
              <a:rPr lang="en-US" sz="2000" dirty="0">
                <a:latin typeface="Times New Roman" panose="02020603050405020304" pitchFamily="18" charset="0"/>
                <a:cs typeface="Times New Roman" panose="02020603050405020304" pitchFamily="18" charset="0"/>
              </a:rPr>
              <a:t>In order to avoid possible curious cases during the testing of a complete prototype, official source studies are required about the effects of temperature and time on human skin. And I also had to use a step-down voltage converter to control the voltage supply. In our case, we use it to reduce the voltage supply, that is, adjustable heating, in order to set the limit, you need to adjust the arrows in it, for example, a voltage of 10 V is applied, and this radio element converts it to 6 V. According to a study by the American Journal of Public Health, the maximum recommended temperature is 49°C for water. </a:t>
            </a:r>
          </a:p>
          <a:p>
            <a:pPr marL="35834" indent="0">
              <a:buNone/>
            </a:pPr>
            <a:r>
              <a:rPr lang="en-US" sz="2000" b="1" dirty="0">
                <a:latin typeface="Times New Roman" panose="02020603050405020304" pitchFamily="18" charset="0"/>
                <a:cs typeface="Times New Roman" panose="02020603050405020304" pitchFamily="18" charset="0"/>
              </a:rPr>
              <a:t>Table No.1. Degree of burn depending on temperature and time of exposure, approximately. The table is made up for water.</a:t>
            </a:r>
            <a:endParaRPr lang="ru-RU" sz="2000" b="1" dirty="0">
              <a:latin typeface="Times New Roman" panose="02020603050405020304" pitchFamily="18" charset="0"/>
              <a:cs typeface="Times New Roman" panose="02020603050405020304" pitchFamily="18" charset="0"/>
            </a:endParaRPr>
          </a:p>
        </p:txBody>
      </p:sp>
      <p:sp>
        <p:nvSpPr>
          <p:cNvPr id="18" name="Текст 17">
            <a:extLst>
              <a:ext uri="{FF2B5EF4-FFF2-40B4-BE49-F238E27FC236}">
                <a16:creationId xmlns:a16="http://schemas.microsoft.com/office/drawing/2014/main" id="{638DEB72-D44C-FCA6-F527-FB963D6D06AE}"/>
              </a:ext>
            </a:extLst>
          </p:cNvPr>
          <p:cNvSpPr>
            <a:spLocks noGrp="1"/>
          </p:cNvSpPr>
          <p:nvPr>
            <p:ph type="body" idx="19"/>
          </p:nvPr>
        </p:nvSpPr>
        <p:spPr>
          <a:xfrm>
            <a:off x="20294983" y="25696049"/>
            <a:ext cx="10157175" cy="746857"/>
          </a:xfrm>
        </p:spPr>
        <p:txBody>
          <a:bodyPr>
            <a:normAutofit/>
          </a:bodyPr>
          <a:lstStyle/>
          <a:p>
            <a:pPr marL="35834" indent="0">
              <a:buNone/>
            </a:pPr>
            <a:r>
              <a:rPr lang="en-US" sz="2000" b="1" dirty="0">
                <a:latin typeface="Times New Roman" panose="02020603050405020304" pitchFamily="18" charset="0"/>
                <a:cs typeface="Times New Roman" panose="02020603050405020304" pitchFamily="18" charset="0"/>
              </a:rPr>
              <a:t>Table No.2. Temperature when using medium voltage.</a:t>
            </a:r>
            <a:endParaRPr lang="ru-RU" sz="2000" b="1" dirty="0">
              <a:latin typeface="Times New Roman" panose="02020603050405020304" pitchFamily="18" charset="0"/>
              <a:cs typeface="Times New Roman" panose="02020603050405020304" pitchFamily="18" charset="0"/>
            </a:endParaRPr>
          </a:p>
        </p:txBody>
      </p:sp>
      <p:sp>
        <p:nvSpPr>
          <p:cNvPr id="19" name="Текст 18">
            <a:extLst>
              <a:ext uri="{FF2B5EF4-FFF2-40B4-BE49-F238E27FC236}">
                <a16:creationId xmlns:a16="http://schemas.microsoft.com/office/drawing/2014/main" id="{236E327C-C4B7-0870-3325-13C1F94B75CB}"/>
              </a:ext>
            </a:extLst>
          </p:cNvPr>
          <p:cNvSpPr>
            <a:spLocks noGrp="1"/>
          </p:cNvSpPr>
          <p:nvPr>
            <p:ph type="body" idx="20"/>
          </p:nvPr>
        </p:nvSpPr>
        <p:spPr>
          <a:xfrm>
            <a:off x="20558939" y="38337208"/>
            <a:ext cx="9029832" cy="1005840"/>
          </a:xfrm>
        </p:spPr>
        <p:txBody>
          <a:bodyPr>
            <a:normAutofit/>
          </a:bodyPr>
          <a:lstStyle/>
          <a:p>
            <a:r>
              <a:rPr lang="en-US" sz="4400" dirty="0">
                <a:latin typeface="Times New Roman" panose="02020603050405020304" pitchFamily="18" charset="0"/>
                <a:cs typeface="Times New Roman" panose="02020603050405020304" pitchFamily="18" charset="0"/>
              </a:rPr>
              <a:t>Conclusion</a:t>
            </a:r>
            <a:endParaRPr lang="ru-RU" sz="4400" dirty="0">
              <a:latin typeface="Times New Roman" panose="02020603050405020304" pitchFamily="18" charset="0"/>
              <a:cs typeface="Times New Roman" panose="02020603050405020304" pitchFamily="18" charset="0"/>
            </a:endParaRPr>
          </a:p>
        </p:txBody>
      </p:sp>
      <p:sp>
        <p:nvSpPr>
          <p:cNvPr id="20" name="Текст 19">
            <a:extLst>
              <a:ext uri="{FF2B5EF4-FFF2-40B4-BE49-F238E27FC236}">
                <a16:creationId xmlns:a16="http://schemas.microsoft.com/office/drawing/2014/main" id="{A503D8F5-39EB-4F5A-B3A0-966D9821D0F6}"/>
              </a:ext>
            </a:extLst>
          </p:cNvPr>
          <p:cNvSpPr>
            <a:spLocks noGrp="1"/>
          </p:cNvSpPr>
          <p:nvPr>
            <p:ph type="body" idx="21"/>
          </p:nvPr>
        </p:nvSpPr>
        <p:spPr>
          <a:xfrm>
            <a:off x="20509615" y="39307182"/>
            <a:ext cx="10547335" cy="3478550"/>
          </a:xfrm>
        </p:spPr>
        <p:txBody>
          <a:bodyPr>
            <a:normAutofit/>
          </a:bodyPr>
          <a:lstStyle/>
          <a:p>
            <a:pPr marL="35834" indent="0">
              <a:buNone/>
            </a:pPr>
            <a:r>
              <a:rPr lang="en-US" sz="2000" dirty="0">
                <a:latin typeface="Times New Roman" panose="02020603050405020304" pitchFamily="18" charset="0"/>
                <a:cs typeface="Times New Roman" panose="02020603050405020304" pitchFamily="18" charset="0"/>
              </a:rPr>
              <a:t>We studied the Internet sources on this problem and analyzed each of them, writing conclusions;</a:t>
            </a:r>
          </a:p>
          <a:p>
            <a:pPr marL="35834" indent="0">
              <a:buNone/>
            </a:pPr>
            <a:r>
              <a:rPr lang="en-US" sz="2000" dirty="0">
                <a:latin typeface="Times New Roman" panose="02020603050405020304" pitchFamily="18" charset="0"/>
                <a:cs typeface="Times New Roman" panose="02020603050405020304" pitchFamily="18" charset="0"/>
              </a:rPr>
              <a:t>We analyzed the existing solutions and chose the best one and compared it with our prototype;</a:t>
            </a:r>
          </a:p>
          <a:p>
            <a:pPr marL="35834" indent="0">
              <a:buNone/>
            </a:pPr>
            <a:r>
              <a:rPr lang="en-US" sz="2000" dirty="0">
                <a:latin typeface="Times New Roman" panose="02020603050405020304" pitchFamily="18" charset="0"/>
                <a:cs typeface="Times New Roman" panose="02020603050405020304" pitchFamily="18" charset="0"/>
              </a:rPr>
              <a:t>To implement the idea, we have assembled a smart heater for HFC, in theory it should have a light weight, subjectively consume less electricity than existing analogues. Our smart heater is quite easy to operate;</a:t>
            </a:r>
          </a:p>
          <a:p>
            <a:pPr marL="35834" indent="0">
              <a:buNone/>
            </a:pPr>
            <a:r>
              <a:rPr lang="en-US" sz="2000" dirty="0">
                <a:latin typeface="Times New Roman" panose="02020603050405020304" pitchFamily="18" charset="0"/>
                <a:cs typeface="Times New Roman" panose="02020603050405020304" pitchFamily="18" charset="0"/>
              </a:rPr>
              <a:t>During testing, there were minor difficulties that were urgently corrected and will be taken into account in the future. In the future, we plan to develop our project and participate in all various competitive events and grants.</a:t>
            </a:r>
            <a:endParaRPr lang="ru-RU" sz="2000" dirty="0">
              <a:latin typeface="Times New Roman" panose="02020603050405020304" pitchFamily="18" charset="0"/>
              <a:cs typeface="Times New Roman" panose="02020603050405020304" pitchFamily="18" charset="0"/>
            </a:endParaRPr>
          </a:p>
        </p:txBody>
      </p:sp>
      <p:pic>
        <p:nvPicPr>
          <p:cNvPr id="21" name="Google Shape;62;p1">
            <a:extLst>
              <a:ext uri="{FF2B5EF4-FFF2-40B4-BE49-F238E27FC236}">
                <a16:creationId xmlns:a16="http://schemas.microsoft.com/office/drawing/2014/main" id="{2E1996EC-61D1-5665-3873-CA106A45B903}"/>
              </a:ext>
            </a:extLst>
          </p:cNvPr>
          <p:cNvPicPr preferRelativeResize="0"/>
          <p:nvPr/>
        </p:nvPicPr>
        <p:blipFill rotWithShape="1">
          <a:blip r:embed="rId3">
            <a:alphaModFix/>
          </a:blip>
          <a:srcRect/>
          <a:stretch/>
        </p:blipFill>
        <p:spPr>
          <a:xfrm>
            <a:off x="294180" y="136159"/>
            <a:ext cx="5366374" cy="5522370"/>
          </a:xfrm>
          <a:prstGeom prst="rect">
            <a:avLst/>
          </a:prstGeom>
          <a:noFill/>
          <a:ln>
            <a:noFill/>
          </a:ln>
        </p:spPr>
      </p:pic>
      <p:graphicFrame>
        <p:nvGraphicFramePr>
          <p:cNvPr id="23" name="Таблица 22">
            <a:extLst>
              <a:ext uri="{FF2B5EF4-FFF2-40B4-BE49-F238E27FC236}">
                <a16:creationId xmlns:a16="http://schemas.microsoft.com/office/drawing/2014/main" id="{DE3D09CA-FDDB-D595-5CE6-39ABD834FE01}"/>
              </a:ext>
            </a:extLst>
          </p:cNvPr>
          <p:cNvGraphicFramePr>
            <a:graphicFrameLocks noGrp="1"/>
          </p:cNvGraphicFramePr>
          <p:nvPr>
            <p:extLst>
              <p:ext uri="{D42A27DB-BD31-4B8C-83A1-F6EECF244321}">
                <p14:modId xmlns:p14="http://schemas.microsoft.com/office/powerpoint/2010/main" val="3031042802"/>
              </p:ext>
            </p:extLst>
          </p:nvPr>
        </p:nvGraphicFramePr>
        <p:xfrm>
          <a:off x="212544" y="24341852"/>
          <a:ext cx="9960154" cy="18015514"/>
        </p:xfrm>
        <a:graphic>
          <a:graphicData uri="http://schemas.openxmlformats.org/drawingml/2006/table">
            <a:tbl>
              <a:tblPr/>
              <a:tblGrid>
                <a:gridCol w="282691">
                  <a:extLst>
                    <a:ext uri="{9D8B030D-6E8A-4147-A177-3AD203B41FA5}">
                      <a16:colId xmlns:a16="http://schemas.microsoft.com/office/drawing/2014/main" val="3935948022"/>
                    </a:ext>
                  </a:extLst>
                </a:gridCol>
                <a:gridCol w="1691634">
                  <a:extLst>
                    <a:ext uri="{9D8B030D-6E8A-4147-A177-3AD203B41FA5}">
                      <a16:colId xmlns:a16="http://schemas.microsoft.com/office/drawing/2014/main" val="1498070989"/>
                    </a:ext>
                  </a:extLst>
                </a:gridCol>
                <a:gridCol w="1985354">
                  <a:extLst>
                    <a:ext uri="{9D8B030D-6E8A-4147-A177-3AD203B41FA5}">
                      <a16:colId xmlns:a16="http://schemas.microsoft.com/office/drawing/2014/main" val="4286572795"/>
                    </a:ext>
                  </a:extLst>
                </a:gridCol>
                <a:gridCol w="1020988">
                  <a:extLst>
                    <a:ext uri="{9D8B030D-6E8A-4147-A177-3AD203B41FA5}">
                      <a16:colId xmlns:a16="http://schemas.microsoft.com/office/drawing/2014/main" val="2999501647"/>
                    </a:ext>
                  </a:extLst>
                </a:gridCol>
                <a:gridCol w="913401">
                  <a:extLst>
                    <a:ext uri="{9D8B030D-6E8A-4147-A177-3AD203B41FA5}">
                      <a16:colId xmlns:a16="http://schemas.microsoft.com/office/drawing/2014/main" val="3655669656"/>
                    </a:ext>
                  </a:extLst>
                </a:gridCol>
                <a:gridCol w="1187613">
                  <a:extLst>
                    <a:ext uri="{9D8B030D-6E8A-4147-A177-3AD203B41FA5}">
                      <a16:colId xmlns:a16="http://schemas.microsoft.com/office/drawing/2014/main" val="2842533755"/>
                    </a:ext>
                  </a:extLst>
                </a:gridCol>
                <a:gridCol w="1422547">
                  <a:extLst>
                    <a:ext uri="{9D8B030D-6E8A-4147-A177-3AD203B41FA5}">
                      <a16:colId xmlns:a16="http://schemas.microsoft.com/office/drawing/2014/main" val="1059082747"/>
                    </a:ext>
                  </a:extLst>
                </a:gridCol>
                <a:gridCol w="1455926">
                  <a:extLst>
                    <a:ext uri="{9D8B030D-6E8A-4147-A177-3AD203B41FA5}">
                      <a16:colId xmlns:a16="http://schemas.microsoft.com/office/drawing/2014/main" val="3980596960"/>
                    </a:ext>
                  </a:extLst>
                </a:gridCol>
              </a:tblGrid>
              <a:tr h="394189">
                <a:tc rowSpan="2">
                  <a:txBody>
                    <a:bodyPr/>
                    <a:lstStyle/>
                    <a:p>
                      <a:pPr algn="just" rtl="0" fontAlgn="t">
                        <a:spcBef>
                          <a:spcPts val="0"/>
                        </a:spcBef>
                        <a:spcAft>
                          <a:spcPts val="800"/>
                        </a:spcAft>
                      </a:pPr>
                      <a:r>
                        <a:rPr lang="ru-RU" sz="1800" b="1" i="0" u="none" strike="noStrike">
                          <a:solidFill>
                            <a:srgbClr val="333333"/>
                          </a:solidFill>
                          <a:effectLst/>
                          <a:latin typeface="Times New Roman" panose="02020603050405020304" pitchFamily="18" charset="0"/>
                          <a:cs typeface="Times New Roman" panose="02020603050405020304" pitchFamily="18" charset="0"/>
                        </a:rPr>
                        <a:t>№</a:t>
                      </a:r>
                      <a:endParaRPr lang="ru-RU" sz="1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just" rtl="0" fontAlgn="t">
                        <a:spcBef>
                          <a:spcPts val="0"/>
                        </a:spcBef>
                        <a:spcAft>
                          <a:spcPts val="800"/>
                        </a:spcAft>
                      </a:pPr>
                      <a:r>
                        <a:rPr lang="en-US" sz="1800" b="1" i="0" u="none" strike="noStrike" dirty="0">
                          <a:solidFill>
                            <a:srgbClr val="333333"/>
                          </a:solidFill>
                          <a:effectLst/>
                          <a:latin typeface="Times New Roman" panose="02020603050405020304" pitchFamily="18" charset="0"/>
                          <a:cs typeface="Times New Roman" panose="02020603050405020304" pitchFamily="18" charset="0"/>
                        </a:rPr>
                        <a:t>Name</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spcBef>
                          <a:spcPts val="0"/>
                        </a:spcBef>
                        <a:spcAft>
                          <a:spcPts val="800"/>
                        </a:spcAft>
                      </a:pPr>
                      <a:r>
                        <a:rPr lang="en-US" sz="1800" b="1" i="0" u="none" strike="noStrike" dirty="0">
                          <a:solidFill>
                            <a:srgbClr val="333333"/>
                          </a:solidFill>
                          <a:effectLst/>
                          <a:latin typeface="Times New Roman" panose="02020603050405020304" pitchFamily="18" charset="0"/>
                          <a:cs typeface="Times New Roman" panose="02020603050405020304" pitchFamily="18" charset="0"/>
                        </a:rPr>
                        <a:t>Photo</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spcBef>
                          <a:spcPts val="0"/>
                        </a:spcBef>
                        <a:spcAft>
                          <a:spcPts val="800"/>
                        </a:spcAft>
                      </a:pPr>
                      <a:r>
                        <a:rPr lang="en-US" sz="1800" b="1" i="0" u="none" strike="noStrike" dirty="0">
                          <a:solidFill>
                            <a:srgbClr val="333333"/>
                          </a:solidFill>
                          <a:effectLst/>
                          <a:latin typeface="Times New Roman" panose="02020603050405020304" pitchFamily="18" charset="0"/>
                          <a:cs typeface="Times New Roman" panose="02020603050405020304" pitchFamily="18" charset="0"/>
                        </a:rPr>
                        <a:t>Maker</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just" rtl="0" fontAlgn="t">
                        <a:spcBef>
                          <a:spcPts val="0"/>
                        </a:spcBef>
                        <a:spcAft>
                          <a:spcPts val="800"/>
                        </a:spcAft>
                      </a:pPr>
                      <a:r>
                        <a:rPr lang="en-US" sz="1800" b="1" i="0" u="none" strike="noStrike" dirty="0">
                          <a:solidFill>
                            <a:srgbClr val="333333"/>
                          </a:solidFill>
                          <a:effectLst/>
                          <a:latin typeface="Times New Roman" panose="02020603050405020304" pitchFamily="18" charset="0"/>
                          <a:cs typeface="Times New Roman" panose="02020603050405020304" pitchFamily="18" charset="0"/>
                        </a:rPr>
                        <a:t>Country</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just" rtl="0" fontAlgn="t">
                        <a:spcBef>
                          <a:spcPts val="0"/>
                        </a:spcBef>
                        <a:spcAft>
                          <a:spcPts val="800"/>
                        </a:spcAft>
                      </a:pPr>
                      <a:r>
                        <a:rPr lang="en-US" sz="1800" b="1" i="0" u="none" strike="noStrike" dirty="0">
                          <a:solidFill>
                            <a:srgbClr val="333333"/>
                          </a:solidFill>
                          <a:effectLst/>
                          <a:latin typeface="Times New Roman" panose="02020603050405020304" pitchFamily="18" charset="0"/>
                          <a:cs typeface="Times New Roman" panose="02020603050405020304" pitchFamily="18" charset="0"/>
                        </a:rPr>
                        <a:t>Priss</a:t>
                      </a:r>
                      <a:r>
                        <a:rPr lang="ru-RU" sz="1800" b="1" i="0" u="none" strike="noStrike" dirty="0">
                          <a:solidFill>
                            <a:srgbClr val="333333"/>
                          </a:solidFill>
                          <a:effectLst/>
                          <a:latin typeface="Times New Roman" panose="02020603050405020304" pitchFamily="18" charset="0"/>
                          <a:cs typeface="Times New Roman" panose="02020603050405020304" pitchFamily="18" charset="0"/>
                        </a:rPr>
                        <a:t>, 1 </a:t>
                      </a:r>
                      <a:r>
                        <a:rPr lang="en-US" sz="1800" b="1" i="0" u="none" strike="noStrike" dirty="0">
                          <a:solidFill>
                            <a:srgbClr val="333333"/>
                          </a:solidFill>
                          <a:effectLst/>
                          <a:latin typeface="Times New Roman" panose="02020603050405020304" pitchFamily="18" charset="0"/>
                          <a:cs typeface="Times New Roman" panose="02020603050405020304" pitchFamily="18" charset="0"/>
                        </a:rPr>
                        <a:t>piece</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spcBef>
                          <a:spcPts val="0"/>
                        </a:spcBef>
                        <a:spcAft>
                          <a:spcPts val="800"/>
                        </a:spcAft>
                      </a:pPr>
                      <a:r>
                        <a:rPr lang="en-US" sz="1800" b="1" i="0" u="none" strike="noStrike" dirty="0">
                          <a:solidFill>
                            <a:srgbClr val="333333"/>
                          </a:solidFill>
                          <a:effectLst/>
                          <a:latin typeface="Times New Roman" panose="02020603050405020304" pitchFamily="18" charset="0"/>
                          <a:cs typeface="Times New Roman" panose="02020603050405020304" pitchFamily="18" charset="0"/>
                        </a:rPr>
                        <a:t>Note</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236515004"/>
                  </a:ext>
                </a:extLst>
              </a:tr>
              <a:tr h="39418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t">
                        <a:spcBef>
                          <a:spcPts val="0"/>
                        </a:spcBef>
                        <a:spcAft>
                          <a:spcPts val="800"/>
                        </a:spcAft>
                      </a:pPr>
                      <a:r>
                        <a:rPr lang="ru-RU" sz="1800" b="1" i="0" u="none" strike="noStrike">
                          <a:solidFill>
                            <a:srgbClr val="333333"/>
                          </a:solidFill>
                          <a:effectLst/>
                          <a:latin typeface="Times New Roman" panose="02020603050405020304" pitchFamily="18" charset="0"/>
                          <a:cs typeface="Times New Roman" panose="02020603050405020304" pitchFamily="18" charset="0"/>
                        </a:rPr>
                        <a:t>+</a:t>
                      </a:r>
                      <a:endParaRPr lang="ru-RU" sz="1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ru-RU" sz="1800" b="1" i="0" u="none" strike="noStrike">
                          <a:solidFill>
                            <a:srgbClr val="333333"/>
                          </a:solidFill>
                          <a:effectLst/>
                          <a:latin typeface="Times New Roman" panose="02020603050405020304" pitchFamily="18" charset="0"/>
                          <a:cs typeface="Times New Roman" panose="02020603050405020304" pitchFamily="18" charset="0"/>
                        </a:rPr>
                        <a:t>-</a:t>
                      </a:r>
                      <a:endParaRPr lang="ru-RU" sz="1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483905"/>
                  </a:ext>
                </a:extLst>
              </a:tr>
              <a:tr h="1468182">
                <a:tc>
                  <a:txBody>
                    <a:bodyPr/>
                    <a:lstStyle/>
                    <a:p>
                      <a:pPr algn="just" rtl="0" fontAlgn="t">
                        <a:spcBef>
                          <a:spcPts val="0"/>
                        </a:spcBef>
                        <a:spcAft>
                          <a:spcPts val="800"/>
                        </a:spcAft>
                      </a:pPr>
                      <a:r>
                        <a:rPr lang="ru-RU" sz="1800" b="0" i="0" u="none" strike="noStrike">
                          <a:solidFill>
                            <a:srgbClr val="000000"/>
                          </a:solidFill>
                          <a:effectLst/>
                          <a:latin typeface="Times New Roman" panose="02020603050405020304" pitchFamily="18" charset="0"/>
                          <a:cs typeface="Times New Roman" panose="02020603050405020304" pitchFamily="18" charset="0"/>
                        </a:rPr>
                        <a:t>1</a:t>
                      </a:r>
                      <a:endParaRPr lang="ru-RU" sz="1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Redlaika</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SAPHIR Heated Jacket</a:t>
                      </a:r>
                      <a:br>
                        <a:rPr lang="ru-RU" sz="1800" dirty="0">
                          <a:effectLst/>
                          <a:latin typeface="Times New Roman" panose="02020603050405020304" pitchFamily="18" charset="0"/>
                          <a:cs typeface="Times New Roman" panose="02020603050405020304" pitchFamily="18" charset="0"/>
                        </a:rPr>
                      </a:b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https://images.ru.prom.st/939668695_w640_h640_kurtka-s-podogrevom.jpg</a:t>
                      </a:r>
                      <a:endParaRPr lang="en-US"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Redlayka</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Russia</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17 300</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rub</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Good thermal protection relative to others</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Weight, wasting more energy</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7269143"/>
                  </a:ext>
                </a:extLst>
              </a:tr>
              <a:tr h="1872399">
                <a:tc>
                  <a:txBody>
                    <a:bodyPr/>
                    <a:lstStyle/>
                    <a:p>
                      <a:pPr algn="just" rtl="0" fontAlgn="t">
                        <a:spcBef>
                          <a:spcPts val="0"/>
                        </a:spcBef>
                        <a:spcAft>
                          <a:spcPts val="800"/>
                        </a:spcAft>
                      </a:pPr>
                      <a:r>
                        <a:rPr lang="ru-RU" sz="1800" b="0" i="0" u="none" strike="noStrike">
                          <a:solidFill>
                            <a:srgbClr val="000000"/>
                          </a:solidFill>
                          <a:effectLst/>
                          <a:latin typeface="Times New Roman" panose="02020603050405020304" pitchFamily="18" charset="0"/>
                          <a:cs typeface="Times New Roman" panose="02020603050405020304" pitchFamily="18" charset="0"/>
                        </a:rPr>
                        <a:t>2</a:t>
                      </a:r>
                      <a:endParaRPr lang="ru-RU" sz="1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Fooxmet</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Heated Jacket with Smart Temperature Control</a:t>
                      </a:r>
                      <a:br>
                        <a:rPr lang="ru-RU" sz="1800" dirty="0">
                          <a:effectLst/>
                          <a:latin typeface="Times New Roman" panose="02020603050405020304" pitchFamily="18" charset="0"/>
                          <a:cs typeface="Times New Roman" panose="02020603050405020304" pitchFamily="18" charset="0"/>
                        </a:rPr>
                      </a:b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a:solidFill>
                            <a:srgbClr val="000000"/>
                          </a:solidFill>
                          <a:effectLst/>
                          <a:latin typeface="Times New Roman" panose="02020603050405020304" pitchFamily="18" charset="0"/>
                          <a:cs typeface="Times New Roman" panose="02020603050405020304" pitchFamily="18" charset="0"/>
                        </a:rPr>
                        <a:t>https://images.ru.prom.st/948966627_w640_h640_kurtka-s-podogrevom.jpg</a:t>
                      </a:r>
                      <a:endParaRPr lang="en-US" sz="1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a:solidFill>
                            <a:srgbClr val="000000"/>
                          </a:solidFill>
                          <a:effectLst/>
                          <a:latin typeface="Times New Roman" panose="02020603050405020304" pitchFamily="18" charset="0"/>
                          <a:cs typeface="Times New Roman" panose="02020603050405020304" pitchFamily="18" charset="0"/>
                        </a:rPr>
                        <a:t>Foxmet</a:t>
                      </a:r>
                      <a:endParaRPr lang="en-US" sz="1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China</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12 448  </a:t>
                      </a:r>
                      <a:endParaRPr lang="ru-RU" sz="1800" dirty="0">
                        <a:effectLst/>
                        <a:latin typeface="Times New Roman" panose="02020603050405020304" pitchFamily="18" charset="0"/>
                        <a:cs typeface="Times New Roman" panose="02020603050405020304" pitchFamily="18" charset="0"/>
                      </a:endParaRPr>
                    </a:p>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Rub</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Smart Controller</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3 heating tablets act as a heater</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953635"/>
                  </a:ext>
                </a:extLst>
              </a:tr>
              <a:tr h="4424938">
                <a:tc>
                  <a:txBody>
                    <a:bodyPr/>
                    <a:lstStyle/>
                    <a:p>
                      <a:pPr algn="just" rtl="0" fontAlgn="t">
                        <a:spcBef>
                          <a:spcPts val="0"/>
                        </a:spcBef>
                        <a:spcAft>
                          <a:spcPts val="800"/>
                        </a:spcAft>
                      </a:pPr>
                      <a:r>
                        <a:rPr lang="ru-RU" sz="1800" b="0" i="0" u="none" strike="noStrike">
                          <a:solidFill>
                            <a:srgbClr val="000000"/>
                          </a:solidFill>
                          <a:effectLst/>
                          <a:latin typeface="Times New Roman" panose="02020603050405020304" pitchFamily="18" charset="0"/>
                          <a:cs typeface="Times New Roman" panose="02020603050405020304" pitchFamily="18" charset="0"/>
                        </a:rPr>
                        <a:t>3</a:t>
                      </a:r>
                      <a:endParaRPr lang="ru-RU" sz="1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WORX WA4660 heated sweatshirt</a:t>
                      </a:r>
                      <a:br>
                        <a:rPr lang="ru-RU" sz="1800" dirty="0">
                          <a:effectLst/>
                          <a:latin typeface="Times New Roman" panose="02020603050405020304" pitchFamily="18" charset="0"/>
                          <a:cs typeface="Times New Roman" panose="02020603050405020304" pitchFamily="18" charset="0"/>
                        </a:rPr>
                      </a:b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https://www.wx-ecotools.ru/images/thumbnails/550/450/detailed/2/30191699007-6ib_enl.jpg</a:t>
                      </a:r>
                      <a:endParaRPr lang="en-US"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Worx</a:t>
                      </a:r>
                      <a:endParaRPr lang="en-US"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Canada</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10 690</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rub</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Temperature regime</a:t>
                      </a:r>
                    </a:p>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High - 55℃Average - 50℃Low - 45℃Working time (10000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mAh</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battery)  High - 4h Average -7hLow - 15h</a:t>
                      </a:r>
                    </a:p>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Light weight</a:t>
                      </a:r>
                      <a:br>
                        <a:rPr lang="ru-RU" sz="1800" dirty="0">
                          <a:effectLst/>
                          <a:latin typeface="Times New Roman" panose="02020603050405020304" pitchFamily="18" charset="0"/>
                          <a:cs typeface="Times New Roman" panose="02020603050405020304" pitchFamily="18" charset="0"/>
                        </a:rPr>
                      </a:b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Consumption of a large amount of energy</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301439"/>
                  </a:ext>
                </a:extLst>
              </a:tr>
              <a:tr h="2294034">
                <a:tc>
                  <a:txBody>
                    <a:bodyPr/>
                    <a:lstStyle/>
                    <a:p>
                      <a:pPr algn="just" rtl="0" fontAlgn="t">
                        <a:spcBef>
                          <a:spcPts val="0"/>
                        </a:spcBef>
                        <a:spcAft>
                          <a:spcPts val="800"/>
                        </a:spcAft>
                      </a:pPr>
                      <a:r>
                        <a:rPr lang="ru-RU" sz="1800" b="0" i="0" u="none" strike="noStrike">
                          <a:solidFill>
                            <a:srgbClr val="000000"/>
                          </a:solidFill>
                          <a:effectLst/>
                          <a:latin typeface="Times New Roman" panose="02020603050405020304" pitchFamily="18" charset="0"/>
                          <a:cs typeface="Times New Roman" panose="02020603050405020304" pitchFamily="18" charset="0"/>
                        </a:rPr>
                        <a:t>4</a:t>
                      </a:r>
                      <a:endParaRPr lang="ru-RU" sz="1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Thermally Pila Heated Jacket</a:t>
                      </a:r>
                      <a:br>
                        <a:rPr lang="ru-RU" sz="1800" dirty="0">
                          <a:effectLst/>
                          <a:latin typeface="Times New Roman" panose="02020603050405020304" pitchFamily="18" charset="0"/>
                          <a:cs typeface="Times New Roman" panose="02020603050405020304" pitchFamily="18" charset="0"/>
                        </a:rPr>
                      </a:b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a:solidFill>
                            <a:srgbClr val="000000"/>
                          </a:solidFill>
                          <a:effectLst/>
                          <a:latin typeface="Times New Roman" panose="02020603050405020304" pitchFamily="18" charset="0"/>
                          <a:cs typeface="Times New Roman" panose="02020603050405020304" pitchFamily="18" charset="0"/>
                        </a:rPr>
                        <a:t>https://static.regmarkets.ru/detail/idata2/d9/07/d9077c01441e001af5feda997523f062.jpg</a:t>
                      </a:r>
                      <a:endParaRPr lang="en-US" sz="1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br>
                        <a:rPr lang="en-US" sz="1800">
                          <a:effectLst/>
                          <a:latin typeface="Times New Roman" panose="02020603050405020304" pitchFamily="18" charset="0"/>
                          <a:cs typeface="Times New Roman" panose="02020603050405020304" pitchFamily="18" charset="0"/>
                        </a:rPr>
                      </a:br>
                      <a:r>
                        <a:rPr lang="en-US" sz="1800" b="0" i="0" u="none" strike="noStrike">
                          <a:solidFill>
                            <a:srgbClr val="000000"/>
                          </a:solidFill>
                          <a:effectLst/>
                          <a:latin typeface="Times New Roman" panose="02020603050405020304" pitchFamily="18" charset="0"/>
                          <a:cs typeface="Times New Roman" panose="02020603050405020304" pitchFamily="18" charset="0"/>
                        </a:rPr>
                        <a:t>Thermalli</a:t>
                      </a:r>
                      <a:endParaRPr lang="en-US" sz="1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ru-RU" sz="1800">
                          <a:effectLst/>
                          <a:latin typeface="Times New Roman" panose="02020603050405020304" pitchFamily="18" charset="0"/>
                          <a:cs typeface="Times New Roman" panose="02020603050405020304" pitchFamily="18" charset="0"/>
                        </a:rPr>
                      </a:br>
                      <a:endParaRPr lang="ru-RU" sz="1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8 994</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rub</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Smart Controller</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Very vulnerable to humidity, short operating time, no power supply</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758542"/>
                  </a:ext>
                </a:extLst>
              </a:tr>
              <a:tr h="3772412">
                <a:tc>
                  <a:txBody>
                    <a:bodyPr/>
                    <a:lstStyle/>
                    <a:p>
                      <a:pPr algn="just" rtl="0" fontAlgn="t">
                        <a:spcBef>
                          <a:spcPts val="0"/>
                        </a:spcBef>
                        <a:spcAft>
                          <a:spcPts val="800"/>
                        </a:spcAft>
                      </a:pPr>
                      <a:r>
                        <a:rPr lang="ru-RU" sz="1800" b="0" i="0" u="none" strike="noStrike">
                          <a:solidFill>
                            <a:srgbClr val="000000"/>
                          </a:solidFill>
                          <a:effectLst/>
                          <a:latin typeface="Times New Roman" panose="02020603050405020304" pitchFamily="18" charset="0"/>
                          <a:cs typeface="Times New Roman" panose="02020603050405020304" pitchFamily="18" charset="0"/>
                        </a:rPr>
                        <a:t>5</a:t>
                      </a:r>
                      <a:endParaRPr lang="ru-RU" sz="1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PMA Smart Heating Jackets 3-Gears Control Heated Unisex Vest Coat Graphene Intelligent Heating USB Electric Thermal Clothing</a:t>
                      </a:r>
                      <a:endParaRPr lang="en-US" sz="1800" dirty="0">
                        <a:effectLst/>
                        <a:latin typeface="Times New Roman" panose="02020603050405020304" pitchFamily="18" charset="0"/>
                        <a:cs typeface="Times New Roman" panose="02020603050405020304" pitchFamily="18" charset="0"/>
                      </a:endParaRPr>
                    </a:p>
                    <a:p>
                      <a:pPr fontAlgn="t"/>
                      <a:br>
                        <a:rPr lang="en-US" sz="1800" dirty="0">
                          <a:effectLst/>
                          <a:latin typeface="Times New Roman" panose="02020603050405020304" pitchFamily="18" charset="0"/>
                          <a:cs typeface="Times New Roman" panose="02020603050405020304" pitchFamily="18" charset="0"/>
                        </a:rPr>
                      </a:br>
                      <a:endParaRPr lang="en-US"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a:solidFill>
                            <a:srgbClr val="000000"/>
                          </a:solidFill>
                          <a:effectLst/>
                          <a:latin typeface="Times New Roman" panose="02020603050405020304" pitchFamily="18" charset="0"/>
                          <a:cs typeface="Times New Roman" panose="02020603050405020304" pitchFamily="18" charset="0"/>
                        </a:rPr>
                        <a:t>https://imgaz3.staticbg.com/thumb/large/oaupload/banggood/images/88/7A/bfbb798d-7b7c-4713-b905-0818bb39fc61.jpg.webp</a:t>
                      </a:r>
                      <a:endParaRPr lang="en-US" sz="1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a:solidFill>
                            <a:srgbClr val="000000"/>
                          </a:solidFill>
                          <a:effectLst/>
                          <a:latin typeface="Times New Roman" panose="02020603050405020304" pitchFamily="18" charset="0"/>
                          <a:cs typeface="Times New Roman" panose="02020603050405020304" pitchFamily="18" charset="0"/>
                        </a:rPr>
                        <a:t>PMA</a:t>
                      </a:r>
                      <a:endParaRPr lang="en-US" sz="1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China</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14 514</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rtl="0" fontAlgn="t">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rub</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Water resistance</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No power supply to recharge the heater</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622972"/>
                  </a:ext>
                </a:extLst>
              </a:tr>
              <a:tr h="3395171">
                <a:tc>
                  <a:txBody>
                    <a:bodyPr/>
                    <a:lstStyle/>
                    <a:p>
                      <a:pPr algn="just" rtl="0" fontAlgn="t">
                        <a:spcBef>
                          <a:spcPts val="0"/>
                        </a:spcBef>
                        <a:spcAft>
                          <a:spcPts val="800"/>
                        </a:spcAft>
                      </a:pPr>
                      <a:r>
                        <a:rPr lang="ru-RU" sz="1800" b="0" i="0" u="none" strike="noStrike">
                          <a:solidFill>
                            <a:srgbClr val="000000"/>
                          </a:solidFill>
                          <a:effectLst/>
                          <a:latin typeface="Times New Roman" panose="02020603050405020304" pitchFamily="18" charset="0"/>
                          <a:cs typeface="Times New Roman" panose="02020603050405020304" pitchFamily="18" charset="0"/>
                        </a:rPr>
                        <a:t>6</a:t>
                      </a:r>
                      <a:endParaRPr lang="ru-RU" sz="180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KRAKATAU Qm298 CRYOGEN Heated Jacket Black</a:t>
                      </a:r>
                      <a:br>
                        <a:rPr lang="ru-RU" sz="1800" dirty="0">
                          <a:effectLst/>
                          <a:latin typeface="Times New Roman" panose="02020603050405020304" pitchFamily="18" charset="0"/>
                          <a:cs typeface="Times New Roman" panose="02020603050405020304" pitchFamily="18" charset="0"/>
                        </a:rPr>
                      </a:b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https://coxshop.ru/upload/resize_cache/iblock/b63/400_400_0/b6374e394064ed249de8d9de68473b52.jpg</a:t>
                      </a:r>
                      <a:endParaRPr lang="en-US"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C.O.X.</a:t>
                      </a:r>
                      <a:endParaRPr lang="en-US"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Russia</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ru-RU" sz="1800" b="0" i="0" u="none" strike="noStrike" dirty="0">
                          <a:solidFill>
                            <a:srgbClr val="000000"/>
                          </a:solidFill>
                          <a:effectLst/>
                          <a:latin typeface="Times New Roman" panose="02020603050405020304" pitchFamily="18" charset="0"/>
                          <a:cs typeface="Times New Roman" panose="02020603050405020304" pitchFamily="18" charset="0"/>
                        </a:rPr>
                        <a:t>29 990 </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Rub</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Waterproof, named after a cryogenic physicist who studies patterns of change patterns of changes in the properties of substances</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800"/>
                        </a:spcAft>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Price, battery weighing 500 grams</a:t>
                      </a:r>
                      <a:endParaRPr lang="ru-RU" sz="1800" dirty="0">
                        <a:effectLst/>
                        <a:latin typeface="Times New Roman" panose="02020603050405020304" pitchFamily="18" charset="0"/>
                        <a:cs typeface="Times New Roman" panose="02020603050405020304" pitchFamily="18" charset="0"/>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8556874"/>
                  </a:ext>
                </a:extLst>
              </a:tr>
            </a:tbl>
          </a:graphicData>
        </a:graphic>
      </p:graphicFrame>
      <p:graphicFrame>
        <p:nvGraphicFramePr>
          <p:cNvPr id="24" name="Таблица 23">
            <a:extLst>
              <a:ext uri="{FF2B5EF4-FFF2-40B4-BE49-F238E27FC236}">
                <a16:creationId xmlns:a16="http://schemas.microsoft.com/office/drawing/2014/main" id="{B95AEF04-819F-0EC3-9E34-97756EB2C0B1}"/>
              </a:ext>
            </a:extLst>
          </p:cNvPr>
          <p:cNvGraphicFramePr>
            <a:graphicFrameLocks noGrp="1"/>
          </p:cNvGraphicFramePr>
          <p:nvPr>
            <p:extLst>
              <p:ext uri="{D42A27DB-BD31-4B8C-83A1-F6EECF244321}">
                <p14:modId xmlns:p14="http://schemas.microsoft.com/office/powerpoint/2010/main" val="2679406512"/>
              </p:ext>
            </p:extLst>
          </p:nvPr>
        </p:nvGraphicFramePr>
        <p:xfrm>
          <a:off x="10568318" y="10562988"/>
          <a:ext cx="9029829" cy="4335938"/>
        </p:xfrm>
        <a:graphic>
          <a:graphicData uri="http://schemas.openxmlformats.org/drawingml/2006/table">
            <a:tbl>
              <a:tblPr/>
              <a:tblGrid>
                <a:gridCol w="1216380">
                  <a:extLst>
                    <a:ext uri="{9D8B030D-6E8A-4147-A177-3AD203B41FA5}">
                      <a16:colId xmlns:a16="http://schemas.microsoft.com/office/drawing/2014/main" val="2946979760"/>
                    </a:ext>
                  </a:extLst>
                </a:gridCol>
                <a:gridCol w="1116207">
                  <a:extLst>
                    <a:ext uri="{9D8B030D-6E8A-4147-A177-3AD203B41FA5}">
                      <a16:colId xmlns:a16="http://schemas.microsoft.com/office/drawing/2014/main" val="423280372"/>
                    </a:ext>
                  </a:extLst>
                </a:gridCol>
                <a:gridCol w="1116207">
                  <a:extLst>
                    <a:ext uri="{9D8B030D-6E8A-4147-A177-3AD203B41FA5}">
                      <a16:colId xmlns:a16="http://schemas.microsoft.com/office/drawing/2014/main" val="158861866"/>
                    </a:ext>
                  </a:extLst>
                </a:gridCol>
                <a:gridCol w="1116207">
                  <a:extLst>
                    <a:ext uri="{9D8B030D-6E8A-4147-A177-3AD203B41FA5}">
                      <a16:colId xmlns:a16="http://schemas.microsoft.com/office/drawing/2014/main" val="1046265941"/>
                    </a:ext>
                  </a:extLst>
                </a:gridCol>
                <a:gridCol w="1116207">
                  <a:extLst>
                    <a:ext uri="{9D8B030D-6E8A-4147-A177-3AD203B41FA5}">
                      <a16:colId xmlns:a16="http://schemas.microsoft.com/office/drawing/2014/main" val="3676204111"/>
                    </a:ext>
                  </a:extLst>
                </a:gridCol>
                <a:gridCol w="1116207">
                  <a:extLst>
                    <a:ext uri="{9D8B030D-6E8A-4147-A177-3AD203B41FA5}">
                      <a16:colId xmlns:a16="http://schemas.microsoft.com/office/drawing/2014/main" val="905432099"/>
                    </a:ext>
                  </a:extLst>
                </a:gridCol>
                <a:gridCol w="1116207">
                  <a:extLst>
                    <a:ext uri="{9D8B030D-6E8A-4147-A177-3AD203B41FA5}">
                      <a16:colId xmlns:a16="http://schemas.microsoft.com/office/drawing/2014/main" val="118618531"/>
                    </a:ext>
                  </a:extLst>
                </a:gridCol>
                <a:gridCol w="1116207">
                  <a:extLst>
                    <a:ext uri="{9D8B030D-6E8A-4147-A177-3AD203B41FA5}">
                      <a16:colId xmlns:a16="http://schemas.microsoft.com/office/drawing/2014/main" val="1621099523"/>
                    </a:ext>
                  </a:extLst>
                </a:gridCol>
              </a:tblGrid>
              <a:tr h="862600">
                <a:tc>
                  <a:txBody>
                    <a:bodyPr/>
                    <a:lstStyle/>
                    <a:p>
                      <a:pPr algn="just" rtl="0" fontAlgn="t">
                        <a:spcBef>
                          <a:spcPts val="600"/>
                        </a:spcBef>
                        <a:spcAft>
                          <a:spcPts val="600"/>
                        </a:spcAft>
                      </a:pPr>
                      <a:r>
                        <a:rPr lang="en-US" sz="2000" b="1" i="0" u="none" strike="noStrike" dirty="0">
                          <a:solidFill>
                            <a:srgbClr val="202122"/>
                          </a:solidFill>
                          <a:effectLst/>
                          <a:latin typeface="Times New Roman" panose="02020603050405020304" pitchFamily="18" charset="0"/>
                        </a:rPr>
                        <a:t>In room</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1" i="0" u="none" strike="noStrike" dirty="0">
                          <a:solidFill>
                            <a:srgbClr val="202122"/>
                          </a:solidFill>
                          <a:effectLst/>
                          <a:latin typeface="Times New Roman" panose="02020603050405020304" pitchFamily="18" charset="0"/>
                        </a:rPr>
                        <a:t>0 </a:t>
                      </a:r>
                      <a:r>
                        <a:rPr lang="en-US" sz="2000" b="1" i="0" u="none" strike="noStrike" dirty="0">
                          <a:solidFill>
                            <a:srgbClr val="202122"/>
                          </a:solidFill>
                          <a:effectLst/>
                          <a:latin typeface="Times New Roman" panose="02020603050405020304" pitchFamily="18" charset="0"/>
                        </a:rPr>
                        <a:t>min</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1" i="0" u="none" strike="noStrike" dirty="0">
                          <a:solidFill>
                            <a:srgbClr val="202122"/>
                          </a:solidFill>
                          <a:effectLst/>
                          <a:latin typeface="Times New Roman" panose="02020603050405020304" pitchFamily="18" charset="0"/>
                        </a:rPr>
                        <a:t>10 </a:t>
                      </a:r>
                      <a:r>
                        <a:rPr lang="en-US" sz="2000" b="1" i="0" u="none" strike="noStrike" dirty="0">
                          <a:solidFill>
                            <a:srgbClr val="202122"/>
                          </a:solidFill>
                          <a:effectLst/>
                          <a:latin typeface="Times New Roman" panose="02020603050405020304" pitchFamily="18" charset="0"/>
                        </a:rPr>
                        <a:t>min</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1" i="0" u="none" strike="noStrike" dirty="0">
                          <a:solidFill>
                            <a:srgbClr val="202122"/>
                          </a:solidFill>
                          <a:effectLst/>
                          <a:latin typeface="Times New Roman" panose="02020603050405020304" pitchFamily="18" charset="0"/>
                        </a:rPr>
                        <a:t>20 </a:t>
                      </a:r>
                      <a:r>
                        <a:rPr lang="en-US" sz="2000" b="1" i="0" u="none" strike="noStrike" dirty="0">
                          <a:solidFill>
                            <a:srgbClr val="202122"/>
                          </a:solidFill>
                          <a:effectLst/>
                          <a:latin typeface="Times New Roman" panose="02020603050405020304" pitchFamily="18" charset="0"/>
                        </a:rPr>
                        <a:t>min</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1" i="0" u="none" strike="noStrike" dirty="0">
                          <a:solidFill>
                            <a:srgbClr val="202122"/>
                          </a:solidFill>
                          <a:effectLst/>
                          <a:latin typeface="Times New Roman" panose="02020603050405020304" pitchFamily="18" charset="0"/>
                        </a:rPr>
                        <a:t>30 </a:t>
                      </a:r>
                      <a:r>
                        <a:rPr lang="en-US" sz="2000" b="1" i="0" u="none" strike="noStrike" dirty="0">
                          <a:solidFill>
                            <a:srgbClr val="202122"/>
                          </a:solidFill>
                          <a:effectLst/>
                          <a:latin typeface="Times New Roman" panose="02020603050405020304" pitchFamily="18" charset="0"/>
                        </a:rPr>
                        <a:t>min</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1" i="0" u="none" strike="noStrike" dirty="0">
                          <a:solidFill>
                            <a:srgbClr val="202122"/>
                          </a:solidFill>
                          <a:effectLst/>
                          <a:latin typeface="Times New Roman" panose="02020603050405020304" pitchFamily="18" charset="0"/>
                        </a:rPr>
                        <a:t>40 </a:t>
                      </a:r>
                      <a:r>
                        <a:rPr lang="en-US" sz="2000" b="1" i="0" u="none" strike="noStrike" dirty="0">
                          <a:solidFill>
                            <a:srgbClr val="202122"/>
                          </a:solidFill>
                          <a:effectLst/>
                          <a:latin typeface="Times New Roman" panose="02020603050405020304" pitchFamily="18" charset="0"/>
                        </a:rPr>
                        <a:t>min</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1" i="0" u="none" strike="noStrike" dirty="0">
                          <a:solidFill>
                            <a:srgbClr val="202122"/>
                          </a:solidFill>
                          <a:effectLst/>
                          <a:latin typeface="Times New Roman" panose="02020603050405020304" pitchFamily="18" charset="0"/>
                        </a:rPr>
                        <a:t>50 </a:t>
                      </a:r>
                      <a:r>
                        <a:rPr lang="en-US" sz="2000" b="1" i="0" u="none" strike="noStrike" dirty="0">
                          <a:solidFill>
                            <a:srgbClr val="202122"/>
                          </a:solidFill>
                          <a:effectLst/>
                          <a:latin typeface="Times New Roman" panose="02020603050405020304" pitchFamily="18" charset="0"/>
                        </a:rPr>
                        <a:t>min</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1" i="0" u="none" strike="noStrike" dirty="0">
                          <a:solidFill>
                            <a:srgbClr val="202122"/>
                          </a:solidFill>
                          <a:effectLst/>
                          <a:latin typeface="Times New Roman" panose="02020603050405020304" pitchFamily="18" charset="0"/>
                        </a:rPr>
                        <a:t>60 </a:t>
                      </a:r>
                      <a:r>
                        <a:rPr lang="en-US" sz="2000" b="1" i="0" u="none" strike="noStrike" dirty="0">
                          <a:solidFill>
                            <a:srgbClr val="202122"/>
                          </a:solidFill>
                          <a:effectLst/>
                          <a:latin typeface="Times New Roman" panose="02020603050405020304" pitchFamily="18" charset="0"/>
                        </a:rPr>
                        <a:t>min</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851684"/>
                  </a:ext>
                </a:extLst>
              </a:tr>
              <a:tr h="685287">
                <a:tc>
                  <a:txBody>
                    <a:bodyPr/>
                    <a:lstStyle/>
                    <a:p>
                      <a:pPr algn="just" rtl="0" fontAlgn="t">
                        <a:spcBef>
                          <a:spcPts val="600"/>
                        </a:spcBef>
                        <a:spcAft>
                          <a:spcPts val="600"/>
                        </a:spcAft>
                      </a:pPr>
                      <a:r>
                        <a:rPr lang="en-US" sz="2000" b="1" i="0" u="none" strike="noStrike" dirty="0">
                          <a:solidFill>
                            <a:srgbClr val="202122"/>
                          </a:solidFill>
                          <a:effectLst/>
                          <a:latin typeface="Times New Roman" panose="02020603050405020304" pitchFamily="18" charset="0"/>
                        </a:rPr>
                        <a:t>T,C</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27</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27</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27</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dirty="0">
                          <a:solidFill>
                            <a:srgbClr val="202122"/>
                          </a:solidFill>
                          <a:effectLst/>
                          <a:latin typeface="Times New Roman" panose="02020603050405020304" pitchFamily="18" charset="0"/>
                        </a:rPr>
                        <a:t>27</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27</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27</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27</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713754"/>
                  </a:ext>
                </a:extLst>
              </a:tr>
              <a:tr h="700862">
                <a:tc>
                  <a:txBody>
                    <a:bodyPr/>
                    <a:lstStyle/>
                    <a:p>
                      <a:pPr algn="just" rtl="0" fontAlgn="t">
                        <a:spcBef>
                          <a:spcPts val="600"/>
                        </a:spcBef>
                        <a:spcAft>
                          <a:spcPts val="600"/>
                        </a:spcAft>
                      </a:pPr>
                      <a:r>
                        <a:rPr lang="en-US" sz="2000" b="1" i="0" u="none" strike="noStrike" dirty="0">
                          <a:solidFill>
                            <a:srgbClr val="202122"/>
                          </a:solidFill>
                          <a:effectLst/>
                          <a:latin typeface="Times New Roman" panose="02020603050405020304" pitchFamily="18" charset="0"/>
                        </a:rPr>
                        <a:t>U</a:t>
                      </a:r>
                      <a:endParaRPr lang="en-US"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5.32</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dirty="0">
                          <a:solidFill>
                            <a:srgbClr val="202122"/>
                          </a:solidFill>
                          <a:effectLst/>
                          <a:latin typeface="Times New Roman" panose="02020603050405020304" pitchFamily="18" charset="0"/>
                        </a:rPr>
                        <a:t>5.39</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5.49</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5.60</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5.65</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5.77</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5.83</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545089"/>
                  </a:ext>
                </a:extLst>
              </a:tr>
              <a:tr h="700862">
                <a:tc>
                  <a:txBody>
                    <a:bodyPr/>
                    <a:lstStyle/>
                    <a:p>
                      <a:pPr algn="just" rtl="0" fontAlgn="t">
                        <a:spcBef>
                          <a:spcPts val="600"/>
                        </a:spcBef>
                        <a:spcAft>
                          <a:spcPts val="600"/>
                        </a:spcAft>
                      </a:pPr>
                      <a:r>
                        <a:rPr lang="en-US" sz="2000" b="1" i="0" u="none" strike="noStrike" dirty="0">
                          <a:solidFill>
                            <a:srgbClr val="202122"/>
                          </a:solidFill>
                          <a:effectLst/>
                          <a:latin typeface="Times New Roman" panose="02020603050405020304" pitchFamily="18" charset="0"/>
                        </a:rPr>
                        <a:t>On outside</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dirty="0">
                          <a:solidFill>
                            <a:srgbClr val="202122"/>
                          </a:solidFill>
                          <a:effectLst/>
                          <a:latin typeface="Times New Roman" panose="02020603050405020304" pitchFamily="18" charset="0"/>
                        </a:rPr>
                        <a:t>0 </a:t>
                      </a:r>
                      <a:r>
                        <a:rPr lang="en-US" sz="2000" b="0" i="0" u="none" strike="noStrike" dirty="0">
                          <a:solidFill>
                            <a:srgbClr val="202122"/>
                          </a:solidFill>
                          <a:effectLst/>
                          <a:latin typeface="Times New Roman" panose="02020603050405020304" pitchFamily="18" charset="0"/>
                        </a:rPr>
                        <a:t>min</a:t>
                      </a:r>
                      <a:r>
                        <a:rPr lang="ru-RU" sz="2000" b="0" i="0" u="none" strike="noStrike" dirty="0">
                          <a:solidFill>
                            <a:srgbClr val="202122"/>
                          </a:solidFill>
                          <a:effectLst/>
                          <a:latin typeface="Times New Roman" panose="02020603050405020304" pitchFamily="18" charset="0"/>
                        </a:rPr>
                        <a:t> </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dirty="0">
                          <a:solidFill>
                            <a:srgbClr val="202122"/>
                          </a:solidFill>
                          <a:effectLst/>
                          <a:latin typeface="Times New Roman" panose="02020603050405020304" pitchFamily="18" charset="0"/>
                        </a:rPr>
                        <a:t>10 </a:t>
                      </a:r>
                      <a:r>
                        <a:rPr lang="en-US" sz="2000" b="0" i="0" u="none" strike="noStrike" dirty="0">
                          <a:solidFill>
                            <a:srgbClr val="202122"/>
                          </a:solidFill>
                          <a:effectLst/>
                          <a:latin typeface="Times New Roman" panose="02020603050405020304" pitchFamily="18" charset="0"/>
                        </a:rPr>
                        <a:t>min</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dirty="0">
                          <a:solidFill>
                            <a:srgbClr val="202122"/>
                          </a:solidFill>
                          <a:effectLst/>
                          <a:latin typeface="Times New Roman" panose="02020603050405020304" pitchFamily="18" charset="0"/>
                        </a:rPr>
                        <a:t>20 </a:t>
                      </a:r>
                      <a:r>
                        <a:rPr lang="en-US" sz="2000" b="0" i="0" u="none" strike="noStrike" dirty="0">
                          <a:solidFill>
                            <a:srgbClr val="202122"/>
                          </a:solidFill>
                          <a:effectLst/>
                          <a:latin typeface="Times New Roman" panose="02020603050405020304" pitchFamily="18" charset="0"/>
                        </a:rPr>
                        <a:t>min</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dirty="0">
                          <a:solidFill>
                            <a:srgbClr val="202122"/>
                          </a:solidFill>
                          <a:effectLst/>
                          <a:latin typeface="Times New Roman" panose="02020603050405020304" pitchFamily="18" charset="0"/>
                        </a:rPr>
                        <a:t>25 </a:t>
                      </a:r>
                      <a:r>
                        <a:rPr lang="en-US" sz="2000" b="0" i="0" u="none" strike="noStrike" dirty="0">
                          <a:solidFill>
                            <a:srgbClr val="202122"/>
                          </a:solidFill>
                          <a:effectLst/>
                          <a:latin typeface="Times New Roman" panose="02020603050405020304" pitchFamily="18" charset="0"/>
                        </a:rPr>
                        <a:t>min</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dirty="0">
                          <a:solidFill>
                            <a:srgbClr val="202122"/>
                          </a:solidFill>
                          <a:effectLst/>
                          <a:latin typeface="Times New Roman" panose="02020603050405020304" pitchFamily="18" charset="0"/>
                        </a:rPr>
                        <a:t>30 </a:t>
                      </a:r>
                      <a:r>
                        <a:rPr lang="en-US" sz="2000" b="0" i="0" u="none" strike="noStrike" dirty="0">
                          <a:solidFill>
                            <a:srgbClr val="202122"/>
                          </a:solidFill>
                          <a:effectLst/>
                          <a:latin typeface="Times New Roman" panose="02020603050405020304" pitchFamily="18" charset="0"/>
                        </a:rPr>
                        <a:t>min</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dirty="0">
                          <a:solidFill>
                            <a:srgbClr val="202122"/>
                          </a:solidFill>
                          <a:effectLst/>
                          <a:latin typeface="Times New Roman" panose="02020603050405020304" pitchFamily="18" charset="0"/>
                        </a:rPr>
                        <a:t>35 </a:t>
                      </a:r>
                      <a:r>
                        <a:rPr lang="en-US" sz="2000" b="0" i="0" u="none" strike="noStrike" dirty="0">
                          <a:solidFill>
                            <a:srgbClr val="202122"/>
                          </a:solidFill>
                          <a:effectLst/>
                          <a:latin typeface="Times New Roman" panose="02020603050405020304" pitchFamily="18" charset="0"/>
                        </a:rPr>
                        <a:t>min</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dirty="0">
                          <a:solidFill>
                            <a:srgbClr val="202122"/>
                          </a:solidFill>
                          <a:effectLst/>
                          <a:latin typeface="Times New Roman" panose="02020603050405020304" pitchFamily="18" charset="0"/>
                        </a:rPr>
                        <a:t>40 </a:t>
                      </a:r>
                      <a:r>
                        <a:rPr lang="en-US" sz="2000" b="0" i="0" u="none" strike="noStrike" dirty="0">
                          <a:solidFill>
                            <a:srgbClr val="202122"/>
                          </a:solidFill>
                          <a:effectLst/>
                          <a:latin typeface="Times New Roman" panose="02020603050405020304" pitchFamily="18" charset="0"/>
                        </a:rPr>
                        <a:t>min</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692572"/>
                  </a:ext>
                </a:extLst>
              </a:tr>
              <a:tr h="685287">
                <a:tc>
                  <a:txBody>
                    <a:bodyPr/>
                    <a:lstStyle/>
                    <a:p>
                      <a:pPr algn="just" rtl="0" fontAlgn="t">
                        <a:spcBef>
                          <a:spcPts val="600"/>
                        </a:spcBef>
                        <a:spcAft>
                          <a:spcPts val="600"/>
                        </a:spcAft>
                      </a:pPr>
                      <a:r>
                        <a:rPr lang="en-US" sz="2000" b="1" i="0" u="none" strike="noStrike">
                          <a:solidFill>
                            <a:srgbClr val="202122"/>
                          </a:solidFill>
                          <a:effectLst/>
                          <a:latin typeface="Times New Roman" panose="02020603050405020304" pitchFamily="18" charset="0"/>
                        </a:rPr>
                        <a:t>T,C</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-26</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-26</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-26</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-25</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-25</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-26</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-26</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595030"/>
                  </a:ext>
                </a:extLst>
              </a:tr>
              <a:tr h="700862">
                <a:tc>
                  <a:txBody>
                    <a:bodyPr/>
                    <a:lstStyle/>
                    <a:p>
                      <a:pPr algn="just" rtl="0" fontAlgn="t">
                        <a:spcBef>
                          <a:spcPts val="600"/>
                        </a:spcBef>
                        <a:spcAft>
                          <a:spcPts val="600"/>
                        </a:spcAft>
                      </a:pPr>
                      <a:r>
                        <a:rPr lang="en-US" sz="2000" b="1" i="0" u="none" strike="noStrike">
                          <a:solidFill>
                            <a:srgbClr val="202122"/>
                          </a:solidFill>
                          <a:effectLst/>
                          <a:latin typeface="Times New Roman" panose="02020603050405020304" pitchFamily="18" charset="0"/>
                        </a:rPr>
                        <a:t>U</a:t>
                      </a:r>
                      <a:endParaRPr lang="en-US"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6.01</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2.269</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2.491</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dirty="0">
                          <a:solidFill>
                            <a:srgbClr val="202122"/>
                          </a:solidFill>
                          <a:effectLst/>
                          <a:latin typeface="Times New Roman" panose="02020603050405020304" pitchFamily="18" charset="0"/>
                        </a:rPr>
                        <a:t>2.29</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2.35</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a:solidFill>
                            <a:srgbClr val="202122"/>
                          </a:solidFill>
                          <a:effectLst/>
                          <a:latin typeface="Times New Roman" panose="02020603050405020304" pitchFamily="18" charset="0"/>
                        </a:rPr>
                        <a:t>2.5</a:t>
                      </a:r>
                      <a:endParaRPr lang="ru-RU" sz="20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600"/>
                        </a:spcBef>
                        <a:spcAft>
                          <a:spcPts val="600"/>
                        </a:spcAft>
                      </a:pPr>
                      <a:r>
                        <a:rPr lang="ru-RU" sz="2000" b="0" i="0" u="none" strike="noStrike" dirty="0">
                          <a:solidFill>
                            <a:srgbClr val="202122"/>
                          </a:solidFill>
                          <a:effectLst/>
                          <a:latin typeface="Times New Roman" panose="02020603050405020304" pitchFamily="18" charset="0"/>
                        </a:rPr>
                        <a:t>2.5</a:t>
                      </a:r>
                      <a:endParaRPr lang="ru-RU" sz="20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6928087"/>
                  </a:ext>
                </a:extLst>
              </a:tr>
            </a:tbl>
          </a:graphicData>
        </a:graphic>
      </p:graphicFrame>
      <p:pic>
        <p:nvPicPr>
          <p:cNvPr id="25" name="Picture 4">
            <a:extLst>
              <a:ext uri="{FF2B5EF4-FFF2-40B4-BE49-F238E27FC236}">
                <a16:creationId xmlns:a16="http://schemas.microsoft.com/office/drawing/2014/main" id="{5DEB9231-E090-547F-B294-461D10590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5837" y="21551579"/>
            <a:ext cx="2867904" cy="414447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a:extLst>
              <a:ext uri="{FF2B5EF4-FFF2-40B4-BE49-F238E27FC236}">
                <a16:creationId xmlns:a16="http://schemas.microsoft.com/office/drawing/2014/main" id="{A5A28D90-4E25-90B4-A648-DE65DFC378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2744" y="21462312"/>
            <a:ext cx="3294193" cy="448691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a:extLst>
              <a:ext uri="{FF2B5EF4-FFF2-40B4-BE49-F238E27FC236}">
                <a16:creationId xmlns:a16="http://schemas.microsoft.com/office/drawing/2014/main" id="{B0FDB4E8-9131-8FCF-4BCC-310111F0A23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7510"/>
          <a:stretch/>
        </p:blipFill>
        <p:spPr bwMode="auto">
          <a:xfrm rot="16200000">
            <a:off x="16233443" y="22816639"/>
            <a:ext cx="4410586" cy="1788586"/>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57;p1">
            <a:extLst>
              <a:ext uri="{FF2B5EF4-FFF2-40B4-BE49-F238E27FC236}">
                <a16:creationId xmlns:a16="http://schemas.microsoft.com/office/drawing/2014/main" id="{B5C35247-3893-39CD-1125-B17E074C1B7F}"/>
              </a:ext>
            </a:extLst>
          </p:cNvPr>
          <p:cNvSpPr txBox="1">
            <a:spLocks/>
          </p:cNvSpPr>
          <p:nvPr/>
        </p:nvSpPr>
        <p:spPr>
          <a:xfrm>
            <a:off x="10989299" y="26085878"/>
            <a:ext cx="9029832" cy="859984"/>
          </a:xfrm>
          <a:prstGeom prst="round1Rect">
            <a:avLst>
              <a:gd name="adj" fmla="val 16667"/>
            </a:avLst>
          </a:prstGeom>
          <a:solidFill>
            <a:schemeClr val="accent6"/>
          </a:solidFill>
          <a:ln>
            <a:noFill/>
          </a:ln>
        </p:spPr>
        <p:txBody>
          <a:bodyPr spcFirstLastPara="1" wrap="square" lIns="257988" tIns="32235" rIns="64488" bIns="32235" anchor="ctr" anchorCtr="0">
            <a:normAutofit/>
          </a:bodyPr>
          <a:lstStyle>
            <a:defPPr marR="0" lvl="0" algn="l" rtl="0">
              <a:lnSpc>
                <a:spcPct val="100000"/>
              </a:lnSpc>
              <a:spcBef>
                <a:spcPts val="0"/>
              </a:spcBef>
              <a:spcAft>
                <a:spcPts val="0"/>
              </a:spcAft>
            </a:defPPr>
            <a:lvl1pPr marL="322509" marR="0" lvl="0" indent="-161254" algn="l" rtl="0">
              <a:lnSpc>
                <a:spcPct val="100000"/>
              </a:lnSpc>
              <a:spcBef>
                <a:spcPts val="0"/>
              </a:spcBef>
              <a:spcAft>
                <a:spcPts val="0"/>
              </a:spcAft>
              <a:buClr>
                <a:schemeClr val="accent2"/>
              </a:buClr>
              <a:buSzPts val="6000"/>
              <a:buFont typeface="Arial"/>
              <a:buNone/>
              <a:defRPr sz="4232" b="0" i="0" u="none" strike="noStrike" cap="none">
                <a:solidFill>
                  <a:schemeClr val="lt1"/>
                </a:solidFill>
                <a:latin typeface="Cambria"/>
                <a:ea typeface="Cambria"/>
                <a:cs typeface="Cambria"/>
                <a:sym typeface="Cambria"/>
              </a:defRPr>
            </a:lvl1pPr>
            <a:lvl2pPr marL="645018" marR="0" lvl="1" indent="-161254" algn="l" rtl="0">
              <a:lnSpc>
                <a:spcPct val="100000"/>
              </a:lnSpc>
              <a:spcBef>
                <a:spcPts val="0"/>
              </a:spcBef>
              <a:spcAft>
                <a:spcPts val="0"/>
              </a:spcAft>
              <a:buClr>
                <a:schemeClr val="accent2"/>
              </a:buClr>
              <a:buSzPts val="6000"/>
              <a:buFont typeface="Arial"/>
              <a:buNone/>
              <a:defRPr sz="4232" b="0" i="0" u="none" strike="noStrike" cap="none">
                <a:solidFill>
                  <a:schemeClr val="lt1"/>
                </a:solidFill>
                <a:latin typeface="Cambria"/>
                <a:ea typeface="Cambria"/>
                <a:cs typeface="Cambria"/>
                <a:sym typeface="Cambria"/>
              </a:defRPr>
            </a:lvl2pPr>
            <a:lvl3pPr marL="967527" marR="0" lvl="2" indent="-161254" algn="l" rtl="0">
              <a:lnSpc>
                <a:spcPct val="100000"/>
              </a:lnSpc>
              <a:spcBef>
                <a:spcPts val="0"/>
              </a:spcBef>
              <a:spcAft>
                <a:spcPts val="0"/>
              </a:spcAft>
              <a:buClr>
                <a:schemeClr val="accent2"/>
              </a:buClr>
              <a:buSzPts val="6000"/>
              <a:buFont typeface="Arial"/>
              <a:buNone/>
              <a:defRPr sz="4232" b="0" i="0" u="none" strike="noStrike" cap="none">
                <a:solidFill>
                  <a:schemeClr val="lt1"/>
                </a:solidFill>
                <a:latin typeface="Cambria"/>
                <a:ea typeface="Cambria"/>
                <a:cs typeface="Cambria"/>
                <a:sym typeface="Cambria"/>
              </a:defRPr>
            </a:lvl3pPr>
            <a:lvl4pPr marL="1290036" marR="0" lvl="3" indent="-161254" algn="l" rtl="0">
              <a:lnSpc>
                <a:spcPct val="100000"/>
              </a:lnSpc>
              <a:spcBef>
                <a:spcPts val="0"/>
              </a:spcBef>
              <a:spcAft>
                <a:spcPts val="0"/>
              </a:spcAft>
              <a:buClr>
                <a:schemeClr val="accent2"/>
              </a:buClr>
              <a:buSzPts val="6000"/>
              <a:buFont typeface="Arial"/>
              <a:buNone/>
              <a:defRPr sz="4232" b="0" i="0" u="none" strike="noStrike" cap="none">
                <a:solidFill>
                  <a:schemeClr val="lt1"/>
                </a:solidFill>
                <a:latin typeface="Cambria"/>
                <a:ea typeface="Cambria"/>
                <a:cs typeface="Cambria"/>
                <a:sym typeface="Cambria"/>
              </a:defRPr>
            </a:lvl4pPr>
            <a:lvl5pPr marL="1612544" marR="0" lvl="4" indent="-161254" algn="l" rtl="0">
              <a:lnSpc>
                <a:spcPct val="100000"/>
              </a:lnSpc>
              <a:spcBef>
                <a:spcPts val="0"/>
              </a:spcBef>
              <a:spcAft>
                <a:spcPts val="0"/>
              </a:spcAft>
              <a:buClr>
                <a:schemeClr val="accent2"/>
              </a:buClr>
              <a:buSzPts val="6000"/>
              <a:buFont typeface="Arial"/>
              <a:buNone/>
              <a:defRPr sz="4232" b="0" i="0" u="none" strike="noStrike" cap="none">
                <a:solidFill>
                  <a:schemeClr val="lt1"/>
                </a:solidFill>
                <a:latin typeface="Cambria"/>
                <a:ea typeface="Cambria"/>
                <a:cs typeface="Cambria"/>
                <a:sym typeface="Cambria"/>
              </a:defRPr>
            </a:lvl5pPr>
            <a:lvl6pPr marL="1935053" marR="0" lvl="5" indent="-161254" algn="l" rtl="0">
              <a:lnSpc>
                <a:spcPct val="100000"/>
              </a:lnSpc>
              <a:spcBef>
                <a:spcPts val="0"/>
              </a:spcBef>
              <a:spcAft>
                <a:spcPts val="0"/>
              </a:spcAft>
              <a:buClr>
                <a:schemeClr val="accent2"/>
              </a:buClr>
              <a:buSzPts val="6000"/>
              <a:buFont typeface="Arial"/>
              <a:buNone/>
              <a:defRPr sz="4232" b="0" i="0" u="none" strike="noStrike" cap="none">
                <a:solidFill>
                  <a:schemeClr val="lt1"/>
                </a:solidFill>
                <a:latin typeface="Cambria"/>
                <a:ea typeface="Cambria"/>
                <a:cs typeface="Cambria"/>
                <a:sym typeface="Cambria"/>
              </a:defRPr>
            </a:lvl6pPr>
            <a:lvl7pPr marL="2257562" marR="0" lvl="6" indent="-161254" algn="l" rtl="0">
              <a:lnSpc>
                <a:spcPct val="100000"/>
              </a:lnSpc>
              <a:spcBef>
                <a:spcPts val="0"/>
              </a:spcBef>
              <a:spcAft>
                <a:spcPts val="0"/>
              </a:spcAft>
              <a:buClr>
                <a:schemeClr val="accent2"/>
              </a:buClr>
              <a:buSzPts val="6000"/>
              <a:buFont typeface="Arial"/>
              <a:buNone/>
              <a:defRPr sz="4232" b="0" i="0" u="none" strike="noStrike" cap="none">
                <a:solidFill>
                  <a:schemeClr val="lt1"/>
                </a:solidFill>
                <a:latin typeface="Cambria"/>
                <a:ea typeface="Cambria"/>
                <a:cs typeface="Cambria"/>
                <a:sym typeface="Cambria"/>
              </a:defRPr>
            </a:lvl7pPr>
            <a:lvl8pPr marL="2580071" marR="0" lvl="7" indent="-161254" algn="l" rtl="0">
              <a:lnSpc>
                <a:spcPct val="100000"/>
              </a:lnSpc>
              <a:spcBef>
                <a:spcPts val="0"/>
              </a:spcBef>
              <a:spcAft>
                <a:spcPts val="0"/>
              </a:spcAft>
              <a:buClr>
                <a:schemeClr val="accent2"/>
              </a:buClr>
              <a:buSzPts val="6000"/>
              <a:buFont typeface="Arial"/>
              <a:buNone/>
              <a:defRPr sz="4232" b="0" i="0" u="none" strike="noStrike" cap="none">
                <a:solidFill>
                  <a:schemeClr val="lt1"/>
                </a:solidFill>
                <a:latin typeface="Cambria"/>
                <a:ea typeface="Cambria"/>
                <a:cs typeface="Cambria"/>
                <a:sym typeface="Cambria"/>
              </a:defRPr>
            </a:lvl8pPr>
            <a:lvl9pPr marL="2902580" marR="0" lvl="8" indent="-161254" algn="l" rtl="0">
              <a:lnSpc>
                <a:spcPct val="100000"/>
              </a:lnSpc>
              <a:spcBef>
                <a:spcPts val="0"/>
              </a:spcBef>
              <a:spcAft>
                <a:spcPts val="0"/>
              </a:spcAft>
              <a:buClr>
                <a:schemeClr val="accent2"/>
              </a:buClr>
              <a:buSzPts val="6000"/>
              <a:buFont typeface="Arial"/>
              <a:buNone/>
              <a:defRPr sz="4232" b="0" i="0" u="none" strike="noStrike" cap="none">
                <a:solidFill>
                  <a:schemeClr val="lt1"/>
                </a:solidFill>
                <a:latin typeface="Cambria"/>
                <a:ea typeface="Cambria"/>
                <a:cs typeface="Cambria"/>
                <a:sym typeface="Cambria"/>
              </a:defRPr>
            </a:lvl9pPr>
          </a:lstStyle>
          <a:p>
            <a:pPr marL="0" indent="0"/>
            <a:r>
              <a:rPr lang="en-US" b="1" dirty="0">
                <a:latin typeface="Times New Roman" panose="02020603050405020304" pitchFamily="18" charset="0"/>
                <a:cs typeface="Times New Roman" panose="02020603050405020304" pitchFamily="18" charset="0"/>
              </a:rPr>
              <a:t>Prototype</a:t>
            </a:r>
            <a:r>
              <a:rPr lang="ru-RU" b="1" dirty="0">
                <a:latin typeface="Times New Roman" panose="02020603050405020304" pitchFamily="18" charset="0"/>
                <a:cs typeface="Times New Roman" panose="02020603050405020304" pitchFamily="18" charset="0"/>
              </a:rPr>
              <a:t> №1</a:t>
            </a:r>
          </a:p>
        </p:txBody>
      </p:sp>
      <p:pic>
        <p:nvPicPr>
          <p:cNvPr id="30" name="Рисунок 29">
            <a:extLst>
              <a:ext uri="{FF2B5EF4-FFF2-40B4-BE49-F238E27FC236}">
                <a16:creationId xmlns:a16="http://schemas.microsoft.com/office/drawing/2014/main" id="{BC744899-5410-7408-8517-5F281325A050}"/>
              </a:ext>
            </a:extLst>
          </p:cNvPr>
          <p:cNvPicPr>
            <a:picLocks noChangeAspect="1"/>
          </p:cNvPicPr>
          <p:nvPr/>
        </p:nvPicPr>
        <p:blipFill>
          <a:blip r:embed="rId7"/>
          <a:stretch>
            <a:fillRect/>
          </a:stretch>
        </p:blipFill>
        <p:spPr>
          <a:xfrm>
            <a:off x="10568318" y="30174896"/>
            <a:ext cx="5398182" cy="3036477"/>
          </a:xfrm>
          <a:prstGeom prst="rect">
            <a:avLst/>
          </a:prstGeom>
        </p:spPr>
      </p:pic>
      <p:pic>
        <p:nvPicPr>
          <p:cNvPr id="31" name="Рисунок 30">
            <a:extLst>
              <a:ext uri="{FF2B5EF4-FFF2-40B4-BE49-F238E27FC236}">
                <a16:creationId xmlns:a16="http://schemas.microsoft.com/office/drawing/2014/main" id="{1B499201-0551-5390-43FF-398AC3856600}"/>
              </a:ext>
            </a:extLst>
          </p:cNvPr>
          <p:cNvPicPr>
            <a:picLocks noChangeAspect="1"/>
          </p:cNvPicPr>
          <p:nvPr/>
        </p:nvPicPr>
        <p:blipFill>
          <a:blip r:embed="rId8"/>
          <a:stretch>
            <a:fillRect/>
          </a:stretch>
        </p:blipFill>
        <p:spPr>
          <a:xfrm>
            <a:off x="16040637" y="30406821"/>
            <a:ext cx="3806157" cy="5085471"/>
          </a:xfrm>
          <a:prstGeom prst="rect">
            <a:avLst/>
          </a:prstGeom>
        </p:spPr>
      </p:pic>
      <p:pic>
        <p:nvPicPr>
          <p:cNvPr id="32" name="Рисунок 31">
            <a:extLst>
              <a:ext uri="{FF2B5EF4-FFF2-40B4-BE49-F238E27FC236}">
                <a16:creationId xmlns:a16="http://schemas.microsoft.com/office/drawing/2014/main" id="{3157BA9D-6A15-7356-DE6F-C47451EA58A1}"/>
              </a:ext>
            </a:extLst>
          </p:cNvPr>
          <p:cNvPicPr>
            <a:picLocks noChangeAspect="1"/>
          </p:cNvPicPr>
          <p:nvPr/>
        </p:nvPicPr>
        <p:blipFill>
          <a:blip r:embed="rId9"/>
          <a:stretch>
            <a:fillRect/>
          </a:stretch>
        </p:blipFill>
        <p:spPr>
          <a:xfrm>
            <a:off x="10866014" y="33226650"/>
            <a:ext cx="5020081" cy="3765060"/>
          </a:xfrm>
          <a:prstGeom prst="rect">
            <a:avLst/>
          </a:prstGeom>
        </p:spPr>
      </p:pic>
      <p:pic>
        <p:nvPicPr>
          <p:cNvPr id="33" name="Picture 12">
            <a:extLst>
              <a:ext uri="{FF2B5EF4-FFF2-40B4-BE49-F238E27FC236}">
                <a16:creationId xmlns:a16="http://schemas.microsoft.com/office/drawing/2014/main" id="{66E0817D-E7F2-C489-40DF-FBF3972E49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40495" y="6848792"/>
            <a:ext cx="5810855" cy="450402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6">
            <a:extLst>
              <a:ext uri="{FF2B5EF4-FFF2-40B4-BE49-F238E27FC236}">
                <a16:creationId xmlns:a16="http://schemas.microsoft.com/office/drawing/2014/main" id="{74ED53F4-1F5A-0183-CC1A-63EC1BCB8D7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70047" y="6820392"/>
            <a:ext cx="3653089" cy="48547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a:extLst>
              <a:ext uri="{FF2B5EF4-FFF2-40B4-BE49-F238E27FC236}">
                <a16:creationId xmlns:a16="http://schemas.microsoft.com/office/drawing/2014/main" id="{ADE92130-B6C9-94CE-9EFA-4B46346D85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68179" y="11797747"/>
            <a:ext cx="6114560" cy="4170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 name="Таблица 36">
            <a:extLst>
              <a:ext uri="{FF2B5EF4-FFF2-40B4-BE49-F238E27FC236}">
                <a16:creationId xmlns:a16="http://schemas.microsoft.com/office/drawing/2014/main" id="{CDE32F89-9D6F-96A9-784D-2A150DBB7DB0}"/>
              </a:ext>
            </a:extLst>
          </p:cNvPr>
          <p:cNvGraphicFramePr>
            <a:graphicFrameLocks noGrp="1"/>
          </p:cNvGraphicFramePr>
          <p:nvPr>
            <p:extLst>
              <p:ext uri="{D42A27DB-BD31-4B8C-83A1-F6EECF244321}">
                <p14:modId xmlns:p14="http://schemas.microsoft.com/office/powerpoint/2010/main" val="3605858246"/>
              </p:ext>
            </p:extLst>
          </p:nvPr>
        </p:nvGraphicFramePr>
        <p:xfrm>
          <a:off x="20488888" y="21653541"/>
          <a:ext cx="10224266" cy="4244562"/>
        </p:xfrm>
        <a:graphic>
          <a:graphicData uri="http://schemas.openxmlformats.org/drawingml/2006/table">
            <a:tbl>
              <a:tblPr/>
              <a:tblGrid>
                <a:gridCol w="2058132">
                  <a:extLst>
                    <a:ext uri="{9D8B030D-6E8A-4147-A177-3AD203B41FA5}">
                      <a16:colId xmlns:a16="http://schemas.microsoft.com/office/drawing/2014/main" val="3851209079"/>
                    </a:ext>
                  </a:extLst>
                </a:gridCol>
                <a:gridCol w="2024936">
                  <a:extLst>
                    <a:ext uri="{9D8B030D-6E8A-4147-A177-3AD203B41FA5}">
                      <a16:colId xmlns:a16="http://schemas.microsoft.com/office/drawing/2014/main" val="1244664758"/>
                    </a:ext>
                  </a:extLst>
                </a:gridCol>
                <a:gridCol w="1941946">
                  <a:extLst>
                    <a:ext uri="{9D8B030D-6E8A-4147-A177-3AD203B41FA5}">
                      <a16:colId xmlns:a16="http://schemas.microsoft.com/office/drawing/2014/main" val="339873657"/>
                    </a:ext>
                  </a:extLst>
                </a:gridCol>
                <a:gridCol w="2041534">
                  <a:extLst>
                    <a:ext uri="{9D8B030D-6E8A-4147-A177-3AD203B41FA5}">
                      <a16:colId xmlns:a16="http://schemas.microsoft.com/office/drawing/2014/main" val="2970400114"/>
                    </a:ext>
                  </a:extLst>
                </a:gridCol>
                <a:gridCol w="2157718">
                  <a:extLst>
                    <a:ext uri="{9D8B030D-6E8A-4147-A177-3AD203B41FA5}">
                      <a16:colId xmlns:a16="http://schemas.microsoft.com/office/drawing/2014/main" val="3145391421"/>
                    </a:ext>
                  </a:extLst>
                </a:gridCol>
              </a:tblGrid>
              <a:tr h="675701">
                <a:tc>
                  <a:txBody>
                    <a:bodyPr/>
                    <a:lstStyle/>
                    <a:p>
                      <a:pPr algn="ctr" rtl="0" fontAlgn="t">
                        <a:spcBef>
                          <a:spcPts val="0"/>
                        </a:spcBef>
                        <a:spcAft>
                          <a:spcPts val="0"/>
                        </a:spcAft>
                      </a:pPr>
                      <a:r>
                        <a:rPr lang="en-US" sz="2000" b="1" i="0" u="none" strike="noStrike" dirty="0">
                          <a:solidFill>
                            <a:srgbClr val="000000"/>
                          </a:solidFill>
                          <a:effectLst/>
                          <a:latin typeface="Times New Roman" panose="02020603050405020304" pitchFamily="18" charset="0"/>
                          <a:cs typeface="Times New Roman" panose="02020603050405020304" pitchFamily="18" charset="0"/>
                        </a:rPr>
                        <a:t>Temperature</a:t>
                      </a:r>
                      <a:r>
                        <a:rPr lang="ru-RU" sz="20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rtl="0" fontAlgn="t">
                        <a:spcBef>
                          <a:spcPts val="0"/>
                        </a:spcBef>
                        <a:spcAft>
                          <a:spcPts val="0"/>
                        </a:spcAft>
                      </a:pPr>
                      <a:r>
                        <a:rPr lang="en-US" sz="2000" b="1" i="0" u="sng" strike="noStrike" dirty="0">
                          <a:solidFill>
                            <a:schemeClr val="tx1"/>
                          </a:solidFill>
                          <a:effectLst/>
                          <a:latin typeface="Times New Roman" panose="02020603050405020304" pitchFamily="18" charset="0"/>
                          <a:cs typeface="Times New Roman" panose="02020603050405020304" pitchFamily="18" charset="0"/>
                        </a:rPr>
                        <a:t>Temperature</a:t>
                      </a:r>
                      <a:r>
                        <a:rPr lang="ru-RU" sz="2000" b="1" i="0" u="sng" strike="noStrike" dirty="0">
                          <a:solidFill>
                            <a:srgbClr val="4C5A6A"/>
                          </a:solidFill>
                          <a:effectLst/>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 °</a:t>
                      </a:r>
                      <a:r>
                        <a:rPr lang="en-US" sz="2000" b="1" i="0" u="sng" strike="noStrike" dirty="0">
                          <a:solidFill>
                            <a:schemeClr val="tx1"/>
                          </a:solidFill>
                          <a:effectLst/>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F</a:t>
                      </a:r>
                      <a:endParaRPr lang="en-US" sz="2000" b="1" i="0" u="sng" dirty="0">
                        <a:solidFill>
                          <a:schemeClr val="tx1"/>
                        </a:solidFill>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rtl="0" fontAlgn="t">
                        <a:spcBef>
                          <a:spcPts val="0"/>
                        </a:spcBef>
                        <a:spcAft>
                          <a:spcPts val="0"/>
                        </a:spcAft>
                      </a:pPr>
                      <a:r>
                        <a:rPr lang="en-US" sz="2000" b="1" i="0" u="none" strike="noStrike" dirty="0">
                          <a:solidFill>
                            <a:srgbClr val="000000"/>
                          </a:solidFill>
                          <a:effectLst/>
                          <a:latin typeface="Times New Roman" panose="02020603050405020304" pitchFamily="18" charset="0"/>
                          <a:cs typeface="Times New Roman" panose="02020603050405020304" pitchFamily="18" charset="0"/>
                        </a:rPr>
                        <a:t>Burn</a:t>
                      </a:r>
                      <a:r>
                        <a:rPr lang="ru-RU" sz="20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I degrees</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rtl="0" fontAlgn="t">
                        <a:spcBef>
                          <a:spcPts val="0"/>
                        </a:spcBef>
                        <a:spcAft>
                          <a:spcPts val="0"/>
                        </a:spcAft>
                      </a:pPr>
                      <a:r>
                        <a:rPr lang="en-US" sz="2000" b="1" i="0" u="none" strike="noStrike" dirty="0">
                          <a:solidFill>
                            <a:srgbClr val="000000"/>
                          </a:solidFill>
                          <a:effectLst/>
                          <a:latin typeface="Times New Roman" panose="02020603050405020304" pitchFamily="18" charset="0"/>
                          <a:cs typeface="Times New Roman" panose="02020603050405020304" pitchFamily="18" charset="0"/>
                        </a:rPr>
                        <a:t>Burn</a:t>
                      </a:r>
                      <a:r>
                        <a:rPr lang="ru-RU" sz="20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II degrees</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rtl="0" fontAlgn="t">
                        <a:spcBef>
                          <a:spcPts val="0"/>
                        </a:spcBef>
                        <a:spcAft>
                          <a:spcPts val="0"/>
                        </a:spcAft>
                      </a:pPr>
                      <a:r>
                        <a:rPr lang="en-US" sz="2000" b="1" i="0" u="none" strike="noStrike" dirty="0">
                          <a:solidFill>
                            <a:srgbClr val="000000"/>
                          </a:solidFill>
                          <a:effectLst/>
                          <a:latin typeface="Times New Roman" panose="02020603050405020304" pitchFamily="18" charset="0"/>
                          <a:cs typeface="Times New Roman" panose="02020603050405020304" pitchFamily="18" charset="0"/>
                        </a:rPr>
                        <a:t>Burn</a:t>
                      </a:r>
                      <a:r>
                        <a:rPr lang="ru-RU" sz="2000" b="1" i="0" u="none" strike="noStrike" dirty="0">
                          <a:solidFill>
                            <a:srgbClr val="000000"/>
                          </a:solidFill>
                          <a:effectLst/>
                          <a:latin typeface="Times New Roman" panose="02020603050405020304" pitchFamily="18" charset="0"/>
                          <a:cs typeface="Times New Roman" panose="02020603050405020304" pitchFamily="18" charset="0"/>
                        </a:rPr>
                        <a:t> </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III degrees</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1642404118"/>
                  </a:ext>
                </a:extLst>
              </a:tr>
              <a:tr h="398941">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cs typeface="Times New Roman" panose="02020603050405020304" pitchFamily="18" charset="0"/>
                        </a:rPr>
                        <a:t>37° С</a:t>
                      </a:r>
                      <a:endParaRPr lang="ru-RU" sz="200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a:solidFill>
                            <a:srgbClr val="000000"/>
                          </a:solidFill>
                          <a:effectLst/>
                          <a:latin typeface="Times New Roman" panose="02020603050405020304" pitchFamily="18" charset="0"/>
                          <a:cs typeface="Times New Roman" panose="02020603050405020304" pitchFamily="18" charset="0"/>
                        </a:rPr>
                        <a:t>100° F</a:t>
                      </a:r>
                      <a:endParaRPr lang="en-US" sz="200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3">
                  <a:txBody>
                    <a:bodyPr/>
                    <a:lstStyle/>
                    <a:p>
                      <a:pPr algn="ctr" rtl="0" fontAlgn="t">
                        <a:spcBef>
                          <a:spcPts val="0"/>
                        </a:spcBef>
                        <a:spcAft>
                          <a:spcPts val="0"/>
                        </a:spcAft>
                      </a:pPr>
                      <a:r>
                        <a:rPr lang="en-US" sz="2000" dirty="0">
                          <a:effectLst/>
                          <a:latin typeface="Times New Roman" panose="02020603050405020304" pitchFamily="18" charset="0"/>
                          <a:cs typeface="Times New Roman" panose="02020603050405020304" pitchFamily="18" charset="0"/>
                        </a:rPr>
                        <a:t>safe temperature</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930006761"/>
                  </a:ext>
                </a:extLst>
              </a:tr>
              <a:tr h="376081">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cs typeface="Times New Roman" panose="02020603050405020304" pitchFamily="18" charset="0"/>
                        </a:rPr>
                        <a:t>45° С </a:t>
                      </a:r>
                      <a:endParaRPr lang="ru-RU" sz="200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a:solidFill>
                            <a:srgbClr val="000000"/>
                          </a:solidFill>
                          <a:effectLst/>
                          <a:latin typeface="Times New Roman" panose="02020603050405020304" pitchFamily="18" charset="0"/>
                          <a:cs typeface="Times New Roman" panose="02020603050405020304" pitchFamily="18" charset="0"/>
                        </a:rPr>
                        <a:t>113° F</a:t>
                      </a:r>
                      <a:endParaRPr lang="en-US" sz="200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1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hour</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2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hour</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3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hour</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51730"/>
                  </a:ext>
                </a:extLst>
              </a:tr>
              <a:tr h="376081">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cs typeface="Times New Roman" panose="02020603050405020304" pitchFamily="18" charset="0"/>
                        </a:rPr>
                        <a:t>47° С</a:t>
                      </a:r>
                      <a:endParaRPr lang="ru-RU" sz="200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a:solidFill>
                            <a:srgbClr val="000000"/>
                          </a:solidFill>
                          <a:effectLst/>
                          <a:latin typeface="Times New Roman" panose="02020603050405020304" pitchFamily="18" charset="0"/>
                          <a:cs typeface="Times New Roman" panose="02020603050405020304" pitchFamily="18" charset="0"/>
                        </a:rPr>
                        <a:t>116.6° F</a:t>
                      </a:r>
                      <a:endParaRPr lang="en-US" sz="200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35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min</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20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min</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45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min</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512946"/>
                  </a:ext>
                </a:extLst>
              </a:tr>
              <a:tr h="376081">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cs typeface="Times New Roman" panose="02020603050405020304" pitchFamily="18" charset="0"/>
                        </a:rPr>
                        <a:t>48° С</a:t>
                      </a:r>
                      <a:endParaRPr lang="ru-RU" sz="200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a:solidFill>
                            <a:srgbClr val="000000"/>
                          </a:solidFill>
                          <a:effectLst/>
                          <a:latin typeface="Times New Roman" panose="02020603050405020304" pitchFamily="18" charset="0"/>
                          <a:cs typeface="Times New Roman" panose="02020603050405020304" pitchFamily="18" charset="0"/>
                        </a:rPr>
                        <a:t>118.4° F</a:t>
                      </a:r>
                      <a:endParaRPr lang="en-US" sz="200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10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min</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15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min</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20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min</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852937"/>
                  </a:ext>
                </a:extLst>
              </a:tr>
              <a:tr h="376081">
                <a:tc>
                  <a:txBody>
                    <a:bodyPr/>
                    <a:lstStyle/>
                    <a:p>
                      <a:pPr algn="ctr" rtl="0" fontAlgn="t">
                        <a:spcBef>
                          <a:spcPts val="0"/>
                        </a:spcBef>
                        <a:spcAft>
                          <a:spcPts val="0"/>
                        </a:spcAft>
                      </a:pPr>
                      <a:r>
                        <a:rPr lang="ru-RU" sz="2000" b="1" i="0" u="none" strike="noStrike">
                          <a:solidFill>
                            <a:srgbClr val="000000"/>
                          </a:solidFill>
                          <a:effectLst/>
                          <a:latin typeface="Times New Roman" panose="02020603050405020304" pitchFamily="18" charset="0"/>
                          <a:cs typeface="Times New Roman" panose="02020603050405020304" pitchFamily="18" charset="0"/>
                        </a:rPr>
                        <a:t>49° С</a:t>
                      </a:r>
                      <a:endParaRPr lang="ru-RU" sz="200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en-US" sz="2000" b="1" i="0" u="none" strike="noStrike">
                          <a:solidFill>
                            <a:srgbClr val="000000"/>
                          </a:solidFill>
                          <a:effectLst/>
                          <a:latin typeface="Times New Roman" panose="02020603050405020304" pitchFamily="18" charset="0"/>
                          <a:cs typeface="Times New Roman" panose="02020603050405020304" pitchFamily="18" charset="0"/>
                        </a:rPr>
                        <a:t>*120° F</a:t>
                      </a:r>
                      <a:endParaRPr lang="en-US" sz="200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ru-RU" sz="2000" b="1" i="0" u="none" strike="noStrike" dirty="0">
                          <a:solidFill>
                            <a:srgbClr val="000000"/>
                          </a:solidFill>
                          <a:effectLst/>
                          <a:latin typeface="Times New Roman" panose="02020603050405020304" pitchFamily="18" charset="0"/>
                          <a:cs typeface="Times New Roman" panose="02020603050405020304" pitchFamily="18" charset="0"/>
                        </a:rPr>
                        <a:t>1-2 </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min</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algn="ctr" rtl="0" fontAlgn="t">
                        <a:spcBef>
                          <a:spcPts val="0"/>
                        </a:spcBef>
                        <a:spcAft>
                          <a:spcPts val="0"/>
                        </a:spcAft>
                      </a:pPr>
                      <a:r>
                        <a:rPr lang="ru-RU" sz="2000" b="1" i="0" u="none" strike="noStrike" dirty="0">
                          <a:solidFill>
                            <a:srgbClr val="000000"/>
                          </a:solidFill>
                          <a:effectLst/>
                          <a:latin typeface="Times New Roman" panose="02020603050405020304" pitchFamily="18" charset="0"/>
                          <a:cs typeface="Times New Roman" panose="02020603050405020304" pitchFamily="18" charset="0"/>
                        </a:rPr>
                        <a:t>8 </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min</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tc>
                  <a:txBody>
                    <a:bodyPr/>
                    <a:lstStyle/>
                    <a:p>
                      <a:pPr rtl="0" fontAlgn="t">
                        <a:spcBef>
                          <a:spcPts val="0"/>
                        </a:spcBef>
                        <a:spcAft>
                          <a:spcPts val="0"/>
                        </a:spcAft>
                      </a:pPr>
                      <a:r>
                        <a:rPr lang="ru-RU" sz="2000" b="1" i="0" u="none" strike="noStrike" dirty="0">
                          <a:solidFill>
                            <a:srgbClr val="000000"/>
                          </a:solidFill>
                          <a:effectLst/>
                          <a:latin typeface="Times New Roman" panose="02020603050405020304" pitchFamily="18" charset="0"/>
                          <a:cs typeface="Times New Roman" panose="02020603050405020304" pitchFamily="18" charset="0"/>
                        </a:rPr>
                        <a:t>10 </a:t>
                      </a:r>
                      <a:r>
                        <a:rPr lang="en-US" sz="2000" b="1" i="0" u="none" strike="noStrike" dirty="0">
                          <a:solidFill>
                            <a:srgbClr val="000000"/>
                          </a:solidFill>
                          <a:effectLst/>
                          <a:latin typeface="Times New Roman" panose="02020603050405020304" pitchFamily="18" charset="0"/>
                          <a:cs typeface="Times New Roman" panose="02020603050405020304" pitchFamily="18" charset="0"/>
                        </a:rPr>
                        <a:t>min</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701888535"/>
                  </a:ext>
                </a:extLst>
              </a:tr>
              <a:tr h="376081">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cs typeface="Times New Roman" panose="02020603050405020304" pitchFamily="18" charset="0"/>
                        </a:rPr>
                        <a:t>51° С</a:t>
                      </a:r>
                      <a:endParaRPr lang="ru-RU" sz="200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a:solidFill>
                            <a:srgbClr val="000000"/>
                          </a:solidFill>
                          <a:effectLst/>
                          <a:latin typeface="Times New Roman" panose="02020603050405020304" pitchFamily="18" charset="0"/>
                          <a:cs typeface="Times New Roman" panose="02020603050405020304" pitchFamily="18" charset="0"/>
                        </a:rPr>
                        <a:t>124° F</a:t>
                      </a:r>
                      <a:endParaRPr lang="en-US" sz="200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1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min</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2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min</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4.2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min</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497410"/>
                  </a:ext>
                </a:extLst>
              </a:tr>
              <a:tr h="376081">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cs typeface="Times New Roman" panose="02020603050405020304" pitchFamily="18" charset="0"/>
                        </a:rPr>
                        <a:t>55° С</a:t>
                      </a:r>
                      <a:endParaRPr lang="ru-RU" sz="200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a:solidFill>
                            <a:srgbClr val="000000"/>
                          </a:solidFill>
                          <a:effectLst/>
                          <a:latin typeface="Times New Roman" panose="02020603050405020304" pitchFamily="18" charset="0"/>
                          <a:cs typeface="Times New Roman" panose="02020603050405020304" pitchFamily="18" charset="0"/>
                        </a:rPr>
                        <a:t>131° F</a:t>
                      </a:r>
                      <a:endParaRPr lang="en-US" sz="200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5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seconds</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17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seconds</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30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seconds</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946646"/>
                  </a:ext>
                </a:extLst>
              </a:tr>
              <a:tr h="376081">
                <a:tc>
                  <a:txBody>
                    <a:bodyPr/>
                    <a:lstStyle/>
                    <a:p>
                      <a:pPr algn="ctr" rtl="0" fontAlgn="t">
                        <a:spcBef>
                          <a:spcPts val="0"/>
                        </a:spcBef>
                        <a:spcAft>
                          <a:spcPts val="0"/>
                        </a:spcAft>
                      </a:pPr>
                      <a:r>
                        <a:rPr lang="ru-RU" sz="2000" b="0" i="0" u="none" strike="noStrike">
                          <a:solidFill>
                            <a:srgbClr val="000000"/>
                          </a:solidFill>
                          <a:effectLst/>
                          <a:latin typeface="Times New Roman" panose="02020603050405020304" pitchFamily="18" charset="0"/>
                          <a:cs typeface="Times New Roman" panose="02020603050405020304" pitchFamily="18" charset="0"/>
                        </a:rPr>
                        <a:t>60° С</a:t>
                      </a:r>
                      <a:endParaRPr lang="ru-RU" sz="200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a:solidFill>
                            <a:srgbClr val="000000"/>
                          </a:solidFill>
                          <a:effectLst/>
                          <a:latin typeface="Times New Roman" panose="02020603050405020304" pitchFamily="18" charset="0"/>
                          <a:cs typeface="Times New Roman" panose="02020603050405020304" pitchFamily="18" charset="0"/>
                        </a:rPr>
                        <a:t>140° F</a:t>
                      </a:r>
                      <a:endParaRPr lang="en-US" sz="200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2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seconds</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3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seconds</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5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seconds</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271627"/>
                  </a:ext>
                </a:extLst>
              </a:tr>
              <a:tr h="372815">
                <a:tc>
                  <a:txBody>
                    <a:bodyPr/>
                    <a:lstStyle/>
                    <a:p>
                      <a:pPr algn="ct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68° С</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154° F</a:t>
                      </a:r>
                      <a:endParaRPr lang="en-US"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instantly</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ctr" rtl="0" fontAlgn="t">
                        <a:spcBef>
                          <a:spcPts val="0"/>
                        </a:spcBef>
                        <a:spcAft>
                          <a:spcPts val="0"/>
                        </a:spcAft>
                      </a:pPr>
                      <a:r>
                        <a:rPr lang="ru-RU" sz="2000" b="0" i="0" u="none" strike="noStrike" dirty="0">
                          <a:solidFill>
                            <a:srgbClr val="000000"/>
                          </a:solidFill>
                          <a:effectLst/>
                          <a:latin typeface="Times New Roman" panose="02020603050405020304" pitchFamily="18" charset="0"/>
                          <a:cs typeface="Times New Roman" panose="02020603050405020304" pitchFamily="18" charset="0"/>
                        </a:rPr>
                        <a:t>1 </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second</a:t>
                      </a:r>
                      <a:endParaRPr lang="ru-RU" sz="2000" dirty="0">
                        <a:effectLst/>
                        <a:latin typeface="Times New Roman" panose="02020603050405020304" pitchFamily="18" charset="0"/>
                        <a:cs typeface="Times New Roman" panose="02020603050405020304" pitchFamily="18" charset="0"/>
                      </a:endParaRPr>
                    </a:p>
                  </a:txBody>
                  <a:tcPr marL="68580" marR="685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3204002388"/>
                  </a:ext>
                </a:extLst>
              </a:tr>
            </a:tbl>
          </a:graphicData>
        </a:graphic>
      </p:graphicFrame>
      <p:graphicFrame>
        <p:nvGraphicFramePr>
          <p:cNvPr id="38" name="Таблица 37">
            <a:extLst>
              <a:ext uri="{FF2B5EF4-FFF2-40B4-BE49-F238E27FC236}">
                <a16:creationId xmlns:a16="http://schemas.microsoft.com/office/drawing/2014/main" id="{65541024-8493-89CC-C2F7-ECA6B63DA774}"/>
              </a:ext>
            </a:extLst>
          </p:cNvPr>
          <p:cNvGraphicFramePr>
            <a:graphicFrameLocks noGrp="1"/>
          </p:cNvGraphicFramePr>
          <p:nvPr>
            <p:extLst>
              <p:ext uri="{D42A27DB-BD31-4B8C-83A1-F6EECF244321}">
                <p14:modId xmlns:p14="http://schemas.microsoft.com/office/powerpoint/2010/main" val="1867426640"/>
              </p:ext>
            </p:extLst>
          </p:nvPr>
        </p:nvGraphicFramePr>
        <p:xfrm>
          <a:off x="20488888" y="26325588"/>
          <a:ext cx="10361986" cy="1005840"/>
        </p:xfrm>
        <a:graphic>
          <a:graphicData uri="http://schemas.openxmlformats.org/drawingml/2006/table">
            <a:tbl>
              <a:tblPr/>
              <a:tblGrid>
                <a:gridCol w="979266">
                  <a:extLst>
                    <a:ext uri="{9D8B030D-6E8A-4147-A177-3AD203B41FA5}">
                      <a16:colId xmlns:a16="http://schemas.microsoft.com/office/drawing/2014/main" val="2301305870"/>
                    </a:ext>
                  </a:extLst>
                </a:gridCol>
                <a:gridCol w="945104">
                  <a:extLst>
                    <a:ext uri="{9D8B030D-6E8A-4147-A177-3AD203B41FA5}">
                      <a16:colId xmlns:a16="http://schemas.microsoft.com/office/drawing/2014/main" val="646538720"/>
                    </a:ext>
                  </a:extLst>
                </a:gridCol>
                <a:gridCol w="945104">
                  <a:extLst>
                    <a:ext uri="{9D8B030D-6E8A-4147-A177-3AD203B41FA5}">
                      <a16:colId xmlns:a16="http://schemas.microsoft.com/office/drawing/2014/main" val="1682973017"/>
                    </a:ext>
                  </a:extLst>
                </a:gridCol>
                <a:gridCol w="945104">
                  <a:extLst>
                    <a:ext uri="{9D8B030D-6E8A-4147-A177-3AD203B41FA5}">
                      <a16:colId xmlns:a16="http://schemas.microsoft.com/office/drawing/2014/main" val="3169049701"/>
                    </a:ext>
                  </a:extLst>
                </a:gridCol>
                <a:gridCol w="945104">
                  <a:extLst>
                    <a:ext uri="{9D8B030D-6E8A-4147-A177-3AD203B41FA5}">
                      <a16:colId xmlns:a16="http://schemas.microsoft.com/office/drawing/2014/main" val="2774337181"/>
                    </a:ext>
                  </a:extLst>
                </a:gridCol>
                <a:gridCol w="945104">
                  <a:extLst>
                    <a:ext uri="{9D8B030D-6E8A-4147-A177-3AD203B41FA5}">
                      <a16:colId xmlns:a16="http://schemas.microsoft.com/office/drawing/2014/main" val="750964397"/>
                    </a:ext>
                  </a:extLst>
                </a:gridCol>
                <a:gridCol w="945104">
                  <a:extLst>
                    <a:ext uri="{9D8B030D-6E8A-4147-A177-3AD203B41FA5}">
                      <a16:colId xmlns:a16="http://schemas.microsoft.com/office/drawing/2014/main" val="1909892367"/>
                    </a:ext>
                  </a:extLst>
                </a:gridCol>
                <a:gridCol w="945104">
                  <a:extLst>
                    <a:ext uri="{9D8B030D-6E8A-4147-A177-3AD203B41FA5}">
                      <a16:colId xmlns:a16="http://schemas.microsoft.com/office/drawing/2014/main" val="527988223"/>
                    </a:ext>
                  </a:extLst>
                </a:gridCol>
                <a:gridCol w="933718">
                  <a:extLst>
                    <a:ext uri="{9D8B030D-6E8A-4147-A177-3AD203B41FA5}">
                      <a16:colId xmlns:a16="http://schemas.microsoft.com/office/drawing/2014/main" val="3305645861"/>
                    </a:ext>
                  </a:extLst>
                </a:gridCol>
                <a:gridCol w="933718">
                  <a:extLst>
                    <a:ext uri="{9D8B030D-6E8A-4147-A177-3AD203B41FA5}">
                      <a16:colId xmlns:a16="http://schemas.microsoft.com/office/drawing/2014/main" val="3263608199"/>
                    </a:ext>
                  </a:extLst>
                </a:gridCol>
                <a:gridCol w="899556">
                  <a:extLst>
                    <a:ext uri="{9D8B030D-6E8A-4147-A177-3AD203B41FA5}">
                      <a16:colId xmlns:a16="http://schemas.microsoft.com/office/drawing/2014/main" val="1465854266"/>
                    </a:ext>
                  </a:extLst>
                </a:gridCol>
              </a:tblGrid>
              <a:tr h="271584">
                <a:tc>
                  <a:txBody>
                    <a:bodyPr/>
                    <a:lstStyle/>
                    <a:p>
                      <a:pPr algn="just" rtl="0" fontAlgn="t">
                        <a:spcBef>
                          <a:spcPts val="0"/>
                        </a:spcBef>
                        <a:spcAft>
                          <a:spcPts val="0"/>
                        </a:spcAft>
                      </a:pPr>
                      <a:r>
                        <a:rPr lang="en-US" sz="1800" b="0" i="0" u="none" strike="noStrike">
                          <a:solidFill>
                            <a:srgbClr val="000000"/>
                          </a:solidFill>
                          <a:effectLst/>
                          <a:latin typeface="Times New Roman" panose="02020603050405020304" pitchFamily="18" charset="0"/>
                        </a:rPr>
                        <a:t>t. C°</a:t>
                      </a:r>
                      <a:endParaRPr lang="en-US"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36.5</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36.2</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36.6</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36.9</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37.2</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37.6</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36.5</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37.0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37.4</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37.2</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567521"/>
                  </a:ext>
                </a:extLst>
              </a:tr>
              <a:tr h="475273">
                <a:tc>
                  <a:txBody>
                    <a:bodyPr/>
                    <a:lstStyle/>
                    <a:p>
                      <a:pPr algn="just" rtl="0" fontAlgn="t">
                        <a:spcBef>
                          <a:spcPts val="0"/>
                        </a:spcBef>
                        <a:spcAft>
                          <a:spcPts val="0"/>
                        </a:spcAft>
                      </a:pPr>
                      <a:r>
                        <a:rPr lang="en-US" sz="1800" b="0" i="0" u="none" strike="noStrike" dirty="0">
                          <a:solidFill>
                            <a:srgbClr val="000000"/>
                          </a:solidFill>
                          <a:effectLst/>
                          <a:latin typeface="Times New Roman" panose="02020603050405020304" pitchFamily="18" charset="0"/>
                        </a:rPr>
                        <a:t>Time, min</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10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20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30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50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60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70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80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90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100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365678"/>
                  </a:ext>
                </a:extLst>
              </a:tr>
            </a:tbl>
          </a:graphicData>
        </a:graphic>
      </p:graphicFrame>
      <p:sp>
        <p:nvSpPr>
          <p:cNvPr id="40" name="TextBox 39">
            <a:extLst>
              <a:ext uri="{FF2B5EF4-FFF2-40B4-BE49-F238E27FC236}">
                <a16:creationId xmlns:a16="http://schemas.microsoft.com/office/drawing/2014/main" id="{8BB26D3F-AE46-6CB5-80BB-0D169A08DBE2}"/>
              </a:ext>
            </a:extLst>
          </p:cNvPr>
          <p:cNvSpPr txBox="1"/>
          <p:nvPr/>
        </p:nvSpPr>
        <p:spPr>
          <a:xfrm>
            <a:off x="20488888" y="27437686"/>
            <a:ext cx="8506076" cy="2554545"/>
          </a:xfrm>
          <a:prstGeom prst="rect">
            <a:avLst/>
          </a:prstGeom>
          <a:noFill/>
        </p:spPr>
        <p:txBody>
          <a:bodyPr wrap="square">
            <a:spAutoFit/>
          </a:bodyPr>
          <a:lstStyle/>
          <a:p>
            <a:r>
              <a:rPr lang="ru-RU" sz="2000" dirty="0">
                <a:latin typeface="Times New Roman" panose="02020603050405020304" pitchFamily="18" charset="0"/>
                <a:cs typeface="Times New Roman" panose="02020603050405020304" pitchFamily="18" charset="0"/>
              </a:rPr>
              <a:t>V=6V I=0.4A</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Y=0.5 - </a:t>
            </a:r>
            <a:r>
              <a:rPr lang="ru-RU" sz="2000" dirty="0" err="1">
                <a:latin typeface="Times New Roman" panose="02020603050405020304" pitchFamily="18" charset="0"/>
                <a:cs typeface="Times New Roman" panose="02020603050405020304" pitchFamily="18" charset="0"/>
              </a:rPr>
              <a:t>accuracy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class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device</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t </a:t>
            </a:r>
            <a:r>
              <a:rPr lang="ru-RU" sz="2000" dirty="0" err="1">
                <a:latin typeface="Times New Roman" panose="02020603050405020304" pitchFamily="18" charset="0"/>
                <a:cs typeface="Times New Roman" panose="02020603050405020304" pitchFamily="18" charset="0"/>
              </a:rPr>
              <a:t>max</a:t>
            </a:r>
            <a:r>
              <a:rPr lang="ru-RU" sz="2000" dirty="0">
                <a:latin typeface="Times New Roman" panose="02020603050405020304" pitchFamily="18" charset="0"/>
                <a:cs typeface="Times New Roman" panose="02020603050405020304" pitchFamily="18" charset="0"/>
              </a:rPr>
              <a:t> = 400° C - </a:t>
            </a:r>
            <a:r>
              <a:rPr lang="ru-RU" sz="2000" dirty="0" err="1">
                <a:latin typeface="Times New Roman" panose="02020603050405020304" pitchFamily="18" charset="0"/>
                <a:cs typeface="Times New Roman" panose="02020603050405020304" pitchFamily="18" charset="0"/>
              </a:rPr>
              <a:t>upper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limit</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C= 0.01 ° C -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price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dividing</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device</a:t>
            </a:r>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te</a:t>
            </a:r>
            <a:r>
              <a:rPr lang="ru-RU" sz="2000" dirty="0">
                <a:latin typeface="Times New Roman" panose="02020603050405020304" pitchFamily="18" charset="0"/>
                <a:cs typeface="Times New Roman" panose="02020603050405020304" pitchFamily="18" charset="0"/>
              </a:rPr>
              <a:t>r = t </a:t>
            </a:r>
            <a:r>
              <a:rPr lang="ru-RU" sz="2000" dirty="0" err="1">
                <a:latin typeface="Times New Roman" panose="02020603050405020304" pitchFamily="18" charset="0"/>
                <a:cs typeface="Times New Roman" panose="02020603050405020304" pitchFamily="18" charset="0"/>
              </a:rPr>
              <a:t>max</a:t>
            </a:r>
            <a:r>
              <a:rPr lang="ru-RU" sz="2000" dirty="0">
                <a:latin typeface="Times New Roman" panose="02020603050405020304" pitchFamily="18" charset="0"/>
                <a:cs typeface="Times New Roman" panose="02020603050405020304" pitchFamily="18" charset="0"/>
              </a:rPr>
              <a:t>*Y / 100 = 400 * 0.5/100 = 2 -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error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device</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t = t</a:t>
            </a:r>
            <a:r>
              <a:rPr lang="en-US" sz="2000" dirty="0">
                <a:latin typeface="Times New Roman" panose="02020603050405020304" pitchFamily="18" charset="0"/>
                <a:cs typeface="Times New Roman" panose="02020603050405020304" pitchFamily="18" charset="0"/>
              </a:rPr>
              <a:t> e</a:t>
            </a:r>
            <a:r>
              <a:rPr lang="ru-RU" sz="2000" dirty="0">
                <a:latin typeface="Times New Roman" panose="02020603050405020304" pitchFamily="18" charset="0"/>
                <a:cs typeface="Times New Roman" panose="02020603050405020304" pitchFamily="18" charset="0"/>
              </a:rPr>
              <a:t>r + C/2= 2+0,01/2=2 - </a:t>
            </a:r>
            <a:r>
              <a:rPr lang="ru-RU" sz="2000" dirty="0" err="1">
                <a:latin typeface="Times New Roman" panose="02020603050405020304" pitchFamily="18" charset="0"/>
                <a:cs typeface="Times New Roman" panose="02020603050405020304" pitchFamily="18" charset="0"/>
              </a:rPr>
              <a:t>absolute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error</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 md</a:t>
            </a:r>
            <a:r>
              <a:rPr lang="ru-RU" sz="2000" dirty="0">
                <a:latin typeface="Times New Roman" panose="02020603050405020304" pitchFamily="18" charset="0"/>
                <a:cs typeface="Times New Roman" panose="02020603050405020304" pitchFamily="18" charset="0"/>
              </a:rPr>
              <a:t>= t1+t2+t3+t4+t5+t6+t7+t8+t9+t10/10=36.9+-2 - </a:t>
            </a:r>
            <a:r>
              <a:rPr lang="ru-RU" sz="2000" dirty="0" err="1">
                <a:latin typeface="Times New Roman" panose="02020603050405020304" pitchFamily="18" charset="0"/>
                <a:cs typeface="Times New Roman" panose="02020603050405020304" pitchFamily="18" charset="0"/>
              </a:rPr>
              <a:t>arithmetic</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mean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temperature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measurements</a:t>
            </a:r>
            <a:endParaRPr lang="ru-RU" sz="20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34C89A5D-5A0E-F380-AA36-66BB58C4F169}"/>
              </a:ext>
            </a:extLst>
          </p:cNvPr>
          <p:cNvSpPr txBox="1"/>
          <p:nvPr/>
        </p:nvSpPr>
        <p:spPr>
          <a:xfrm>
            <a:off x="21289448" y="42657120"/>
            <a:ext cx="15478124" cy="307777"/>
          </a:xfrm>
          <a:prstGeom prst="rect">
            <a:avLst/>
          </a:prstGeom>
          <a:noFill/>
        </p:spPr>
        <p:txBody>
          <a:bodyPr wrap="square">
            <a:spAutoFit/>
          </a:bodyPr>
          <a:lstStyle/>
          <a:p>
            <a:r>
              <a:rPr lang="ru-RU" dirty="0" err="1">
                <a:latin typeface="Times New Roman" panose="02020603050405020304" pitchFamily="18" charset="0"/>
                <a:cs typeface="Times New Roman" panose="02020603050405020304" pitchFamily="18" charset="0"/>
              </a:rPr>
              <a:t>Authors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Valer</a:t>
            </a:r>
            <a:r>
              <a:rPr lang="en-US" dirty="0" err="1">
                <a:latin typeface="Times New Roman" panose="02020603050405020304" pitchFamily="18" charset="0"/>
                <a:cs typeface="Times New Roman" panose="02020603050405020304" pitchFamily="18" charset="0"/>
              </a:rPr>
              <a:t>iy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Maksimov</a:t>
            </a:r>
            <a:r>
              <a:rPr lang="ru-RU" dirty="0">
                <a:latin typeface="Times New Roman" panose="02020603050405020304" pitchFamily="18" charset="0"/>
                <a:cs typeface="Times New Roman" panose="02020603050405020304" pitchFamily="18" charset="0"/>
              </a:rPr>
              <a:t>, Maxim </a:t>
            </a:r>
            <a:r>
              <a:rPr lang="ru-RU" dirty="0" err="1">
                <a:latin typeface="Times New Roman" panose="02020603050405020304" pitchFamily="18" charset="0"/>
                <a:cs typeface="Times New Roman" panose="02020603050405020304" pitchFamily="18" charset="0"/>
              </a:rPr>
              <a:t>Zakharov</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Nikita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Egorov</a:t>
            </a:r>
            <a:endParaRPr lang="ru-RU"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272F6188-7D3C-A64E-70FF-88A559FFB1AF}"/>
              </a:ext>
            </a:extLst>
          </p:cNvPr>
          <p:cNvSpPr txBox="1"/>
          <p:nvPr/>
        </p:nvSpPr>
        <p:spPr>
          <a:xfrm>
            <a:off x="20538428" y="30024029"/>
            <a:ext cx="8794943" cy="400110"/>
          </a:xfrm>
          <a:prstGeom prst="rect">
            <a:avLst/>
          </a:prstGeom>
          <a:noFill/>
        </p:spPr>
        <p:txBody>
          <a:bodyPr wrap="square">
            <a:spAutoFit/>
          </a:bodyPr>
          <a:lstStyle/>
          <a:p>
            <a:r>
              <a:rPr lang="ru-RU" sz="2000" b="1" dirty="0" err="1">
                <a:latin typeface="Times New Roman" panose="02020603050405020304" pitchFamily="18" charset="0"/>
                <a:cs typeface="Times New Roman" panose="02020603050405020304" pitchFamily="18" charset="0"/>
              </a:rPr>
              <a:t>Table</a:t>
            </a:r>
            <a:r>
              <a:rPr lang="ru-RU" sz="2000" b="1" dirty="0">
                <a:latin typeface="Times New Roman" panose="02020603050405020304" pitchFamily="18" charset="0"/>
                <a:cs typeface="Times New Roman" panose="02020603050405020304" pitchFamily="18" charset="0"/>
              </a:rPr>
              <a:t> No. 3. </a:t>
            </a:r>
            <a:r>
              <a:rPr lang="ru-RU" sz="2000" b="1" dirty="0" err="1">
                <a:latin typeface="Times New Roman" panose="02020603050405020304" pitchFamily="18" charset="0"/>
                <a:cs typeface="Times New Roman" panose="02020603050405020304" pitchFamily="18" charset="0"/>
              </a:rPr>
              <a:t>Temperature</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when</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using</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low</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voltage</a:t>
            </a:r>
            <a:r>
              <a:rPr lang="ru-RU" sz="2000" b="1" dirty="0">
                <a:latin typeface="Times New Roman" panose="02020603050405020304" pitchFamily="18" charset="0"/>
                <a:cs typeface="Times New Roman" panose="02020603050405020304" pitchFamily="18" charset="0"/>
              </a:rPr>
              <a:t>.</a:t>
            </a:r>
          </a:p>
        </p:txBody>
      </p:sp>
      <p:graphicFrame>
        <p:nvGraphicFramePr>
          <p:cNvPr id="47" name="Таблица 46">
            <a:extLst>
              <a:ext uri="{FF2B5EF4-FFF2-40B4-BE49-F238E27FC236}">
                <a16:creationId xmlns:a16="http://schemas.microsoft.com/office/drawing/2014/main" id="{13DE91A0-9F36-ABE4-1DC3-11A03B6C69BB}"/>
              </a:ext>
            </a:extLst>
          </p:cNvPr>
          <p:cNvGraphicFramePr>
            <a:graphicFrameLocks noGrp="1"/>
          </p:cNvGraphicFramePr>
          <p:nvPr>
            <p:extLst>
              <p:ext uri="{D42A27DB-BD31-4B8C-83A1-F6EECF244321}">
                <p14:modId xmlns:p14="http://schemas.microsoft.com/office/powerpoint/2010/main" val="1551659586"/>
              </p:ext>
            </p:extLst>
          </p:nvPr>
        </p:nvGraphicFramePr>
        <p:xfrm>
          <a:off x="20488888" y="30543136"/>
          <a:ext cx="10361986" cy="1243584"/>
        </p:xfrm>
        <a:graphic>
          <a:graphicData uri="http://schemas.openxmlformats.org/drawingml/2006/table">
            <a:tbl>
              <a:tblPr/>
              <a:tblGrid>
                <a:gridCol w="979265">
                  <a:extLst>
                    <a:ext uri="{9D8B030D-6E8A-4147-A177-3AD203B41FA5}">
                      <a16:colId xmlns:a16="http://schemas.microsoft.com/office/drawing/2014/main" val="1324009345"/>
                    </a:ext>
                  </a:extLst>
                </a:gridCol>
                <a:gridCol w="945104">
                  <a:extLst>
                    <a:ext uri="{9D8B030D-6E8A-4147-A177-3AD203B41FA5}">
                      <a16:colId xmlns:a16="http://schemas.microsoft.com/office/drawing/2014/main" val="4108299807"/>
                    </a:ext>
                  </a:extLst>
                </a:gridCol>
                <a:gridCol w="945104">
                  <a:extLst>
                    <a:ext uri="{9D8B030D-6E8A-4147-A177-3AD203B41FA5}">
                      <a16:colId xmlns:a16="http://schemas.microsoft.com/office/drawing/2014/main" val="2253004637"/>
                    </a:ext>
                  </a:extLst>
                </a:gridCol>
                <a:gridCol w="945104">
                  <a:extLst>
                    <a:ext uri="{9D8B030D-6E8A-4147-A177-3AD203B41FA5}">
                      <a16:colId xmlns:a16="http://schemas.microsoft.com/office/drawing/2014/main" val="859169559"/>
                    </a:ext>
                  </a:extLst>
                </a:gridCol>
                <a:gridCol w="945104">
                  <a:extLst>
                    <a:ext uri="{9D8B030D-6E8A-4147-A177-3AD203B41FA5}">
                      <a16:colId xmlns:a16="http://schemas.microsoft.com/office/drawing/2014/main" val="3179109094"/>
                    </a:ext>
                  </a:extLst>
                </a:gridCol>
                <a:gridCol w="945104">
                  <a:extLst>
                    <a:ext uri="{9D8B030D-6E8A-4147-A177-3AD203B41FA5}">
                      <a16:colId xmlns:a16="http://schemas.microsoft.com/office/drawing/2014/main" val="2980189434"/>
                    </a:ext>
                  </a:extLst>
                </a:gridCol>
                <a:gridCol w="945104">
                  <a:extLst>
                    <a:ext uri="{9D8B030D-6E8A-4147-A177-3AD203B41FA5}">
                      <a16:colId xmlns:a16="http://schemas.microsoft.com/office/drawing/2014/main" val="490831729"/>
                    </a:ext>
                  </a:extLst>
                </a:gridCol>
                <a:gridCol w="945104">
                  <a:extLst>
                    <a:ext uri="{9D8B030D-6E8A-4147-A177-3AD203B41FA5}">
                      <a16:colId xmlns:a16="http://schemas.microsoft.com/office/drawing/2014/main" val="2173120460"/>
                    </a:ext>
                  </a:extLst>
                </a:gridCol>
                <a:gridCol w="933718">
                  <a:extLst>
                    <a:ext uri="{9D8B030D-6E8A-4147-A177-3AD203B41FA5}">
                      <a16:colId xmlns:a16="http://schemas.microsoft.com/office/drawing/2014/main" val="3395725660"/>
                    </a:ext>
                  </a:extLst>
                </a:gridCol>
                <a:gridCol w="933718">
                  <a:extLst>
                    <a:ext uri="{9D8B030D-6E8A-4147-A177-3AD203B41FA5}">
                      <a16:colId xmlns:a16="http://schemas.microsoft.com/office/drawing/2014/main" val="4072279168"/>
                    </a:ext>
                  </a:extLst>
                </a:gridCol>
                <a:gridCol w="899557">
                  <a:extLst>
                    <a:ext uri="{9D8B030D-6E8A-4147-A177-3AD203B41FA5}">
                      <a16:colId xmlns:a16="http://schemas.microsoft.com/office/drawing/2014/main" val="105383402"/>
                    </a:ext>
                  </a:extLst>
                </a:gridCol>
              </a:tblGrid>
              <a:tr h="603504">
                <a:tc>
                  <a:txBody>
                    <a:bodyPr/>
                    <a:lstStyle/>
                    <a:p>
                      <a:pPr algn="just" rtl="0" fontAlgn="t">
                        <a:spcBef>
                          <a:spcPts val="0"/>
                        </a:spcBef>
                        <a:spcAft>
                          <a:spcPts val="0"/>
                        </a:spcAft>
                      </a:pPr>
                      <a:r>
                        <a:rPr lang="en-US" sz="1800" b="0" i="0" u="none" strike="noStrike">
                          <a:solidFill>
                            <a:srgbClr val="000000"/>
                          </a:solidFill>
                          <a:effectLst/>
                          <a:latin typeface="Times New Roman" panose="02020603050405020304" pitchFamily="18" charset="0"/>
                        </a:rPr>
                        <a:t>t. C°</a:t>
                      </a:r>
                      <a:endParaRPr lang="en-US"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28.4</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30.1</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31.9</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30.6</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30.5 </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30.1</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31.4</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31.9</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32.4</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31.5</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041503"/>
                  </a:ext>
                </a:extLst>
              </a:tr>
              <a:tr h="603504">
                <a:tc>
                  <a:txBody>
                    <a:bodyPr/>
                    <a:lstStyle/>
                    <a:p>
                      <a:pPr algn="just" rtl="0" fontAlgn="t">
                        <a:spcBef>
                          <a:spcPts val="0"/>
                        </a:spcBef>
                        <a:spcAft>
                          <a:spcPts val="0"/>
                        </a:spcAft>
                      </a:pPr>
                      <a:r>
                        <a:rPr lang="en-US" sz="1800" b="0" i="0" u="none" strike="noStrike" dirty="0">
                          <a:solidFill>
                            <a:srgbClr val="000000"/>
                          </a:solidFill>
                          <a:effectLst/>
                          <a:latin typeface="Times New Roman" panose="02020603050405020304" pitchFamily="18" charset="0"/>
                        </a:rPr>
                        <a:t>Time, </a:t>
                      </a:r>
                      <a:r>
                        <a:rPr lang="ru-RU" sz="1800" b="0" i="0" u="none" strike="noStrike" dirty="0">
                          <a:solidFill>
                            <a:srgbClr val="000000"/>
                          </a:solidFill>
                          <a:effectLst/>
                          <a:latin typeface="Times New Roman" panose="02020603050405020304" pitchFamily="18" charset="0"/>
                        </a:rPr>
                        <a:t>мин</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10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20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30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50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60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70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80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90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100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870681"/>
                  </a:ext>
                </a:extLst>
              </a:tr>
            </a:tbl>
          </a:graphicData>
        </a:graphic>
      </p:graphicFrame>
      <p:sp>
        <p:nvSpPr>
          <p:cNvPr id="49" name="TextBox 48">
            <a:extLst>
              <a:ext uri="{FF2B5EF4-FFF2-40B4-BE49-F238E27FC236}">
                <a16:creationId xmlns:a16="http://schemas.microsoft.com/office/drawing/2014/main" id="{B73FB06B-D986-A668-DFF8-0F1330BD6695}"/>
              </a:ext>
            </a:extLst>
          </p:cNvPr>
          <p:cNvSpPr txBox="1"/>
          <p:nvPr/>
        </p:nvSpPr>
        <p:spPr>
          <a:xfrm>
            <a:off x="20489207" y="31774973"/>
            <a:ext cx="7372543" cy="2246769"/>
          </a:xfrm>
          <a:prstGeom prst="rect">
            <a:avLst/>
          </a:prstGeom>
          <a:noFill/>
        </p:spPr>
        <p:txBody>
          <a:bodyPr wrap="square">
            <a:spAutoFit/>
          </a:bodyPr>
          <a:lstStyle/>
          <a:p>
            <a:r>
              <a:rPr lang="ru-RU" sz="2000" dirty="0">
                <a:latin typeface="Times New Roman" panose="02020603050405020304" pitchFamily="18" charset="0"/>
                <a:cs typeface="Times New Roman" panose="02020603050405020304" pitchFamily="18" charset="0"/>
              </a:rPr>
              <a:t>V=4.5 I=0.3Y=0.5 - </a:t>
            </a:r>
            <a:r>
              <a:rPr lang="ru-RU" sz="2000" dirty="0" err="1">
                <a:latin typeface="Times New Roman" panose="02020603050405020304" pitchFamily="18" charset="0"/>
                <a:cs typeface="Times New Roman" panose="02020603050405020304" pitchFamily="18" charset="0"/>
              </a:rPr>
              <a:t>accuracy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class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device</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t </a:t>
            </a:r>
            <a:r>
              <a:rPr lang="ru-RU" sz="2000" dirty="0" err="1">
                <a:latin typeface="Times New Roman" panose="02020603050405020304" pitchFamily="18" charset="0"/>
                <a:cs typeface="Times New Roman" panose="02020603050405020304" pitchFamily="18" charset="0"/>
              </a:rPr>
              <a:t>max</a:t>
            </a:r>
            <a:r>
              <a:rPr lang="ru-RU" sz="2000" dirty="0">
                <a:latin typeface="Times New Roman" panose="02020603050405020304" pitchFamily="18" charset="0"/>
                <a:cs typeface="Times New Roman" panose="02020603050405020304" pitchFamily="18" charset="0"/>
              </a:rPr>
              <a:t> = 400° C - </a:t>
            </a:r>
            <a:r>
              <a:rPr lang="ru-RU" sz="2000" dirty="0" err="1">
                <a:latin typeface="Times New Roman" panose="02020603050405020304" pitchFamily="18" charset="0"/>
                <a:cs typeface="Times New Roman" panose="02020603050405020304" pitchFamily="18" charset="0"/>
              </a:rPr>
              <a:t>upper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limit</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C= 0.01 ° C -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price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dividing</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device</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 er</a:t>
            </a:r>
            <a:r>
              <a:rPr lang="ru-RU" sz="2000" dirty="0">
                <a:latin typeface="Times New Roman" panose="02020603050405020304" pitchFamily="18" charset="0"/>
                <a:cs typeface="Times New Roman" panose="02020603050405020304" pitchFamily="18" charset="0"/>
              </a:rPr>
              <a:t> = t </a:t>
            </a:r>
            <a:r>
              <a:rPr lang="ru-RU" sz="2000" dirty="0" err="1">
                <a:latin typeface="Times New Roman" panose="02020603050405020304" pitchFamily="18" charset="0"/>
                <a:cs typeface="Times New Roman" panose="02020603050405020304" pitchFamily="18" charset="0"/>
              </a:rPr>
              <a:t>max</a:t>
            </a:r>
            <a:r>
              <a:rPr lang="ru-RU" sz="2000" dirty="0">
                <a:latin typeface="Times New Roman" panose="02020603050405020304" pitchFamily="18" charset="0"/>
                <a:cs typeface="Times New Roman" panose="02020603050405020304" pitchFamily="18" charset="0"/>
              </a:rPr>
              <a:t>*Y / 100 = 400 * 0.5/100 = 2 -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error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device</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t = t</a:t>
            </a:r>
            <a:r>
              <a:rPr lang="en-US" sz="2000" dirty="0">
                <a:latin typeface="Times New Roman" panose="02020603050405020304" pitchFamily="18" charset="0"/>
                <a:cs typeface="Times New Roman" panose="02020603050405020304" pitchFamily="18" charset="0"/>
              </a:rPr>
              <a:t> e</a:t>
            </a:r>
            <a:r>
              <a:rPr lang="ru-RU" sz="2000" dirty="0">
                <a:latin typeface="Times New Roman" panose="02020603050405020304" pitchFamily="18" charset="0"/>
                <a:cs typeface="Times New Roman" panose="02020603050405020304" pitchFamily="18" charset="0"/>
              </a:rPr>
              <a:t>r + C/2= 2+0.01/2=2 - </a:t>
            </a:r>
            <a:r>
              <a:rPr lang="ru-RU" sz="2000" dirty="0" err="1">
                <a:latin typeface="Times New Roman" panose="02020603050405020304" pitchFamily="18" charset="0"/>
                <a:cs typeface="Times New Roman" panose="02020603050405020304" pitchFamily="18" charset="0"/>
              </a:rPr>
              <a:t>absolute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error</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 mid</a:t>
            </a:r>
            <a:r>
              <a:rPr lang="ru-RU" sz="2000" dirty="0">
                <a:latin typeface="Times New Roman" panose="02020603050405020304" pitchFamily="18" charset="0"/>
                <a:cs typeface="Times New Roman" panose="02020603050405020304" pitchFamily="18" charset="0"/>
              </a:rPr>
              <a:t>= t1+t2+t3+t4+t5+t6+t7+t8+t9+t10/10=31.18+-2 - </a:t>
            </a:r>
            <a:r>
              <a:rPr lang="ru-RU" sz="2000" dirty="0" err="1">
                <a:latin typeface="Times New Roman" panose="02020603050405020304" pitchFamily="18" charset="0"/>
                <a:cs typeface="Times New Roman" panose="02020603050405020304" pitchFamily="18" charset="0"/>
              </a:rPr>
              <a:t>arithmetic</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mean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temperature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measurements</a:t>
            </a:r>
            <a:endParaRPr lang="ru-RU" sz="2000"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22B27CD8-FBCC-817C-1330-31DC0AC2D5F9}"/>
              </a:ext>
            </a:extLst>
          </p:cNvPr>
          <p:cNvSpPr txBox="1"/>
          <p:nvPr/>
        </p:nvSpPr>
        <p:spPr>
          <a:xfrm>
            <a:off x="20558939" y="34087995"/>
            <a:ext cx="7274103"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Table No. 4. Temperature when using high voltage.</a:t>
            </a:r>
            <a:endParaRPr lang="ru-RU" sz="2000" b="1" dirty="0">
              <a:latin typeface="Times New Roman" panose="02020603050405020304" pitchFamily="18" charset="0"/>
              <a:cs typeface="Times New Roman" panose="02020603050405020304" pitchFamily="18" charset="0"/>
            </a:endParaRPr>
          </a:p>
        </p:txBody>
      </p:sp>
      <p:graphicFrame>
        <p:nvGraphicFramePr>
          <p:cNvPr id="52" name="Таблица 51">
            <a:extLst>
              <a:ext uri="{FF2B5EF4-FFF2-40B4-BE49-F238E27FC236}">
                <a16:creationId xmlns:a16="http://schemas.microsoft.com/office/drawing/2014/main" id="{0D75BDDE-1FB7-BF66-781F-81118178ED16}"/>
              </a:ext>
            </a:extLst>
          </p:cNvPr>
          <p:cNvGraphicFramePr>
            <a:graphicFrameLocks noGrp="1"/>
          </p:cNvGraphicFramePr>
          <p:nvPr>
            <p:extLst>
              <p:ext uri="{D42A27DB-BD31-4B8C-83A1-F6EECF244321}">
                <p14:modId xmlns:p14="http://schemas.microsoft.com/office/powerpoint/2010/main" val="3023073812"/>
              </p:ext>
            </p:extLst>
          </p:nvPr>
        </p:nvGraphicFramePr>
        <p:xfrm>
          <a:off x="20509615" y="34504739"/>
          <a:ext cx="10237085" cy="1055579"/>
        </p:xfrm>
        <a:graphic>
          <a:graphicData uri="http://schemas.openxmlformats.org/drawingml/2006/table">
            <a:tbl>
              <a:tblPr/>
              <a:tblGrid>
                <a:gridCol w="967461">
                  <a:extLst>
                    <a:ext uri="{9D8B030D-6E8A-4147-A177-3AD203B41FA5}">
                      <a16:colId xmlns:a16="http://schemas.microsoft.com/office/drawing/2014/main" val="62836987"/>
                    </a:ext>
                  </a:extLst>
                </a:gridCol>
                <a:gridCol w="933712">
                  <a:extLst>
                    <a:ext uri="{9D8B030D-6E8A-4147-A177-3AD203B41FA5}">
                      <a16:colId xmlns:a16="http://schemas.microsoft.com/office/drawing/2014/main" val="2540448823"/>
                    </a:ext>
                  </a:extLst>
                </a:gridCol>
                <a:gridCol w="933712">
                  <a:extLst>
                    <a:ext uri="{9D8B030D-6E8A-4147-A177-3AD203B41FA5}">
                      <a16:colId xmlns:a16="http://schemas.microsoft.com/office/drawing/2014/main" val="1694629742"/>
                    </a:ext>
                  </a:extLst>
                </a:gridCol>
                <a:gridCol w="933712">
                  <a:extLst>
                    <a:ext uri="{9D8B030D-6E8A-4147-A177-3AD203B41FA5}">
                      <a16:colId xmlns:a16="http://schemas.microsoft.com/office/drawing/2014/main" val="197754754"/>
                    </a:ext>
                  </a:extLst>
                </a:gridCol>
                <a:gridCol w="933712">
                  <a:extLst>
                    <a:ext uri="{9D8B030D-6E8A-4147-A177-3AD203B41FA5}">
                      <a16:colId xmlns:a16="http://schemas.microsoft.com/office/drawing/2014/main" val="782263512"/>
                    </a:ext>
                  </a:extLst>
                </a:gridCol>
                <a:gridCol w="933712">
                  <a:extLst>
                    <a:ext uri="{9D8B030D-6E8A-4147-A177-3AD203B41FA5}">
                      <a16:colId xmlns:a16="http://schemas.microsoft.com/office/drawing/2014/main" val="1195650226"/>
                    </a:ext>
                  </a:extLst>
                </a:gridCol>
                <a:gridCol w="933712">
                  <a:extLst>
                    <a:ext uri="{9D8B030D-6E8A-4147-A177-3AD203B41FA5}">
                      <a16:colId xmlns:a16="http://schemas.microsoft.com/office/drawing/2014/main" val="629263653"/>
                    </a:ext>
                  </a:extLst>
                </a:gridCol>
                <a:gridCol w="933712">
                  <a:extLst>
                    <a:ext uri="{9D8B030D-6E8A-4147-A177-3AD203B41FA5}">
                      <a16:colId xmlns:a16="http://schemas.microsoft.com/office/drawing/2014/main" val="3036328160"/>
                    </a:ext>
                  </a:extLst>
                </a:gridCol>
                <a:gridCol w="922463">
                  <a:extLst>
                    <a:ext uri="{9D8B030D-6E8A-4147-A177-3AD203B41FA5}">
                      <a16:colId xmlns:a16="http://schemas.microsoft.com/office/drawing/2014/main" val="1207997723"/>
                    </a:ext>
                  </a:extLst>
                </a:gridCol>
                <a:gridCol w="922463">
                  <a:extLst>
                    <a:ext uri="{9D8B030D-6E8A-4147-A177-3AD203B41FA5}">
                      <a16:colId xmlns:a16="http://schemas.microsoft.com/office/drawing/2014/main" val="664477911"/>
                    </a:ext>
                  </a:extLst>
                </a:gridCol>
                <a:gridCol w="888714">
                  <a:extLst>
                    <a:ext uri="{9D8B030D-6E8A-4147-A177-3AD203B41FA5}">
                      <a16:colId xmlns:a16="http://schemas.microsoft.com/office/drawing/2014/main" val="1844299618"/>
                    </a:ext>
                  </a:extLst>
                </a:gridCol>
              </a:tblGrid>
              <a:tr h="415499">
                <a:tc>
                  <a:txBody>
                    <a:bodyPr/>
                    <a:lstStyle/>
                    <a:p>
                      <a:pPr algn="just" rtl="0" fontAlgn="t">
                        <a:spcBef>
                          <a:spcPts val="0"/>
                        </a:spcBef>
                        <a:spcAft>
                          <a:spcPts val="0"/>
                        </a:spcAft>
                      </a:pPr>
                      <a:r>
                        <a:rPr lang="en-US" sz="1800" b="0" i="0" u="none" strike="noStrike">
                          <a:solidFill>
                            <a:srgbClr val="000000"/>
                          </a:solidFill>
                          <a:effectLst/>
                          <a:latin typeface="Times New Roman" panose="02020603050405020304" pitchFamily="18" charset="0"/>
                        </a:rPr>
                        <a:t>t. C°</a:t>
                      </a:r>
                      <a:endParaRPr lang="en-US"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40.6</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42.2</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41.2</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43.2</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44.6</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42.0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45.4</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46.8</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46.0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46.2</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670100"/>
                  </a:ext>
                </a:extLst>
              </a:tr>
              <a:tr h="415499">
                <a:tc>
                  <a:txBody>
                    <a:bodyPr/>
                    <a:lstStyle/>
                    <a:p>
                      <a:pPr algn="just" rtl="0" fontAlgn="t">
                        <a:spcBef>
                          <a:spcPts val="0"/>
                        </a:spcBef>
                        <a:spcAft>
                          <a:spcPts val="0"/>
                        </a:spcAft>
                      </a:pPr>
                      <a:r>
                        <a:rPr lang="en-US" sz="1800" b="0" i="0" u="none" strike="noStrike" dirty="0">
                          <a:solidFill>
                            <a:srgbClr val="000000"/>
                          </a:solidFill>
                          <a:effectLst/>
                          <a:latin typeface="Times New Roman" panose="02020603050405020304" pitchFamily="18" charset="0"/>
                        </a:rPr>
                        <a:t>Time, min</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10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20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30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40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50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60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70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80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a:solidFill>
                            <a:srgbClr val="000000"/>
                          </a:solidFill>
                          <a:effectLst/>
                          <a:latin typeface="Times New Roman" panose="02020603050405020304" pitchFamily="18" charset="0"/>
                        </a:rPr>
                        <a:t>90</a:t>
                      </a:r>
                      <a:endParaRPr lang="ru-RU" sz="180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ru-RU" sz="1800" b="0" i="0" u="none" strike="noStrike" dirty="0">
                          <a:solidFill>
                            <a:srgbClr val="000000"/>
                          </a:solidFill>
                          <a:effectLst/>
                          <a:latin typeface="Times New Roman" panose="02020603050405020304" pitchFamily="18" charset="0"/>
                        </a:rPr>
                        <a:t>100</a:t>
                      </a:r>
                      <a:endParaRPr lang="ru-RU" sz="1800"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521231"/>
                  </a:ext>
                </a:extLst>
              </a:tr>
            </a:tbl>
          </a:graphicData>
        </a:graphic>
      </p:graphicFrame>
      <p:sp>
        <p:nvSpPr>
          <p:cNvPr id="58" name="TextBox 57">
            <a:extLst>
              <a:ext uri="{FF2B5EF4-FFF2-40B4-BE49-F238E27FC236}">
                <a16:creationId xmlns:a16="http://schemas.microsoft.com/office/drawing/2014/main" id="{9542A48C-7CC7-7614-71C0-A23676229B53}"/>
              </a:ext>
            </a:extLst>
          </p:cNvPr>
          <p:cNvSpPr txBox="1"/>
          <p:nvPr/>
        </p:nvSpPr>
        <p:spPr>
          <a:xfrm>
            <a:off x="20552105" y="35737797"/>
            <a:ext cx="8844483" cy="2246769"/>
          </a:xfrm>
          <a:prstGeom prst="rect">
            <a:avLst/>
          </a:prstGeom>
          <a:noFill/>
        </p:spPr>
        <p:txBody>
          <a:bodyPr wrap="square">
            <a:spAutoFit/>
          </a:bodyPr>
          <a:lstStyle/>
          <a:p>
            <a:r>
              <a:rPr lang="ru-RU" sz="2000" dirty="0">
                <a:latin typeface="Times New Roman" panose="02020603050405020304" pitchFamily="18" charset="0"/>
                <a:cs typeface="Times New Roman" panose="02020603050405020304" pitchFamily="18" charset="0"/>
              </a:rPr>
              <a:t>V=7B I=0.5Y=0.5 - </a:t>
            </a:r>
            <a:r>
              <a:rPr lang="ru-RU" sz="2000" dirty="0" err="1">
                <a:latin typeface="Times New Roman" panose="02020603050405020304" pitchFamily="18" charset="0"/>
                <a:cs typeface="Times New Roman" panose="02020603050405020304" pitchFamily="18" charset="0"/>
              </a:rPr>
              <a:t>accuracy</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class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device</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t </a:t>
            </a:r>
            <a:r>
              <a:rPr lang="ru-RU" sz="2000" dirty="0" err="1">
                <a:latin typeface="Times New Roman" panose="02020603050405020304" pitchFamily="18" charset="0"/>
                <a:cs typeface="Times New Roman" panose="02020603050405020304" pitchFamily="18" charset="0"/>
              </a:rPr>
              <a:t>max</a:t>
            </a:r>
            <a:r>
              <a:rPr lang="ru-RU" sz="2000" dirty="0">
                <a:latin typeface="Times New Roman" panose="02020603050405020304" pitchFamily="18" charset="0"/>
                <a:cs typeface="Times New Roman" panose="02020603050405020304" pitchFamily="18" charset="0"/>
              </a:rPr>
              <a:t> = 400 ° C - </a:t>
            </a:r>
            <a:r>
              <a:rPr lang="ru-RU" sz="2000" dirty="0" err="1">
                <a:latin typeface="Times New Roman" panose="02020603050405020304" pitchFamily="18" charset="0"/>
                <a:cs typeface="Times New Roman" panose="02020603050405020304" pitchFamily="18" charset="0"/>
              </a:rPr>
              <a:t>upper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limit</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C= 0.01 ° C -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price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dividing</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device</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 e</a:t>
            </a:r>
            <a:r>
              <a:rPr lang="ru-RU" sz="2000" dirty="0">
                <a:latin typeface="Times New Roman" panose="02020603050405020304" pitchFamily="18" charset="0"/>
                <a:cs typeface="Times New Roman" panose="02020603050405020304" pitchFamily="18" charset="0"/>
              </a:rPr>
              <a:t>r = t </a:t>
            </a:r>
            <a:r>
              <a:rPr lang="ru-RU" sz="2000" dirty="0" err="1">
                <a:latin typeface="Times New Roman" panose="02020603050405020304" pitchFamily="18" charset="0"/>
                <a:cs typeface="Times New Roman" panose="02020603050405020304" pitchFamily="18" charset="0"/>
              </a:rPr>
              <a:t>max</a:t>
            </a:r>
            <a:r>
              <a:rPr lang="ru-RU" sz="2000" dirty="0">
                <a:latin typeface="Times New Roman" panose="02020603050405020304" pitchFamily="18" charset="0"/>
                <a:cs typeface="Times New Roman" panose="02020603050405020304" pitchFamily="18" charset="0"/>
              </a:rPr>
              <a:t>*Y / 100 = 400 * 0.5/100 = 2 -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error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device</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t = t</a:t>
            </a:r>
            <a:r>
              <a:rPr lang="en-US" sz="2000" dirty="0">
                <a:latin typeface="Times New Roman" panose="02020603050405020304" pitchFamily="18" charset="0"/>
                <a:cs typeface="Times New Roman" panose="02020603050405020304" pitchFamily="18" charset="0"/>
              </a:rPr>
              <a:t> e</a:t>
            </a:r>
            <a:r>
              <a:rPr lang="ru-RU" sz="2000" dirty="0">
                <a:latin typeface="Times New Roman" panose="02020603050405020304" pitchFamily="18" charset="0"/>
                <a:cs typeface="Times New Roman" panose="02020603050405020304" pitchFamily="18" charset="0"/>
              </a:rPr>
              <a:t>r + C/2= 2+0.01/2=2 - </a:t>
            </a:r>
            <a:r>
              <a:rPr lang="ru-RU" sz="2000" dirty="0" err="1">
                <a:latin typeface="Times New Roman" panose="02020603050405020304" pitchFamily="18" charset="0"/>
                <a:cs typeface="Times New Roman" panose="02020603050405020304" pitchFamily="18" charset="0"/>
              </a:rPr>
              <a:t>absolute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error</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 mid</a:t>
            </a:r>
            <a:r>
              <a:rPr lang="ru-RU" sz="2000" dirty="0">
                <a:latin typeface="Times New Roman" panose="02020603050405020304" pitchFamily="18" charset="0"/>
                <a:cs typeface="Times New Roman" panose="02020603050405020304" pitchFamily="18" charset="0"/>
              </a:rPr>
              <a:t>= t1+t2+t3+t4+t5+t6+t7+t8+t9+t10/10=43.8+-2 - </a:t>
            </a:r>
            <a:r>
              <a:rPr lang="ru-RU" sz="2000" dirty="0" err="1">
                <a:latin typeface="Times New Roman" panose="02020603050405020304" pitchFamily="18" charset="0"/>
                <a:cs typeface="Times New Roman" panose="02020603050405020304" pitchFamily="18" charset="0"/>
              </a:rPr>
              <a:t>arithmetic</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mean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temperature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measurements</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293479"/>
      </p:ext>
    </p:extLst>
  </p:cSld>
  <p:clrMapOvr>
    <a:masterClrMapping/>
  </p:clrMapOvr>
</p:sld>
</file>

<file path=ppt/theme/theme1.xml><?xml version="1.0" encoding="utf-8"?>
<a:theme xmlns:a="http://schemas.openxmlformats.org/drawingml/2006/main" name="Медицинский плакат">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4465</Words>
  <Application>Microsoft Office PowerPoint</Application>
  <PresentationFormat>Произвольный</PresentationFormat>
  <Paragraphs>624</Paragraphs>
  <Slides>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vt:i4>
      </vt:variant>
    </vt:vector>
  </HeadingPairs>
  <TitlesOfParts>
    <vt:vector size="7" baseType="lpstr">
      <vt:lpstr>Arial</vt:lpstr>
      <vt:lpstr>Calibri</vt:lpstr>
      <vt:lpstr>Cambria</vt:lpstr>
      <vt:lpstr>Times New Roman</vt:lpstr>
      <vt:lpstr>Медицинский плакат</vt:lpstr>
      <vt:lpstr>Презентация PowerPoint</vt:lpstr>
      <vt:lpstr>Development of a smart heater on HFC for the Snow Man IT jacket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Валерий Максимов</cp:lastModifiedBy>
  <cp:revision>4</cp:revision>
  <dcterms:created xsi:type="dcterms:W3CDTF">2013-04-05T20:27:31Z</dcterms:created>
  <dcterms:modified xsi:type="dcterms:W3CDTF">2022-12-20T10:25:20Z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