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ru-RU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648" autoAdjust="0"/>
  </p:normalViewPr>
  <p:slideViewPr>
    <p:cSldViewPr>
      <p:cViewPr>
        <p:scale>
          <a:sx n="41" d="100"/>
          <a:sy n="41" d="100"/>
        </p:scale>
        <p:origin x="-924" y="582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1.Пример, подобность и сравнение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5F-4265-A746-0B742D6B4E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2.Повторы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5F-4265-A746-0B742D6B4E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3.Иносказание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5F-4265-A746-0B742D6B4E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4.Призыв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17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5F-4265-A746-0B742D6B4E0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5.Хиазм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5F-4265-A746-0B742D6B4E0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6.Цитирование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16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45F-4265-A746-0B742D6B4E0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7.Цепь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45F-4265-A746-0B742D6B4E0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 Антитеза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4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45F-4265-A746-0B742D6B4E0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9.Намек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45F-4265-A746-0B742D6B4E0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10.Гипербола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45F-4265-A746-0B742D6B4E02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11.Вставка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45F-4265-A746-0B742D6B4E02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12.Риторические вопросы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Лист1!$M$2:$M$3</c:f>
              <c:numCache>
                <c:formatCode>General</c:formatCode>
                <c:ptCount val="2"/>
                <c:pt idx="0">
                  <c:v>17</c:v>
                </c:pt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45F-4265-A746-0B742D6B4E02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13.Промедление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Лист1!$N$2:$N$3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45F-4265-A746-0B742D6B4E02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14.Напряжение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Лист1!$O$2:$O$3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45F-4265-A746-0B742D6B4E02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15.Неожиданность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Лист1!$P$2:$P$3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45F-4265-A746-0B742D6B4E02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16.Софизм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Лист1!$Q$2:$Q$3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145F-4265-A746-0B742D6B4E02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  <c:pt idx="0">
                  <c:v>17.Фокусировка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m/d/yyyy</c:formatCode>
                <c:ptCount val="2"/>
                <c:pt idx="0">
                  <c:v>44134</c:v>
                </c:pt>
                <c:pt idx="1">
                  <c:v>44512</c:v>
                </c:pt>
              </c:numCache>
            </c:numRef>
          </c:cat>
          <c:val>
            <c:numRef>
              <c:f>Лист1!$R$2:$R$3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145F-4265-A746-0B742D6B4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033024"/>
        <c:axId val="163789440"/>
      </c:barChart>
      <c:dateAx>
        <c:axId val="160033024"/>
        <c:scaling>
          <c:orientation val="minMax"/>
        </c:scaling>
        <c:delete val="0"/>
        <c:axPos val="l"/>
        <c:numFmt formatCode="m/d/yyyy" sourceLinked="1"/>
        <c:majorTickMark val="out"/>
        <c:minorTickMark val="none"/>
        <c:tickLblPos val="nextTo"/>
        <c:crossAx val="163789440"/>
        <c:crosses val="autoZero"/>
        <c:auto val="1"/>
        <c:lblOffset val="100"/>
        <c:baseTimeUnit val="years"/>
      </c:dateAx>
      <c:valAx>
        <c:axId val="1637894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0033024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1.Пример, подобность и сравнение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40-41BB-82D4-AD79E6025AD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2.Повторы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</c:v>
                </c:pt>
                <c:pt idx="1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40-41BB-82D4-AD79E6025AD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3.Иносказание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40-41BB-82D4-AD79E6025AD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4.Призыв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33</c:v>
                </c:pt>
                <c:pt idx="1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40-41BB-82D4-AD79E6025AD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5.Хиазм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40-41BB-82D4-AD79E6025AD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6.Цитирование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22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040-41BB-82D4-AD79E6025AD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7.Цепь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040-41BB-82D4-AD79E6025ADB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 Антитеза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11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040-41BB-82D4-AD79E6025ADB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9.Намек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040-41BB-82D4-AD79E6025ADB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10.Гипербола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040-41BB-82D4-AD79E6025ADB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11.Вставка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040-41BB-82D4-AD79E6025ADB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12.Риторические вопросы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Лист1!$M$2:$M$3</c:f>
              <c:numCache>
                <c:formatCode>General</c:formatCode>
                <c:ptCount val="2"/>
                <c:pt idx="0">
                  <c:v>16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040-41BB-82D4-AD79E6025ADB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13.Промедление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Лист1!$N$2:$N$3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040-41BB-82D4-AD79E6025ADB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14.Напряжение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Лист1!$O$2:$O$3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D040-41BB-82D4-AD79E6025ADB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15.Неожиданность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Лист1!$P$2:$P$3</c:f>
              <c:numCache>
                <c:formatCode>General</c:formatCode>
                <c:ptCount val="2"/>
                <c:pt idx="0">
                  <c:v>1</c:v>
                </c:pt>
                <c:pt idx="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040-41BB-82D4-AD79E6025ADB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16.Софизм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Лист1!$Q$2:$Q$3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040-41BB-82D4-AD79E6025ADB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  <c:pt idx="0">
                  <c:v>17.Фокусировка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Лист1!$R$2:$R$3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040-41BB-82D4-AD79E6025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400512"/>
        <c:axId val="288402816"/>
      </c:barChart>
      <c:catAx>
        <c:axId val="288400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88402816"/>
        <c:crosses val="autoZero"/>
        <c:auto val="1"/>
        <c:lblAlgn val="ctr"/>
        <c:lblOffset val="100"/>
        <c:noMultiLvlLbl val="0"/>
      </c:catAx>
      <c:valAx>
        <c:axId val="2884028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88400512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4.6201566267631174E-2"/>
          <c:y val="1.7937219730941704E-2"/>
          <c:w val="0.93144493523675398"/>
          <c:h val="0.220987046100859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0DD5B-B2F3-4CE1-8248-38347996214E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BA8A3-4FAB-45DF-B1A8-818D25638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4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BA8A3-4FAB-45DF-B1A8-818D25638D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998" y="13298417"/>
            <a:ext cx="25737979" cy="9176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9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2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3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9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15136" y="10702131"/>
            <a:ext cx="67178439" cy="227995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97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09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09" y="27508469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57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31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973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63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28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94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60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26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1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15136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9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571" indent="0">
              <a:buNone/>
              <a:defRPr sz="9100" b="1"/>
            </a:lvl2pPr>
            <a:lvl3pPr marL="4173160" indent="0">
              <a:buNone/>
              <a:defRPr sz="8200" b="1"/>
            </a:lvl3pPr>
            <a:lvl4pPr marL="6259731" indent="0">
              <a:buNone/>
              <a:defRPr sz="7300" b="1"/>
            </a:lvl4pPr>
            <a:lvl5pPr marL="8346307" indent="0">
              <a:buNone/>
              <a:defRPr sz="7300" b="1"/>
            </a:lvl5pPr>
            <a:lvl6pPr marL="10432892" indent="0">
              <a:buNone/>
              <a:defRPr sz="7300" b="1"/>
            </a:lvl6pPr>
            <a:lvl7pPr marL="12519463" indent="0">
              <a:buNone/>
              <a:defRPr sz="7300" b="1"/>
            </a:lvl7pPr>
            <a:lvl8pPr marL="14606038" indent="0">
              <a:buNone/>
              <a:defRPr sz="7300" b="1"/>
            </a:lvl8pPr>
            <a:lvl9pPr marL="16692623" indent="0">
              <a:buNone/>
              <a:defRPr sz="7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571" indent="0">
              <a:buNone/>
              <a:defRPr sz="9100" b="1"/>
            </a:lvl2pPr>
            <a:lvl3pPr marL="4173160" indent="0">
              <a:buNone/>
              <a:defRPr sz="8200" b="1"/>
            </a:lvl3pPr>
            <a:lvl4pPr marL="6259731" indent="0">
              <a:buNone/>
              <a:defRPr sz="7300" b="1"/>
            </a:lvl4pPr>
            <a:lvl5pPr marL="8346307" indent="0">
              <a:buNone/>
              <a:defRPr sz="7300" b="1"/>
            </a:lvl5pPr>
            <a:lvl6pPr marL="10432892" indent="0">
              <a:buNone/>
              <a:defRPr sz="7300" b="1"/>
            </a:lvl6pPr>
            <a:lvl7pPr marL="12519463" indent="0">
              <a:buNone/>
              <a:defRPr sz="7300" b="1"/>
            </a:lvl7pPr>
            <a:lvl8pPr marL="14606038" indent="0">
              <a:buNone/>
              <a:defRPr sz="7300" b="1"/>
            </a:lvl8pPr>
            <a:lvl9pPr marL="16692623" indent="0">
              <a:buNone/>
              <a:defRPr sz="7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30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7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20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14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8629" y="1704429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4014" y="8958108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6571" indent="0">
              <a:buNone/>
              <a:defRPr sz="5500"/>
            </a:lvl2pPr>
            <a:lvl3pPr marL="4173160" indent="0">
              <a:buNone/>
              <a:defRPr sz="4600"/>
            </a:lvl3pPr>
            <a:lvl4pPr marL="6259731" indent="0">
              <a:buNone/>
              <a:defRPr sz="4100"/>
            </a:lvl4pPr>
            <a:lvl5pPr marL="8346307" indent="0">
              <a:buNone/>
              <a:defRPr sz="4100"/>
            </a:lvl5pPr>
            <a:lvl6pPr marL="10432892" indent="0">
              <a:buNone/>
              <a:defRPr sz="4100"/>
            </a:lvl6pPr>
            <a:lvl7pPr marL="12519463" indent="0">
              <a:buNone/>
              <a:defRPr sz="4100"/>
            </a:lvl7pPr>
            <a:lvl8pPr marL="14606038" indent="0">
              <a:buNone/>
              <a:defRPr sz="4100"/>
            </a:lvl8pPr>
            <a:lvl9pPr marL="16692623" indent="0">
              <a:buNone/>
              <a:defRPr sz="4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67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6571" indent="0">
              <a:buNone/>
              <a:defRPr sz="12800"/>
            </a:lvl2pPr>
            <a:lvl3pPr marL="4173160" indent="0">
              <a:buNone/>
              <a:defRPr sz="11000"/>
            </a:lvl3pPr>
            <a:lvl4pPr marL="6259731" indent="0">
              <a:buNone/>
              <a:defRPr sz="9100"/>
            </a:lvl4pPr>
            <a:lvl5pPr marL="8346307" indent="0">
              <a:buNone/>
              <a:defRPr sz="9100"/>
            </a:lvl5pPr>
            <a:lvl6pPr marL="10432892" indent="0">
              <a:buNone/>
              <a:defRPr sz="9100"/>
            </a:lvl6pPr>
            <a:lvl7pPr marL="12519463" indent="0">
              <a:buNone/>
              <a:defRPr sz="9100"/>
            </a:lvl7pPr>
            <a:lvl8pPr marL="14606038" indent="0">
              <a:buNone/>
              <a:defRPr sz="9100"/>
            </a:lvl8pPr>
            <a:lvl9pPr marL="16692623" indent="0">
              <a:buNone/>
              <a:defRPr sz="9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6571" indent="0">
              <a:buNone/>
              <a:defRPr sz="5500"/>
            </a:lvl2pPr>
            <a:lvl3pPr marL="4173160" indent="0">
              <a:buNone/>
              <a:defRPr sz="4600"/>
            </a:lvl3pPr>
            <a:lvl4pPr marL="6259731" indent="0">
              <a:buNone/>
              <a:defRPr sz="4100"/>
            </a:lvl4pPr>
            <a:lvl5pPr marL="8346307" indent="0">
              <a:buNone/>
              <a:defRPr sz="4100"/>
            </a:lvl5pPr>
            <a:lvl6pPr marL="10432892" indent="0">
              <a:buNone/>
              <a:defRPr sz="4100"/>
            </a:lvl6pPr>
            <a:lvl7pPr marL="12519463" indent="0">
              <a:buNone/>
              <a:defRPr sz="4100"/>
            </a:lvl7pPr>
            <a:lvl8pPr marL="14606038" indent="0">
              <a:buNone/>
              <a:defRPr sz="4100"/>
            </a:lvl8pPr>
            <a:lvl9pPr marL="16692623" indent="0">
              <a:buNone/>
              <a:defRPr sz="4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8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314" tIns="208657" rIns="417314" bIns="20865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9988665"/>
            <a:ext cx="27251978" cy="28251648"/>
          </a:xfrm>
          <a:prstGeom prst="rect">
            <a:avLst/>
          </a:prstGeom>
        </p:spPr>
        <p:txBody>
          <a:bodyPr vert="horz" lIns="417314" tIns="208657" rIns="417314" bIns="20865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999" y="39677176"/>
            <a:ext cx="7065328" cy="2279158"/>
          </a:xfrm>
          <a:prstGeom prst="rect">
            <a:avLst/>
          </a:prstGeom>
        </p:spPr>
        <p:txBody>
          <a:bodyPr vert="horz" lIns="417314" tIns="208657" rIns="417314" bIns="20865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3DD93-4005-40D3-BDDA-B996A0FA115D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5658" y="39677176"/>
            <a:ext cx="9588659" cy="2279158"/>
          </a:xfrm>
          <a:prstGeom prst="rect">
            <a:avLst/>
          </a:prstGeom>
        </p:spPr>
        <p:txBody>
          <a:bodyPr vert="horz" lIns="417314" tIns="208657" rIns="417314" bIns="20865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700649" y="39677176"/>
            <a:ext cx="7065328" cy="2279158"/>
          </a:xfrm>
          <a:prstGeom prst="rect">
            <a:avLst/>
          </a:prstGeom>
        </p:spPr>
        <p:txBody>
          <a:bodyPr vert="horz" lIns="417314" tIns="208657" rIns="417314" bIns="20865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533B-9233-4099-8843-D1831E971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17316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937" indent="-1564937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682" indent="-1304111" algn="l" defTabSz="4173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6446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3017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9606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6177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2748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9337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5908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571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160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9731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6307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2892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9463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6038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2623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yaguo.ru/files/shag_v_budushch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45" y="549211"/>
            <a:ext cx="3274607" cy="34232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6499" y="549211"/>
            <a:ext cx="29451272" cy="3312368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СОСТАВЛЕНИЕ КЕЙСА ОРАТОРСКИХ ПРИЁМОВ ДЛЯ РАЗВИТИЯ РЕЧИ </a:t>
            </a:r>
            <a:r>
              <a:rPr lang="ru-RU" sz="6000" b="1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ШКОЛЬНИКОВ</a:t>
            </a:r>
            <a:r>
              <a:rPr lang="ru-RU" sz="4800" b="1" dirty="0" smtClean="0">
                <a:latin typeface="Bahnschrift SemiLight SemiConde" panose="020B0502040204020203" pitchFamily="34" charset="0"/>
              </a:rPr>
              <a:t/>
            </a:r>
            <a:br>
              <a:rPr lang="ru-RU" sz="4800" b="1" dirty="0" smtClean="0">
                <a:latin typeface="Bahnschrift SemiLight SemiConde" panose="020B0502040204020203" pitchFamily="34" charset="0"/>
              </a:rPr>
            </a:br>
            <a:r>
              <a:rPr lang="en-US" sz="4800" b="1" spc="600" dirty="0" smtClean="0">
                <a:latin typeface="Bebas Neue" panose="020B0606020202050201" pitchFamily="34" charset="0"/>
              </a:rPr>
              <a:t>Creating </a:t>
            </a:r>
            <a:r>
              <a:rPr lang="en-US" sz="4800" b="1" spc="600" dirty="0">
                <a:latin typeface="Bebas Neue" panose="020B0606020202050201" pitchFamily="34" charset="0"/>
              </a:rPr>
              <a:t>a case of oratory techniques for the school </a:t>
            </a:r>
            <a:r>
              <a:rPr lang="ru-RU" sz="4800" b="1" spc="600" dirty="0">
                <a:latin typeface="Bahnschrift SemiBold" panose="020B0502040204020203" pitchFamily="34" charset="0"/>
              </a:rPr>
              <a:t>  </a:t>
            </a:r>
            <a:r>
              <a:rPr lang="en-US" sz="4800" b="1" spc="600" dirty="0">
                <a:latin typeface="Bebas Neue" panose="020B0606020202050201" pitchFamily="34" charset="0"/>
              </a:rPr>
              <a:t>children's speech development“</a:t>
            </a:r>
            <a:br>
              <a:rPr lang="en-US" sz="4800" b="1" spc="600" dirty="0">
                <a:latin typeface="Bebas Neue" panose="020B0606020202050201" pitchFamily="34" charset="0"/>
              </a:rPr>
            </a:br>
            <a:endParaRPr lang="en-US" sz="4800" b="1" dirty="0">
              <a:latin typeface="Bahnschrift SemiLight SemiConde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64874" y="2826198"/>
            <a:ext cx="15757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solidFill>
                  <a:srgbClr val="C00000"/>
                </a:solidFill>
              </a:rPr>
              <a:t>Выполнил:  </a:t>
            </a:r>
            <a:endParaRPr lang="ru-RU" sz="3600" dirty="0">
              <a:solidFill>
                <a:srgbClr val="C00000"/>
              </a:solidFill>
            </a:endParaRPr>
          </a:p>
          <a:p>
            <a:r>
              <a:rPr lang="ru-RU" sz="3600" dirty="0"/>
              <a:t>Олесов Николай, ученик  10  класса.  </a:t>
            </a:r>
            <a:r>
              <a:rPr lang="sah-RU" sz="3600" dirty="0"/>
              <a:t>МБОУ </a:t>
            </a:r>
            <a:r>
              <a:rPr lang="ru-RU" sz="3600" dirty="0"/>
              <a:t>«</a:t>
            </a:r>
            <a:r>
              <a:rPr lang="ru-RU" sz="3600" dirty="0" err="1"/>
              <a:t>Легойская</a:t>
            </a:r>
            <a:r>
              <a:rPr lang="ru-RU" sz="3600" dirty="0"/>
              <a:t> СОШ  </a:t>
            </a:r>
          </a:p>
          <a:p>
            <a:r>
              <a:rPr lang="ru-RU" sz="3600" dirty="0"/>
              <a:t>(с углубленным  изучением отдельных предметов)», МР «</a:t>
            </a:r>
            <a:r>
              <a:rPr lang="ru-RU" sz="3600" dirty="0" err="1"/>
              <a:t>Усть-Алданский</a:t>
            </a:r>
            <a:r>
              <a:rPr lang="ru-RU" sz="3600" dirty="0"/>
              <a:t> улус»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86119" y="37940406"/>
            <a:ext cx="289650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выводы по проделанной работе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Изучена лингвистическая литература, выяснена специфика терминов «литературный перевод», «переводческие трансформации» (приемы).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Выявлено, что работа над переводом включает в себя 3 основных этапа.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Сделан перевод авторской повести «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Траисеевский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лес» в жанре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фэнтези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анлийский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язык.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перевода 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худ.произведения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максимальным сохранением содержания и формы оригинала возможно, если пытаться избегать трудности, встречающиеся при переводе.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при переводе могут быть вызваны: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недостаточным владением языком, с которого переводится текст;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недостаточным владением языком, на который делается перевод;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недостаточным знакомством с темой перевода, отсутствием специальных знаний, о которых идет речь в тексте;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затруднениями, возникающими при поиске языковых и смысловых эквивалентов, отражающих «картину мира» текст-оригинал.</a:t>
            </a:r>
          </a:p>
          <a:p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03264" y="4589525"/>
            <a:ext cx="263232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 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исследовать использование ораторских приемов в речи школьников. 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задачи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теоретическую  литературу в аспекте исследования.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и узнать историю ораторского мастерства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исследование использования приемов ораторского мастерства в выступлениях школьников. 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развития умения публичного выступления у обучающихся через школьные мероприятия.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кейс приемов ораторского искусства и провести апробацию.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анализированные теоретической литературы по ораторскому мастерству, проектирование работы, метод эксперимента, практическая работа.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развития речи оратора будет эффективнее, если изучить и использовать приемы ораторского мастерства.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 исследования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процесс исследования использования ораторских приемов в речи  учащихся. 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 ораторских приемов  в речи  учащихся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 исследования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воплощении идеи создания кейса  ораторских приемов для развития речи школьников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01337" y="10243583"/>
            <a:ext cx="1215061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эксперимент 2020-2021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ораторского выступления в школе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Констатирующий этап.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мероприятие – конкурс ораторов. 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2-9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всего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51-82  ученика.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практической работы: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наблюдение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публичных выступлений – ораторской речи учащихся (17 ораторских приемов)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" y="13555390"/>
            <a:ext cx="14851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использования ораторских приёмов учениками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2-10 классов МБОУ «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Легойская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 с УИОП»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процентам)</a:t>
            </a: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64469"/>
              </p:ext>
            </p:extLst>
          </p:nvPr>
        </p:nvGraphicFramePr>
        <p:xfrm>
          <a:off x="2264145" y="24428598"/>
          <a:ext cx="11831727" cy="9664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5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7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9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984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72213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2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годы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Использование приемов </a:t>
                      </a:r>
                      <a:endParaRPr lang="ru-RU" sz="2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увеличено </a:t>
                      </a: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на %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368"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Кол. участников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46">
                <a:tc rowSpan="17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Использованные ораторские  приёмы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1.Пример, подобность и сравн.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6/12%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12/14%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2.Повторы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3/6%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12/14%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3.Иносказание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4/5%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4.Призыв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9/17%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17/20%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5.Хиазм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6.Цитирование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8/16%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15/18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7.Цепь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 Антитеза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2/4%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6/11%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9.Намек.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10.Гипербола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2/2%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11.Вставка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7/14%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13/15%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12.Рит. вопросы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9/17%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16/19%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13.Промедление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14.Напряжение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15.Неожид-ть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16. Софизм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4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17. Фокусировка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2544999231"/>
              </p:ext>
            </p:extLst>
          </p:nvPr>
        </p:nvGraphicFramePr>
        <p:xfrm>
          <a:off x="973146" y="14668326"/>
          <a:ext cx="13122726" cy="9505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7012194" y="10206921"/>
            <a:ext cx="128321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эксперимент 2021-2022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ораторского выступления в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Усть-Алданском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улусе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Констатирующий этап.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конкурс ораторов «Сила слова». 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 9 -10  классы, всего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18-25 учеников.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практической работы: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наблюдение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публичных выступлений – ораторской речи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1541792394"/>
              </p:ext>
            </p:extLst>
          </p:nvPr>
        </p:nvGraphicFramePr>
        <p:xfrm>
          <a:off x="15133215" y="14632608"/>
          <a:ext cx="12991244" cy="957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4992374" y="13555390"/>
            <a:ext cx="14851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использования ораторских приёмов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конкурсантами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Усть-Алданского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процентам)</a:t>
            </a: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06421"/>
              </p:ext>
            </p:extLst>
          </p:nvPr>
        </p:nvGraphicFramePr>
        <p:xfrm>
          <a:off x="16184103" y="24443016"/>
          <a:ext cx="11940355" cy="9674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58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43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61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000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2400" dirty="0" smtClean="0">
                          <a:solidFill>
                            <a:schemeClr val="tx1"/>
                          </a:solidFill>
                          <a:effectLst/>
                        </a:rPr>
                        <a:t>годы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Использование приемов увеличено на 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2400">
                          <a:solidFill>
                            <a:schemeClr val="tx1"/>
                          </a:solidFill>
                          <a:effectLst/>
                        </a:rPr>
                        <a:t>Кол. участников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rowSpan="17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Использованные ораторские  приёмы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2400" dirty="0">
                          <a:solidFill>
                            <a:schemeClr val="tx1"/>
                          </a:solidFill>
                          <a:effectLst/>
                        </a:rPr>
                        <a:t>1.Пример, подобность и сравн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5/27%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8/32%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2.Повторы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5/27%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8/32%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3.Иносказание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4.Призыв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6/33%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9/36%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5.Хиазм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6.Цитирование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4/22%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7/28%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7.Цепь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8 Антитеза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2/11%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5/20%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9.Намек.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10.Гипербола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11.Вставка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12.Рит. вопросы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3/16%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5/20%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13.Промедление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14.Напряжение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15.Неожид-ть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4/16%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16. Софизм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17. Фокусировка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2701337" y="33373252"/>
            <a:ext cx="2619723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по практической работе: 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практическая работа, состоящая из двух этапов: школьная и муниципальная. Мониторинг сравнения проведенной работы за три года  показал, что после проведения формирующего этапа, на котором составлен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ораторских приемов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сайт  «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Hi-Speaker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Привет, Спикер» и страница в социальной сети «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стали активно применять ораторские приёмы в своих выступлениях.  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77411" y="37734999"/>
            <a:ext cx="2818242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выводы по работе:</a:t>
            </a: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Изучена теоретическая  литература в аспекте исследования.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Проанализирована история ораторского мастерства.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исследование использования приемов ораторского мастерства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выступлениях                                                                               школьников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Алданского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улуса Республики Саха (Якутия).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условия для развития умения публичного выступления у обучающихся через школьные и муниципальные мероприятия.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кейс приемов ораторского искусства, созданы сайт 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Hi-Speaker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Привет, Спикер» , страница в социальной сети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65A6EA55-BFEE-43B1-871A-8D74332D50E3}"/>
              </a:ext>
            </a:extLst>
          </p:cNvPr>
          <p:cNvCxnSpPr>
            <a:cxnSpLocks/>
          </p:cNvCxnSpPr>
          <p:nvPr/>
        </p:nvCxnSpPr>
        <p:spPr>
          <a:xfrm flipH="1">
            <a:off x="14893906" y="10155820"/>
            <a:ext cx="41951" cy="240121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C1BB87F7-71A5-407F-B265-D297EEF56000}"/>
              </a:ext>
            </a:extLst>
          </p:cNvPr>
          <p:cNvCxnSpPr>
            <a:cxnSpLocks/>
          </p:cNvCxnSpPr>
          <p:nvPr/>
        </p:nvCxnSpPr>
        <p:spPr>
          <a:xfrm>
            <a:off x="973146" y="10119158"/>
            <a:ext cx="27925423" cy="366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CF771C6E-9FB2-4134-BEC7-D6CEEB899482}"/>
              </a:ext>
            </a:extLst>
          </p:cNvPr>
          <p:cNvCxnSpPr>
            <a:cxnSpLocks/>
          </p:cNvCxnSpPr>
          <p:nvPr/>
        </p:nvCxnSpPr>
        <p:spPr>
          <a:xfrm>
            <a:off x="1381404" y="34149678"/>
            <a:ext cx="27925423" cy="366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BD77576-E416-4B91-8B9A-A50A9C6ADDC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8" b="6132"/>
          <a:stretch/>
        </p:blipFill>
        <p:spPr>
          <a:xfrm>
            <a:off x="24212995" y="36893516"/>
            <a:ext cx="4374586" cy="377879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4802460-26DA-452F-8385-27C8171700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42647" y1="35131" x2="42647" y2="35131"/>
                        <a14:foregroundMark x1="43137" y1="37255" x2="42647" y2="42810"/>
                        <a14:foregroundMark x1="34967" y1="69608" x2="34967" y2="69608"/>
                        <a14:foregroundMark x1="30882" y1="73529" x2="30882" y2="73529"/>
                        <a14:foregroundMark x1="53105" y1="40359" x2="53105" y2="40359"/>
                        <a14:foregroundMark x1="55392" y1="43137" x2="55392" y2="43137"/>
                        <a14:foregroundMark x1="58987" y1="46569" x2="58987" y2="46569"/>
                        <a14:foregroundMark x1="62418" y1="44771" x2="62418" y2="44771"/>
                        <a14:foregroundMark x1="61765" y1="40359" x2="61765" y2="40359"/>
                        <a14:foregroundMark x1="58987" y1="38889" x2="58987" y2="38889"/>
                        <a14:foregroundMark x1="58987" y1="53268" x2="58987" y2="53268"/>
                        <a14:foregroundMark x1="61765" y1="53595" x2="61765" y2="53595"/>
                        <a14:foregroundMark x1="62582" y1="50654" x2="62582" y2="50654"/>
                        <a14:foregroundMark x1="52614" y1="47386" x2="52614" y2="47386"/>
                        <a14:foregroundMark x1="53105" y1="52288" x2="53105" y2="52288"/>
                        <a14:foregroundMark x1="52614" y1="24183" x2="52614" y2="24183"/>
                        <a14:backgroundMark x1="29248" y1="74020" x2="29248" y2="74020"/>
                        <a14:backgroundMark x1="70261" y1="66340" x2="70261" y2="66340"/>
                        <a14:backgroundMark x1="68301" y1="66503" x2="68301" y2="66503"/>
                        <a14:backgroundMark x1="50980" y1="51961" x2="50980" y2="51961"/>
                        <a14:backgroundMark x1="51307" y1="39379" x2="51307" y2="39379"/>
                        <a14:backgroundMark x1="63889" y1="39379" x2="63889" y2="393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2731" y="37293396"/>
            <a:ext cx="2782231" cy="278223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F4F75C7-5DF8-44A8-9066-F9E7E738E90A}"/>
              </a:ext>
            </a:extLst>
          </p:cNvPr>
          <p:cNvSpPr txBox="1"/>
          <p:nvPr/>
        </p:nvSpPr>
        <p:spPr>
          <a:xfrm>
            <a:off x="21755076" y="39634561"/>
            <a:ext cx="2196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ahnschrift Light" panose="020B0502040204020203" pitchFamily="34" charset="0"/>
              </a:rPr>
              <a:t>hi-speaker.ru</a:t>
            </a:r>
            <a:endParaRPr lang="ru-RU" sz="2400" dirty="0">
              <a:latin typeface="Bahnschrift Light" panose="020B0502040204020203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58141" y="10300127"/>
            <a:ext cx="1743196" cy="162083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5133214" y="10263465"/>
            <a:ext cx="1743196" cy="162083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62845" y="34886546"/>
            <a:ext cx="1911416" cy="200697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23768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</TotalTime>
  <Words>693</Words>
  <Application>Microsoft Office PowerPoint</Application>
  <PresentationFormat>Произвольный</PresentationFormat>
  <Paragraphs>213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СОСТАВЛЕНИЕ КЕЙСА ОРАТОРСКИХ ПРИЁМОВ ДЛЯ РАЗВИТИЯ РЕЧИ ШКОЛЬНИКОВ Creating a case of oratory techniques for the school   children's speech development“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открытия «Мира олонхо» во внеурочной деятельности</dc:title>
  <dc:creator>ЦОС-1</dc:creator>
  <cp:lastModifiedBy>ЦОС-1</cp:lastModifiedBy>
  <cp:revision>23</cp:revision>
  <dcterms:created xsi:type="dcterms:W3CDTF">2022-12-19T02:44:14Z</dcterms:created>
  <dcterms:modified xsi:type="dcterms:W3CDTF">2022-12-21T13:01:24Z</dcterms:modified>
</cp:coreProperties>
</file>