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648" autoAdjust="0"/>
  </p:normalViewPr>
  <p:slideViewPr>
    <p:cSldViewPr>
      <p:cViewPr>
        <p:scale>
          <a:sx n="32" d="100"/>
          <a:sy n="32" d="100"/>
        </p:scale>
        <p:origin x="-1716" y="356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Назовите героев Среднего мира, Дайте характеристику героям. </c:v>
                </c:pt>
                <c:pt idx="1">
                  <c:v>Назовите героев Нижнего мира, Дайте характеристику героям?</c:v>
                </c:pt>
                <c:pt idx="2">
                  <c:v>Расскажите содержание олонхо «Эриэн Тигээйи бухатыыр уонна Чуораанчык Куо»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Назовите героев Среднего мира, Дайте характеристику героям. </c:v>
                </c:pt>
                <c:pt idx="1">
                  <c:v>Назовите героев Нижнего мира, Дайте характеристику героям?</c:v>
                </c:pt>
                <c:pt idx="2">
                  <c:v>Расскажите содержание олонхо «Эриэн Тигээйи бухатыыр уонна Чуораанчык Куо»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64736"/>
        <c:axId val="189766272"/>
      </c:barChart>
      <c:catAx>
        <c:axId val="189764736"/>
        <c:scaling>
          <c:orientation val="minMax"/>
        </c:scaling>
        <c:delete val="0"/>
        <c:axPos val="l"/>
        <c:majorTickMark val="none"/>
        <c:minorTickMark val="none"/>
        <c:tickLblPos val="nextTo"/>
        <c:crossAx val="189766272"/>
        <c:crosses val="autoZero"/>
        <c:auto val="1"/>
        <c:lblAlgn val="ctr"/>
        <c:lblOffset val="100"/>
        <c:noMultiLvlLbl val="0"/>
      </c:catAx>
      <c:valAx>
        <c:axId val="1897662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89764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 flip="none" rotWithShape="1">
      <a:gsLst>
        <a:gs pos="37000">
          <a:srgbClr val="03D4A8">
            <a:lumMod val="0"/>
            <a:lumOff val="100000"/>
            <a:alpha val="19000"/>
          </a:srgbClr>
        </a:gs>
        <a:gs pos="96000">
          <a:srgbClr val="21D6E0"/>
        </a:gs>
        <a:gs pos="100000">
          <a:srgbClr val="0087E6"/>
        </a:gs>
        <a:gs pos="100000">
          <a:srgbClr val="005CBF"/>
        </a:gs>
      </a:gsLst>
      <a:lin ang="8100000" scaled="1"/>
      <a:tileRect/>
    </a:gradFill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sah-RU" dirty="0"/>
              <a:t>Таблица 3. </a:t>
            </a:r>
            <a:r>
              <a:rPr lang="ru-RU" dirty="0"/>
              <a:t>Результаты анкетирования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назвали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11456"/>
        <c:axId val="425795968"/>
      </c:barChart>
      <c:catAx>
        <c:axId val="315011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425795968"/>
        <c:crosses val="autoZero"/>
        <c:auto val="1"/>
        <c:lblAlgn val="r"/>
        <c:lblOffset val="100"/>
        <c:noMultiLvlLbl val="0"/>
      </c:catAx>
      <c:valAx>
        <c:axId val="4257959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315011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42000">
          <a:srgbClr val="03D4A8">
            <a:lumMod val="0"/>
            <a:lumOff val="100000"/>
            <a:alpha val="19000"/>
          </a:srgbClr>
        </a:gs>
        <a:gs pos="94000">
          <a:srgbClr val="21D6E0"/>
        </a:gs>
        <a:gs pos="100000">
          <a:srgbClr val="0087E6"/>
        </a:gs>
        <a:gs pos="100000">
          <a:srgbClr val="005CBF"/>
        </a:gs>
      </a:gsLst>
      <a:lin ang="8100000" scaled="1"/>
    </a:gradFill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sah-RU"/>
              <a:t>Таблица 3. </a:t>
            </a:r>
            <a:r>
              <a:rPr lang="ru-RU"/>
              <a:t>Результаты анкетирования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48</c:v>
                </c:pt>
                <c:pt idx="2">
                  <c:v>47</c:v>
                </c:pt>
                <c:pt idx="3">
                  <c:v>52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назвали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1.Назвали автора</c:v>
                </c:pt>
                <c:pt idx="1">
                  <c:v>2.Назвали героев Серднего мира</c:v>
                </c:pt>
                <c:pt idx="2">
                  <c:v>3.Назвали героев Верхнего мира</c:v>
                </c:pt>
                <c:pt idx="3">
                  <c:v>4.Назвали героев Нижнего мира</c:v>
                </c:pt>
                <c:pt idx="4">
                  <c:v>5.Рассказали содержание олонхо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642048"/>
        <c:axId val="427004288"/>
      </c:barChart>
      <c:catAx>
        <c:axId val="4266420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ru-RU"/>
          </a:p>
        </c:txPr>
        <c:crossAx val="427004288"/>
        <c:crosses val="autoZero"/>
        <c:auto val="1"/>
        <c:lblAlgn val="ctr"/>
        <c:lblOffset val="100"/>
        <c:noMultiLvlLbl val="0"/>
      </c:catAx>
      <c:valAx>
        <c:axId val="427004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26642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42000">
          <a:srgbClr val="03D4A8">
            <a:lumMod val="0"/>
            <a:lumOff val="100000"/>
            <a:alpha val="19000"/>
          </a:srgbClr>
        </a:gs>
        <a:gs pos="94000">
          <a:srgbClr val="21D6E0"/>
        </a:gs>
        <a:gs pos="100000">
          <a:srgbClr val="0087E6"/>
        </a:gs>
        <a:gs pos="100000">
          <a:srgbClr val="005CBF"/>
        </a:gs>
      </a:gsLst>
      <a:lin ang="8100000" scaled="1"/>
    </a:gradFill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DD5B-B2F3-4CE1-8248-38347996214E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BA8A3-4FAB-45DF-B1A8-818D2563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A8A3-4FAB-45DF-B1A8-818D25638D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417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5136" y="10702131"/>
            <a:ext cx="67178439" cy="227995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7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69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57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31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97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63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28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94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60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26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5136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9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571" indent="0">
              <a:buNone/>
              <a:defRPr sz="9100" b="1"/>
            </a:lvl2pPr>
            <a:lvl3pPr marL="4173160" indent="0">
              <a:buNone/>
              <a:defRPr sz="8200" b="1"/>
            </a:lvl3pPr>
            <a:lvl4pPr marL="6259731" indent="0">
              <a:buNone/>
              <a:defRPr sz="7300" b="1"/>
            </a:lvl4pPr>
            <a:lvl5pPr marL="8346307" indent="0">
              <a:buNone/>
              <a:defRPr sz="7300" b="1"/>
            </a:lvl5pPr>
            <a:lvl6pPr marL="10432892" indent="0">
              <a:buNone/>
              <a:defRPr sz="7300" b="1"/>
            </a:lvl6pPr>
            <a:lvl7pPr marL="12519463" indent="0">
              <a:buNone/>
              <a:defRPr sz="7300" b="1"/>
            </a:lvl7pPr>
            <a:lvl8pPr marL="14606038" indent="0">
              <a:buNone/>
              <a:defRPr sz="7300" b="1"/>
            </a:lvl8pPr>
            <a:lvl9pPr marL="1669262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571" indent="0">
              <a:buNone/>
              <a:defRPr sz="9100" b="1"/>
            </a:lvl2pPr>
            <a:lvl3pPr marL="4173160" indent="0">
              <a:buNone/>
              <a:defRPr sz="8200" b="1"/>
            </a:lvl3pPr>
            <a:lvl4pPr marL="6259731" indent="0">
              <a:buNone/>
              <a:defRPr sz="7300" b="1"/>
            </a:lvl4pPr>
            <a:lvl5pPr marL="8346307" indent="0">
              <a:buNone/>
              <a:defRPr sz="7300" b="1"/>
            </a:lvl5pPr>
            <a:lvl6pPr marL="10432892" indent="0">
              <a:buNone/>
              <a:defRPr sz="7300" b="1"/>
            </a:lvl6pPr>
            <a:lvl7pPr marL="12519463" indent="0">
              <a:buNone/>
              <a:defRPr sz="7300" b="1"/>
            </a:lvl7pPr>
            <a:lvl8pPr marL="14606038" indent="0">
              <a:buNone/>
              <a:defRPr sz="7300" b="1"/>
            </a:lvl8pPr>
            <a:lvl9pPr marL="1669262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14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8629" y="1704429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14" y="8958108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6571" indent="0">
              <a:buNone/>
              <a:defRPr sz="5500"/>
            </a:lvl2pPr>
            <a:lvl3pPr marL="4173160" indent="0">
              <a:buNone/>
              <a:defRPr sz="4600"/>
            </a:lvl3pPr>
            <a:lvl4pPr marL="6259731" indent="0">
              <a:buNone/>
              <a:defRPr sz="4100"/>
            </a:lvl4pPr>
            <a:lvl5pPr marL="8346307" indent="0">
              <a:buNone/>
              <a:defRPr sz="4100"/>
            </a:lvl5pPr>
            <a:lvl6pPr marL="10432892" indent="0">
              <a:buNone/>
              <a:defRPr sz="4100"/>
            </a:lvl6pPr>
            <a:lvl7pPr marL="12519463" indent="0">
              <a:buNone/>
              <a:defRPr sz="4100"/>
            </a:lvl7pPr>
            <a:lvl8pPr marL="14606038" indent="0">
              <a:buNone/>
              <a:defRPr sz="4100"/>
            </a:lvl8pPr>
            <a:lvl9pPr marL="1669262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6571" indent="0">
              <a:buNone/>
              <a:defRPr sz="12800"/>
            </a:lvl2pPr>
            <a:lvl3pPr marL="4173160" indent="0">
              <a:buNone/>
              <a:defRPr sz="11000"/>
            </a:lvl3pPr>
            <a:lvl4pPr marL="6259731" indent="0">
              <a:buNone/>
              <a:defRPr sz="9100"/>
            </a:lvl4pPr>
            <a:lvl5pPr marL="8346307" indent="0">
              <a:buNone/>
              <a:defRPr sz="9100"/>
            </a:lvl5pPr>
            <a:lvl6pPr marL="10432892" indent="0">
              <a:buNone/>
              <a:defRPr sz="9100"/>
            </a:lvl6pPr>
            <a:lvl7pPr marL="12519463" indent="0">
              <a:buNone/>
              <a:defRPr sz="9100"/>
            </a:lvl7pPr>
            <a:lvl8pPr marL="14606038" indent="0">
              <a:buNone/>
              <a:defRPr sz="9100"/>
            </a:lvl8pPr>
            <a:lvl9pPr marL="16692623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6571" indent="0">
              <a:buNone/>
              <a:defRPr sz="5500"/>
            </a:lvl2pPr>
            <a:lvl3pPr marL="4173160" indent="0">
              <a:buNone/>
              <a:defRPr sz="4600"/>
            </a:lvl3pPr>
            <a:lvl4pPr marL="6259731" indent="0">
              <a:buNone/>
              <a:defRPr sz="4100"/>
            </a:lvl4pPr>
            <a:lvl5pPr marL="8346307" indent="0">
              <a:buNone/>
              <a:defRPr sz="4100"/>
            </a:lvl5pPr>
            <a:lvl6pPr marL="10432892" indent="0">
              <a:buNone/>
              <a:defRPr sz="4100"/>
            </a:lvl6pPr>
            <a:lvl7pPr marL="12519463" indent="0">
              <a:buNone/>
              <a:defRPr sz="4100"/>
            </a:lvl7pPr>
            <a:lvl8pPr marL="14606038" indent="0">
              <a:buNone/>
              <a:defRPr sz="4100"/>
            </a:lvl8pPr>
            <a:lvl9pPr marL="1669262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314" tIns="208657" rIns="417314" bIns="2086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417314" tIns="208657" rIns="417314" bIns="2086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76"/>
            <a:ext cx="7065328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39677176"/>
            <a:ext cx="9588659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76"/>
            <a:ext cx="7065328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17316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937" indent="-1564937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82" indent="-1304111" algn="l" defTabSz="4173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6446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301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9606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617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2748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933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5908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571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160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731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307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892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9463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6038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2623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catherineasquithgallery.com/uploads/posts/2021-02/1612764144_92-p-fon-goluboi-dlya-bukleta-1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1" y="36165902"/>
            <a:ext cx="30461469" cy="67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471992" y="10846432"/>
            <a:ext cx="17588875" cy="105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30279975" cy="45875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yaguo.ru/files/shag_v_budushch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9" y="582141"/>
            <a:ext cx="3274607" cy="3423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161902"/>
            <a:ext cx="29451272" cy="3312368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открытия «Мира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discovery method «World of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olonkho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in extracurricular activities</a:t>
            </a:r>
            <a:endParaRPr lang="en-US" sz="6000" b="1" dirty="0">
              <a:solidFill>
                <a:srgbClr val="C00000"/>
              </a:solidFill>
              <a:latin typeface="Noto Serif Display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1835" y="3263470"/>
            <a:ext cx="16961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Выполнили:  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Колодезников</a:t>
            </a:r>
            <a:r>
              <a:rPr lang="ru-RU" sz="4000" dirty="0" smtClean="0">
                <a:solidFill>
                  <a:schemeClr val="bg1"/>
                </a:solidFill>
              </a:rPr>
              <a:t> Иван, Ноговицына Алина,  ученики  10  </a:t>
            </a:r>
            <a:r>
              <a:rPr lang="ru-RU" sz="4000" dirty="0">
                <a:solidFill>
                  <a:schemeClr val="bg1"/>
                </a:solidFill>
              </a:rPr>
              <a:t>класса 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ah-RU" sz="4000" dirty="0" smtClean="0">
                <a:solidFill>
                  <a:schemeClr val="bg1"/>
                </a:solidFill>
              </a:rPr>
              <a:t>МБОУ </a:t>
            </a:r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dirty="0" err="1">
                <a:solidFill>
                  <a:schemeClr val="bg1"/>
                </a:solidFill>
              </a:rPr>
              <a:t>Легойская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СОШ  (с УИОП)», МР </a:t>
            </a:r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dirty="0" err="1">
                <a:solidFill>
                  <a:schemeClr val="bg1"/>
                </a:solidFill>
              </a:rPr>
              <a:t>Усть-Алданский</a:t>
            </a:r>
            <a:r>
              <a:rPr lang="ru-RU" sz="4000" dirty="0">
                <a:solidFill>
                  <a:schemeClr val="bg1"/>
                </a:solidFill>
              </a:rPr>
              <a:t> улус»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988" y="4721678"/>
            <a:ext cx="292951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эффективного пути формирования  у детей  поэтапного представления  мира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 внеурочное время.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героического эпоса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будет наиболее эффективным: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отрывки, рекомендуемые для чтения доступны учащимся;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формировании представления мира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настольные игры, мультипликационный фильм, игры, конкурсы.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систематизировать материал по теме;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 этапы изучения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 по 11 классы и обосновать отбор произведений.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методическую модель внеурочной деятельности для формирования представления мира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восприятия и изучения формирования  у детей  поэтапного представления  мира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литературного образования учащихся в процессе изучения героического эпоса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етоды исследования: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литературоведческой, психолого-педагогической, методической, искусствоведческой литературы в аспекте исследования.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программ, учебных и методических пособий по родной литературе, анализ текстов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выявления наиболее подходящего материала для изучения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изучение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передового опыта учителей; моделирование системы обучения, помогающей решению поставленных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проблем; анкетирование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беседы с учителями и учащимися,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предложена методическая модель, отражающая процесс поэтапного приобщения к миру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внеурочное время.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8372" y="36165902"/>
            <a:ext cx="289703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работе: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  и изучен материал по теме.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рабочие программы по предметам «Родная литература»,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Ураанхай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огото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«КНРСЯ», мы узнали, что на изучение темы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отводится: В 1 классе – 1 ч., во 2 классе – 14 ч., в 3 классе – 15 ч., в 4 классе – 4 ч., в 5 классе – 4 ч., в 6 классе -8 ч., в 7 классе – 8, в 8классе – 1 ч, в 9 классе – 8 ч, в 10 классе – 4 ч, в 11 классе – нет.  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школе уделяется достаточно времени на изучение темы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изученного, нами определены  возможные пути изучения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 внеурочной деятельности, подобраны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разработаны  следующие авторские настольные игры по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ah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книжка-раскраска 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олонхо М.Д.Павловой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Эриэн Тигээйи бухатыыр уонна Чуораанчык Куо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настольная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С.И.Черноградского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“Хопто Буурай аттаах Хапталдьын </a:t>
            </a:r>
            <a:r>
              <a:rPr lang="sah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Баатыр”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ah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астольная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Хопто Буурай аттаах Хапталдьын Баатыр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С.И.Черноградского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“Хопто Буурай аттаах Хапталдьын Баатыр”.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мультипликационный фильм по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М.Д.Павловой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sah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Эриэн Тигээйи бухатыыр уонна Чуораанчык Куо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положение  конкурса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Баттл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ОЛОНХО» для  учащихся 8-11 классов.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апробация методов открытия мира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внеурочной деятельности в МБОУ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Легойская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(с УИОП)»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 Республики Саха (Якутия).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3533716" y="10756206"/>
            <a:ext cx="22210686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2020, 2021  </a:t>
            </a:r>
            <a:r>
              <a:rPr lang="ru-RU" sz="4000" b="1" dirty="0">
                <a:solidFill>
                  <a:schemeClr val="bg1"/>
                </a:solidFill>
              </a:rPr>
              <a:t>годы </a:t>
            </a:r>
            <a:r>
              <a:rPr lang="ru-RU" sz="4000" b="1" dirty="0" smtClean="0">
                <a:solidFill>
                  <a:schemeClr val="bg1"/>
                </a:solidFill>
              </a:rPr>
              <a:t>работы.      НАСТОЛЬНЫЕ ИГРЫ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5987" y="11953288"/>
            <a:ext cx="9659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книжки-раскраски по олонхо М.Д.Павловой </a:t>
            </a:r>
            <a:r>
              <a:rPr lang="sah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Эриэн Тигээйи бухатыыр уонна Чуораанчык Куо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представления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0316224" y="13151503"/>
            <a:ext cx="10656157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С.И.Черноградского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Хопто Буурай аттаах Хапталдьын Баатыр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интеллекта, внимания, памяти, логики, мышления, систематизация жизненного опыта, активизация творческой деятельности через игру, стилизованную по мотивам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0828618" y="11899206"/>
            <a:ext cx="9122507" cy="3888432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</a:t>
            </a:r>
            <a:r>
              <a:rPr lang="sah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Хопто Буурай аттаах Хапталдьын Баатыр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путь богатыря </a:t>
            </a:r>
            <a:r>
              <a:rPr lang="sah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Хапталдьын Баатыр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соблюдать правило игры, узнать какие препятствия ждут богатыря и как он их преодолевает.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1982511442"/>
              </p:ext>
            </p:extLst>
          </p:nvPr>
        </p:nvGraphicFramePr>
        <p:xfrm>
          <a:off x="340502" y="16637218"/>
          <a:ext cx="9974948" cy="872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0502" y="15067558"/>
            <a:ext cx="10262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ученики 1,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Всего: 27 учеников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эксперимента: 02.11.20 – 17.11.20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эффективности влияния на школьников настольной игры в формировании представления «Мира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77321"/>
              </p:ext>
            </p:extLst>
          </p:nvPr>
        </p:nvGraphicFramePr>
        <p:xfrm>
          <a:off x="10609197" y="16329978"/>
          <a:ext cx="10367499" cy="396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848"/>
                <a:gridCol w="2656525"/>
                <a:gridCol w="1874267"/>
                <a:gridCol w="1892025"/>
                <a:gridCol w="2648834"/>
              </a:tblGrid>
              <a:tr h="122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 (кол)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(кол. </a:t>
                      </a:r>
                      <a:r>
                        <a:rPr lang="ru-RU" sz="2000" dirty="0" err="1">
                          <a:effectLst/>
                        </a:rPr>
                        <a:t>уч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Назовите героев Среднего и Верхнего </a:t>
                      </a:r>
                      <a:r>
                        <a:rPr lang="ru-RU" sz="2000" dirty="0" smtClean="0">
                          <a:effectLst/>
                        </a:rPr>
                        <a:t>мира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Назовите героев Нижнего мира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 изображено на поле игры и почему именно эта картинка?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(5)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Справились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справились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4 (5)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Справились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справились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Справились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2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справились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98480"/>
              </p:ext>
            </p:extLst>
          </p:nvPr>
        </p:nvGraphicFramePr>
        <p:xfrm>
          <a:off x="10603483" y="20652244"/>
          <a:ext cx="10513167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728"/>
                <a:gridCol w="3519701"/>
                <a:gridCol w="633173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учеников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 наших предков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Увидели национальную одежду.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сильные, красивые.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Оказывается в старину играли фигурами, сделанными из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фаланги пальцев  коровы.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Верование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миров: «Верхний </a:t>
                      </a:r>
                    </a:p>
                    <a:p>
                      <a:pPr marL="20129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средний, нижний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Аал луук мас находится в среднем мире.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Нравственные вопросы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 должно победить Зло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к изучению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эпоса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олонхо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Хочется узнать об этом олонхо.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Тактическая игра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ah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 пути решения хода, чтобы победить богатырей Нижнего мира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62590" y="20252134"/>
            <a:ext cx="6018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узнали, что запомнилось вам больше всего?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3484" y="15129649"/>
            <a:ext cx="99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ученики 3, 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Всего: 10 учеников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эксперимента: 02.11.20 – 17.11.20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эффективности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3427" y="15283582"/>
            <a:ext cx="822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ученики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Всего:  16 учеников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эксперимента: 18.11.20 – 19.11.20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9671092"/>
              </p:ext>
            </p:extLst>
          </p:nvPr>
        </p:nvGraphicFramePr>
        <p:xfrm>
          <a:off x="21366439" y="16483910"/>
          <a:ext cx="8584688" cy="902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0" name="AutoShape 8" descr="blob:https://web.whatsapp.com/702b9752-2978-4691-a270-267819409c5a"/>
          <p:cNvSpPr>
            <a:spLocks noChangeAspect="1" noChangeArrowheads="1"/>
          </p:cNvSpPr>
          <p:nvPr/>
        </p:nvSpPr>
        <p:spPr bwMode="auto">
          <a:xfrm>
            <a:off x="6496545" y="253915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AutoShape 10" descr="blob:https://web.whatsapp.com/702b9752-2978-4691-a270-267819409c5a"/>
          <p:cNvSpPr>
            <a:spLocks noChangeAspect="1" noChangeArrowheads="1"/>
          </p:cNvSpPr>
          <p:nvPr/>
        </p:nvSpPr>
        <p:spPr bwMode="auto">
          <a:xfrm>
            <a:off x="6648945" y="255439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1338434138"/>
              </p:ext>
            </p:extLst>
          </p:nvPr>
        </p:nvGraphicFramePr>
        <p:xfrm>
          <a:off x="344099" y="26948878"/>
          <a:ext cx="10619424" cy="928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9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397" y="26296242"/>
            <a:ext cx="6687971" cy="524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Овал 111"/>
          <p:cNvSpPr/>
          <p:nvPr/>
        </p:nvSpPr>
        <p:spPr>
          <a:xfrm>
            <a:off x="6138987" y="25724742"/>
            <a:ext cx="17588875" cy="1238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4034644" y="25724742"/>
            <a:ext cx="22210686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lain" startAt="2022"/>
            </a:pPr>
            <a:r>
              <a:rPr lang="ru-RU" sz="4000" b="1" dirty="0" smtClean="0">
                <a:solidFill>
                  <a:schemeClr val="bg1"/>
                </a:solidFill>
              </a:rPr>
              <a:t>год работы.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Мультипликационный  фильм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БАТЛ-ОЛОНХО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9041181" y="26948156"/>
            <a:ext cx="1035639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вовлечения учащихся к интересному подведению знаний об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целостную систему знаний по теме 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работать в команде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учащиеся 8-11 классов</a:t>
            </a:r>
          </a:p>
          <a:p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мероприятия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Визитка. (Команда представляется зрителям). Этап  не оценивается 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Домашнее  задание.  Команды должны подготовить 7 минутное представление на темы: “Верхний мир”, “Средний мир”, “Нижний мир”. Обязательное условие: в  представлении участие принимают все члены команды. 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Музыкальный. На этом этапе участники исполняют реп или регги, используя слова из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выбору).  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Описание картины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Участвует один член команды. Путем жеребьевки он выбирает картину, на которой будут изображены персонажи или место действия из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должен описать ее на ходу словами из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упоминая все изображенные детали. На описание дается не более 3 минут. </a:t>
            </a:r>
          </a:p>
          <a:p>
            <a:pPr algn="just"/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Импровизация образа из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принимает один член команды. Участник должен в течении трех минут, импровизируя, исполнить образ персонажа, выбранный по жеребьевке. 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452" y="31125342"/>
            <a:ext cx="7473943" cy="560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1017</Words>
  <Application>Microsoft Office PowerPoint</Application>
  <PresentationFormat>Произвольный</PresentationFormat>
  <Paragraphs>115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Методика открытия «Мира олонхо»  во внеурочной деятельности The discovery method «World of olonkho» in extracurricular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открытия «Мира олонхо» во внеурочной деятельности</dc:title>
  <dc:creator>ЦОС-1</dc:creator>
  <cp:lastModifiedBy>ЦОС-1</cp:lastModifiedBy>
  <cp:revision>36</cp:revision>
  <dcterms:created xsi:type="dcterms:W3CDTF">2022-12-19T02:44:14Z</dcterms:created>
  <dcterms:modified xsi:type="dcterms:W3CDTF">2022-12-22T00:39:26Z</dcterms:modified>
</cp:coreProperties>
</file>