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648" autoAdjust="0"/>
  </p:normalViewPr>
  <p:slideViewPr>
    <p:cSldViewPr>
      <p:cViewPr>
        <p:scale>
          <a:sx n="33" d="100"/>
          <a:sy n="33" d="100"/>
        </p:scale>
        <p:origin x="-1614" y="286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DD5B-B2F3-4CE1-8248-38347996214E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BA8A3-4FAB-45DF-B1A8-818D2563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4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A8A3-4FAB-45DF-B1A8-818D25638D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404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5129" y="10702131"/>
            <a:ext cx="67178439" cy="227995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7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57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39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79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18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58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98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3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7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17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5129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9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93" indent="0">
              <a:buNone/>
              <a:defRPr sz="9100" b="1"/>
            </a:lvl2pPr>
            <a:lvl3pPr marL="4174795" indent="0">
              <a:buNone/>
              <a:defRPr sz="8200" b="1"/>
            </a:lvl3pPr>
            <a:lvl4pPr marL="6262189" indent="0">
              <a:buNone/>
              <a:defRPr sz="7300" b="1"/>
            </a:lvl4pPr>
            <a:lvl5pPr marL="8349582" indent="0">
              <a:buNone/>
              <a:defRPr sz="7300" b="1"/>
            </a:lvl5pPr>
            <a:lvl6pPr marL="10436984" indent="0">
              <a:buNone/>
              <a:defRPr sz="7300" b="1"/>
            </a:lvl6pPr>
            <a:lvl7pPr marL="12524377" indent="0">
              <a:buNone/>
              <a:defRPr sz="7300" b="1"/>
            </a:lvl7pPr>
            <a:lvl8pPr marL="14611770" indent="0">
              <a:buNone/>
              <a:defRPr sz="7300" b="1"/>
            </a:lvl8pPr>
            <a:lvl9pPr marL="16699173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93" indent="0">
              <a:buNone/>
              <a:defRPr sz="9100" b="1"/>
            </a:lvl2pPr>
            <a:lvl3pPr marL="4174795" indent="0">
              <a:buNone/>
              <a:defRPr sz="8200" b="1"/>
            </a:lvl3pPr>
            <a:lvl4pPr marL="6262189" indent="0">
              <a:buNone/>
              <a:defRPr sz="7300" b="1"/>
            </a:lvl4pPr>
            <a:lvl5pPr marL="8349582" indent="0">
              <a:buNone/>
              <a:defRPr sz="7300" b="1"/>
            </a:lvl5pPr>
            <a:lvl6pPr marL="10436984" indent="0">
              <a:buNone/>
              <a:defRPr sz="7300" b="1"/>
            </a:lvl6pPr>
            <a:lvl7pPr marL="12524377" indent="0">
              <a:buNone/>
              <a:defRPr sz="7300" b="1"/>
            </a:lvl7pPr>
            <a:lvl8pPr marL="14611770" indent="0">
              <a:buNone/>
              <a:defRPr sz="7300" b="1"/>
            </a:lvl8pPr>
            <a:lvl9pPr marL="16699173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7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8629" y="1704429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7" y="8958096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7393" indent="0">
              <a:buNone/>
              <a:defRPr sz="5500"/>
            </a:lvl2pPr>
            <a:lvl3pPr marL="4174795" indent="0">
              <a:buNone/>
              <a:defRPr sz="4600"/>
            </a:lvl3pPr>
            <a:lvl4pPr marL="6262189" indent="0">
              <a:buNone/>
              <a:defRPr sz="4100"/>
            </a:lvl4pPr>
            <a:lvl5pPr marL="8349582" indent="0">
              <a:buNone/>
              <a:defRPr sz="4100"/>
            </a:lvl5pPr>
            <a:lvl6pPr marL="10436984" indent="0">
              <a:buNone/>
              <a:defRPr sz="4100"/>
            </a:lvl6pPr>
            <a:lvl7pPr marL="12524377" indent="0">
              <a:buNone/>
              <a:defRPr sz="4100"/>
            </a:lvl7pPr>
            <a:lvl8pPr marL="14611770" indent="0">
              <a:buNone/>
              <a:defRPr sz="4100"/>
            </a:lvl8pPr>
            <a:lvl9pPr marL="16699173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7393" indent="0">
              <a:buNone/>
              <a:defRPr sz="12800"/>
            </a:lvl2pPr>
            <a:lvl3pPr marL="4174795" indent="0">
              <a:buNone/>
              <a:defRPr sz="11000"/>
            </a:lvl3pPr>
            <a:lvl4pPr marL="6262189" indent="0">
              <a:buNone/>
              <a:defRPr sz="9100"/>
            </a:lvl4pPr>
            <a:lvl5pPr marL="8349582" indent="0">
              <a:buNone/>
              <a:defRPr sz="9100"/>
            </a:lvl5pPr>
            <a:lvl6pPr marL="10436984" indent="0">
              <a:buNone/>
              <a:defRPr sz="9100"/>
            </a:lvl6pPr>
            <a:lvl7pPr marL="12524377" indent="0">
              <a:buNone/>
              <a:defRPr sz="9100"/>
            </a:lvl7pPr>
            <a:lvl8pPr marL="14611770" indent="0">
              <a:buNone/>
              <a:defRPr sz="9100"/>
            </a:lvl8pPr>
            <a:lvl9pPr marL="16699173" indent="0">
              <a:buNone/>
              <a:defRPr sz="9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7393" indent="0">
              <a:buNone/>
              <a:defRPr sz="5500"/>
            </a:lvl2pPr>
            <a:lvl3pPr marL="4174795" indent="0">
              <a:buNone/>
              <a:defRPr sz="4600"/>
            </a:lvl3pPr>
            <a:lvl4pPr marL="6262189" indent="0">
              <a:buNone/>
              <a:defRPr sz="4100"/>
            </a:lvl4pPr>
            <a:lvl5pPr marL="8349582" indent="0">
              <a:buNone/>
              <a:defRPr sz="4100"/>
            </a:lvl5pPr>
            <a:lvl6pPr marL="10436984" indent="0">
              <a:buNone/>
              <a:defRPr sz="4100"/>
            </a:lvl6pPr>
            <a:lvl7pPr marL="12524377" indent="0">
              <a:buNone/>
              <a:defRPr sz="4100"/>
            </a:lvl7pPr>
            <a:lvl8pPr marL="14611770" indent="0">
              <a:buNone/>
              <a:defRPr sz="4100"/>
            </a:lvl8pPr>
            <a:lvl9pPr marL="16699173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479" tIns="208739" rIns="417479" bIns="2087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8"/>
          </a:xfrm>
          <a:prstGeom prst="rect">
            <a:avLst/>
          </a:prstGeom>
        </p:spPr>
        <p:txBody>
          <a:bodyPr vert="horz" lIns="417479" tIns="208739" rIns="417479" bIns="2087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76"/>
            <a:ext cx="7065328" cy="2279158"/>
          </a:xfrm>
          <a:prstGeom prst="rect">
            <a:avLst/>
          </a:prstGeom>
        </p:spPr>
        <p:txBody>
          <a:bodyPr vert="horz" lIns="417479" tIns="208739" rIns="417479" bIns="208739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39677176"/>
            <a:ext cx="9588659" cy="2279158"/>
          </a:xfrm>
          <a:prstGeom prst="rect">
            <a:avLst/>
          </a:prstGeom>
        </p:spPr>
        <p:txBody>
          <a:bodyPr vert="horz" lIns="417479" tIns="208739" rIns="417479" bIns="208739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9677176"/>
            <a:ext cx="7065328" cy="2279158"/>
          </a:xfrm>
          <a:prstGeom prst="rect">
            <a:avLst/>
          </a:prstGeom>
        </p:spPr>
        <p:txBody>
          <a:bodyPr vert="horz" lIns="417479" tIns="208739" rIns="417479" bIns="208739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7479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49" indent="-1565549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16" indent="-1304623" algn="l" defTabSz="41747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492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885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87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681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074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476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869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393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795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189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582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984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377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770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173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-36633" y="38035418"/>
            <a:ext cx="30279975" cy="48267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honoteka.org/uploads/posts/2022-02/1645353501_54-phonoteka-org-p-fon-s-ornamentom-po-krayam-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1" r="4912"/>
          <a:stretch/>
        </p:blipFill>
        <p:spPr bwMode="auto">
          <a:xfrm>
            <a:off x="-36633" y="31341366"/>
            <a:ext cx="30316608" cy="68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15131551" y="28696218"/>
            <a:ext cx="14150904" cy="955791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5027" y="28639065"/>
            <a:ext cx="14150904" cy="955791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30279975" cy="4826734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3000">
                <a:schemeClr val="accent3">
                  <a:shade val="93000"/>
                  <a:satMod val="13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yaguo.ru/files/shag_v_budushch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0" y="243060"/>
            <a:ext cx="4155827" cy="4344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1079" y="74987"/>
            <a:ext cx="25780048" cy="3312368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chemeClr val="bg1"/>
                </a:solidFill>
              </a:rPr>
              <a:t>Трудности </a:t>
            </a:r>
            <a:r>
              <a:rPr lang="ru-RU" sz="8800" b="1" dirty="0">
                <a:solidFill>
                  <a:schemeClr val="bg1"/>
                </a:solidFill>
              </a:rPr>
              <a:t>перевода с русского на английский </a:t>
            </a:r>
            <a:r>
              <a:rPr lang="ru-RU" sz="8800" b="1" dirty="0" smtClean="0">
                <a:solidFill>
                  <a:schemeClr val="bg1"/>
                </a:solidFill>
              </a:rPr>
              <a:t>язык</a:t>
            </a:r>
            <a:r>
              <a:rPr lang="ru-RU" sz="9600" b="1" dirty="0" smtClean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/>
            </a:r>
            <a:br>
              <a:rPr lang="ru-RU" sz="9600" dirty="0">
                <a:solidFill>
                  <a:schemeClr val="bg1"/>
                </a:solidFill>
              </a:rPr>
            </a:br>
            <a:r>
              <a:rPr lang="ru-RU" sz="4800" i="1" dirty="0">
                <a:solidFill>
                  <a:schemeClr val="bg1"/>
                </a:solidFill>
              </a:rPr>
              <a:t>(на примере перевода авторской повести </a:t>
            </a:r>
            <a:r>
              <a:rPr lang="ru-RU" sz="4800" i="1" dirty="0" smtClean="0">
                <a:solidFill>
                  <a:schemeClr val="bg1"/>
                </a:solidFill>
              </a:rPr>
              <a:t>«</a:t>
            </a:r>
            <a:r>
              <a:rPr lang="ru-RU" sz="4800" i="1" dirty="0" err="1">
                <a:solidFill>
                  <a:schemeClr val="bg1"/>
                </a:solidFill>
              </a:rPr>
              <a:t>Траисеевский</a:t>
            </a:r>
            <a:r>
              <a:rPr lang="ru-RU" sz="4800" i="1" dirty="0">
                <a:solidFill>
                  <a:schemeClr val="bg1"/>
                </a:solidFill>
              </a:rPr>
              <a:t> лес»  в жанре </a:t>
            </a:r>
            <a:r>
              <a:rPr lang="ru-RU" sz="4800" i="1" dirty="0" err="1">
                <a:solidFill>
                  <a:schemeClr val="bg1"/>
                </a:solidFill>
              </a:rPr>
              <a:t>фэнтези</a:t>
            </a:r>
            <a:r>
              <a:rPr lang="ru-RU" sz="4800" i="1" dirty="0" smtClean="0">
                <a:solidFill>
                  <a:schemeClr val="bg1"/>
                </a:solidFill>
              </a:rPr>
              <a:t>)</a:t>
            </a:r>
            <a:br>
              <a:rPr lang="ru-RU" sz="4800" i="1" dirty="0" smtClean="0">
                <a:solidFill>
                  <a:schemeClr val="bg1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translating from Russian into 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example of the translation of the author's story "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Traiseevsky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Forest" in the fantasy genre)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0087" y="3618286"/>
            <a:ext cx="15965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chemeClr val="bg1"/>
                </a:solidFill>
              </a:rPr>
              <a:t>Выполнила: 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Иванова </a:t>
            </a:r>
            <a:r>
              <a:rPr lang="ru-RU" sz="3600" b="1" dirty="0" err="1">
                <a:solidFill>
                  <a:schemeClr val="bg1"/>
                </a:solidFill>
              </a:rPr>
              <a:t>Айыллаана</a:t>
            </a:r>
            <a:r>
              <a:rPr lang="ru-RU" sz="3600" dirty="0" smtClean="0">
                <a:solidFill>
                  <a:schemeClr val="bg1"/>
                </a:solidFill>
              </a:rPr>
              <a:t>, ученица </a:t>
            </a:r>
            <a:r>
              <a:rPr lang="ru-RU" sz="3600" dirty="0">
                <a:solidFill>
                  <a:schemeClr val="bg1"/>
                </a:solidFill>
              </a:rPr>
              <a:t>8  класса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ah-RU" sz="3600" dirty="0" smtClean="0">
                <a:solidFill>
                  <a:schemeClr val="bg1"/>
                </a:solidFill>
              </a:rPr>
              <a:t>МБОУ </a:t>
            </a:r>
            <a:r>
              <a:rPr lang="ru-RU" sz="3600" dirty="0">
                <a:solidFill>
                  <a:schemeClr val="bg1"/>
                </a:solidFill>
              </a:rPr>
              <a:t>«</a:t>
            </a:r>
            <a:r>
              <a:rPr lang="ru-RU" sz="3600" dirty="0" err="1">
                <a:solidFill>
                  <a:schemeClr val="bg1"/>
                </a:solidFill>
              </a:rPr>
              <a:t>Легойская</a:t>
            </a:r>
            <a:r>
              <a:rPr lang="ru-RU" sz="3600" dirty="0">
                <a:solidFill>
                  <a:schemeClr val="bg1"/>
                </a:solidFill>
              </a:rPr>
              <a:t> СОШ </a:t>
            </a:r>
            <a:r>
              <a:rPr lang="ru-RU" sz="3600" dirty="0" smtClean="0">
                <a:solidFill>
                  <a:schemeClr val="bg1"/>
                </a:solidFill>
              </a:rPr>
              <a:t> (с УИОП)», МР </a:t>
            </a:r>
            <a:r>
              <a:rPr lang="ru-RU" sz="3600" dirty="0">
                <a:solidFill>
                  <a:schemeClr val="bg1"/>
                </a:solidFill>
              </a:rPr>
              <a:t>«</a:t>
            </a:r>
            <a:r>
              <a:rPr lang="ru-RU" sz="3600" dirty="0" err="1">
                <a:solidFill>
                  <a:schemeClr val="bg1"/>
                </a:solidFill>
              </a:rPr>
              <a:t>Усть-Алданский</a:t>
            </a:r>
            <a:r>
              <a:rPr lang="ru-RU" sz="3600" dirty="0">
                <a:solidFill>
                  <a:schemeClr val="bg1"/>
                </a:solidFill>
              </a:rPr>
              <a:t> улус»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826735"/>
            <a:ext cx="29163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литературным переводом предполагает несколько этапов, от содержания – к форме.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-Максимальное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содержания и формы оригинала одновременно возможно.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исследования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или опровергнуть выдвинутые гипотезы, выявить трудности перевода авторской повести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Траисеевский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лес» в жанре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английский язык, сделав анализ использованных при этом переводческих трансформаций (или приёмов).  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лингвистическую литературу, выяснить специфику терминов «литературный перевод», «переводческие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(приемы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перевод на английский язык, выявив и проанализировав все этапы работы над переводом.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переводческие трансформации и выявить трудности перевода с русского на английский язык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авторской повести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Траисеевский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лес» в жанре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английский язык.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Траисеевский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лес» в жанре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английский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исследования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опыте перевода, отличного от распространенного варианта, включенного в художественный текст.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12035" y="13083165"/>
            <a:ext cx="1006311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 содержание повести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17496311" y="16269613"/>
            <a:ext cx="5040560" cy="1712761"/>
          </a:xfrm>
          <a:prstGeom prst="ellipse">
            <a:avLst/>
          </a:prstGeom>
          <a:pattFill prst="lt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2 этап</a:t>
            </a:r>
            <a:r>
              <a:rPr lang="ru-RU" sz="3200" dirty="0"/>
              <a:t> – проникновение в содержание </a:t>
            </a:r>
            <a:r>
              <a:rPr lang="ru-RU" sz="3200" dirty="0" smtClean="0"/>
              <a:t>, речь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548539" y="12249613"/>
            <a:ext cx="720080" cy="833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548539" y="13947261"/>
            <a:ext cx="720080" cy="833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155623">
            <a:off x="23598303" y="15519067"/>
            <a:ext cx="720080" cy="898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627820" y="15720380"/>
            <a:ext cx="720080" cy="549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614213" y="14780813"/>
            <a:ext cx="684976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перевода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16200000">
            <a:off x="-3875240" y="22564774"/>
            <a:ext cx="10367714" cy="14401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трансформаций при переводе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6898" y="20972214"/>
            <a:ext cx="26975557" cy="2062103"/>
          </a:xfrm>
          <a:prstGeom prst="rect">
            <a:avLst/>
          </a:prstGeom>
          <a:gradFill>
            <a:gsLst>
              <a:gs pos="0">
                <a:schemeClr val="accent3"/>
              </a:gs>
              <a:gs pos="23000">
                <a:srgbClr val="C0D496"/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 был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транслитерации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 именах собственных, но и в следующих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окказиомах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(авторских словах):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«Это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случайно нашли книгу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кто-то оборонил и взяли его, чтобы почитать».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the boys who accidentally found a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that someone had dropped and took it to read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«Вдруг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из толпы закричал: 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Бесклеро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опконтус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           </a:t>
            </a:r>
            <a:r>
              <a:rPr lang="en-A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Suddenly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from the crowd shouted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Besklero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opkontus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6897" y="23276470"/>
            <a:ext cx="26975558" cy="2554545"/>
          </a:xfrm>
          <a:prstGeom prst="rect">
            <a:avLst/>
          </a:prstGeom>
          <a:gradFill>
            <a:gsLst>
              <a:gs pos="0">
                <a:schemeClr val="accent3"/>
              </a:gs>
              <a:gs pos="23000">
                <a:srgbClr val="C0D496"/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приема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опущения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исследуемого нами текста: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тут-то было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оказалась не дома у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Гельсенголовых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каком-то маленьком домике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A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wasn,t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there, at home with the </a:t>
            </a:r>
            <a:r>
              <a:rPr lang="en-A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Gelsengolovs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in some </a:t>
            </a:r>
            <a:r>
              <a:rPr lang="en-A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smoll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 варианте опущено целое словосочетание «но не тут-то было».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Пример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девочка уснула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instantly fell asleep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предложении для более четкой передачи описанного действия добавлено слово 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instantly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т.е. «мгновенно».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6898" y="26122525"/>
            <a:ext cx="26975558" cy="2554545"/>
          </a:xfrm>
          <a:prstGeom prst="rect">
            <a:avLst/>
          </a:prstGeom>
          <a:gradFill>
            <a:gsLst>
              <a:gs pos="0">
                <a:schemeClr val="accent3"/>
              </a:gs>
              <a:gs pos="23000">
                <a:srgbClr val="C0D496"/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генерализации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авторских словах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окказиомах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dauqhter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neighbour,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Larita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Engel, lived with them for a while because her mother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worked at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Genger,s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company – had to go on a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bisiness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Здесь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используются приемы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объединения, целостного переосмысления и модуляции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завтрака они пошли на урок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магияводства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A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went to a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magic lesson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дословно урок магии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вот, уроки подходили к концу, был последний урок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начерчения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A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were coming to an end, the last being a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drawing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00028" y="28912242"/>
            <a:ext cx="1460520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переводе собственных </a:t>
            </a:r>
            <a:r>
              <a:rPr lang="ru-RU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окказиом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После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завтрака они пошли на урок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магияводства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A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went to a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magic lesson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дословно урок магии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итоге потерялась некая 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магичность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необычность этих слов и получились вполне обычные для слуха читателя словосочетания.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Как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в английском языке всего 10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двухкоренных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слов. И потому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двухкоренные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которых в русском языке предостаточно, трудно поддаются переводу. В данном случае слово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магияводство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состоит из двух корней –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магия и водить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потому представляется сложным для перевода. </a:t>
            </a:r>
          </a:p>
          <a:p>
            <a:endParaRPr lang="ru-RU" sz="32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представил перевод уменьшительно-ласкательных русских слов: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Селена,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Галлери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тетушка и дядюшка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Selena,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Vinten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Gallery, </a:t>
            </a:r>
            <a:r>
              <a:rPr lang="en-A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Auntie and Uncle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итоге перевод не смог передать эмоциональную окраску слова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дядюшка», пропитанной симпатией и нежностью, он просто указал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родства, когда как в слове 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aunt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-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помощи суффикса «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придать эмоциональную окраску.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4640" y="10335823"/>
            <a:ext cx="8362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Переводоведение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наука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переводе как процессе и как тексте, исследующая проблемы перевода, основные этапы его становления и развития, его теоретические основы — общие и частные, методику и технику процесса перевода, формирование переводческих навыков и умений передачи информации с одного языка на другой в устной и письменной форме.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65712" y="13903821"/>
            <a:ext cx="6151222" cy="353943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Дословный </a:t>
            </a:r>
            <a:r>
              <a:rPr lang="ru-RU" sz="2800" b="1" dirty="0">
                <a:solidFill>
                  <a:srgbClr val="002060"/>
                </a:solidFill>
              </a:rPr>
              <a:t>перевод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Буквальный 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Точный 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Смысловой 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Адаптация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Свободный 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Идиоматический перевод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Литературный перевод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 rot="16200000">
            <a:off x="4707973" y="14933423"/>
            <a:ext cx="5455419" cy="1422971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перевода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2928519">
            <a:off x="16105128" y="15475581"/>
            <a:ext cx="720080" cy="94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81800" y="28912242"/>
            <a:ext cx="1461762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переводом  одного иронического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тоже была очень жадная, и всегда своим длинным носом совалась не в свои дела, шея у нее в отличие от мужа была, была длинная как у жирафа, и это был ее недостаток. У них еще был сын, вредный такой маленький пончик, в папу пошел. Звали его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Гренделем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еще семейка была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A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also very greedy and always stuck her long nose into her own affairs. Unlike her husband, her neck was as long as a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giraffe,s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this was her disadvantage. They had a son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Grendel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 harmful little doughnut who took after his dad.</a:t>
            </a:r>
            <a:r>
              <a:rPr lang="en-A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general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quite a family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дословно переводится как : «В целом, это была довольно семья». Но в английском варианте это предложение все же передает иронический контекст.</a:t>
            </a:r>
          </a:p>
          <a:p>
            <a:endParaRPr lang="ru-RU" sz="32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 возникли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переводом устойчивого сочетания «но не тут-то было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тут-то было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оказалась не дома у </a:t>
            </a:r>
            <a:r>
              <a:rPr lang="ru-R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Гельсенголовых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каком-то маленьком домике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A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wasn,t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there, at home with the </a:t>
            </a:r>
            <a:r>
              <a:rPr lang="en-A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Gelsengolovs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in some </a:t>
            </a:r>
            <a:r>
              <a:rPr lang="en-AU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smoll</a:t>
            </a:r>
            <a:r>
              <a:rPr lang="en-A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6119" y="37940406"/>
            <a:ext cx="28965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 по проделанной работе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 лингвистическая литература, выяснена специфика терминов «литературный перевод», «переводческие трансформации» (приемы).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Выявлено, что работа над переводом включает в себя 3 основных этапа.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перевод авторской повести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Траисеевский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лес» в жанре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анлийский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перевода 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худ.произведения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максимальным сохранением содержания и формы оригинала возможно, если пытаться избегать трудности, встречающиеся при переводе.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переводе могут быть вызваны: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недостаточным владением языком, с которого переводится текст;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недостаточным владением языком, на который делается перевод;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недостаточным знакомством с темой перевода, отсутствием специальных знаний, о которых идет речь в тексте;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затруднениями, возникающими при поиске языковых и смысловых эквивалентов, отражающих «картину мира» текст-оригинал.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80">
            <a:off x="10728059" y="10317355"/>
            <a:ext cx="3439817" cy="48193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525">
            <a:off x="25683254" y="9237327"/>
            <a:ext cx="3514040" cy="51159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8737" r="28046" b="21263"/>
          <a:stretch/>
        </p:blipFill>
        <p:spPr>
          <a:xfrm>
            <a:off x="25921247" y="12450577"/>
            <a:ext cx="3629025" cy="50292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95" b="77882" l="24650" r="74649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25472" r="19101" b="16294"/>
          <a:stretch/>
        </p:blipFill>
        <p:spPr>
          <a:xfrm>
            <a:off x="8292597" y="11884157"/>
            <a:ext cx="8172571" cy="10152905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2187659" y="16329225"/>
            <a:ext cx="5103567" cy="1653149"/>
          </a:xfrm>
          <a:prstGeom prst="ellipse">
            <a:avLst/>
          </a:prstGeom>
          <a:pattFill prst="lt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</a:rPr>
              <a:t>1 этап</a:t>
            </a:r>
            <a:r>
              <a:rPr lang="ru-RU" sz="3200" dirty="0">
                <a:solidFill>
                  <a:srgbClr val="002060"/>
                </a:solidFill>
              </a:rPr>
              <a:t> – анализ текста и дословный перевод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6898" y="18163902"/>
            <a:ext cx="26975558" cy="2554545"/>
          </a:xfrm>
          <a:prstGeom prst="rect">
            <a:avLst/>
          </a:prstGeom>
          <a:gradFill>
            <a:gsLst>
              <a:gs pos="0">
                <a:schemeClr val="accent3"/>
              </a:gs>
              <a:gs pos="23000">
                <a:srgbClr val="C0D496"/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Синтаксические 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«На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Семеройской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улице, где поблизости был лес под названием 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Траисеевский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лес», жила одна семья – семья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Гельсенголовых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были самыми жадными на этой улице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Gelsengolov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lived on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Semeroyskaya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Street, close to the nearby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Traiseevsky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 – the greediest on the street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примере используется сразу несколько переводческих приемов: трансформация синтаксической группы, а именно изменение порядка слов в предложении и объединение двух предложений в одно, а также расщепление (до 2 слов), опущение, из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– транскрипция имен собственных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895911" y="9954990"/>
            <a:ext cx="12025336" cy="22946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417643" tIns="208822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повести «Траисеевский лес» </a:t>
            </a:r>
            <a:b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жанре фэнтези</a:t>
            </a:r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dirty="0"/>
          </a:p>
        </p:txBody>
      </p:sp>
      <p:sp>
        <p:nvSpPr>
          <p:cNvPr id="27" name="Овал 26"/>
          <p:cNvSpPr/>
          <p:nvPr/>
        </p:nvSpPr>
        <p:spPr>
          <a:xfrm>
            <a:off x="22824903" y="16269613"/>
            <a:ext cx="5472608" cy="1712761"/>
          </a:xfrm>
          <a:prstGeom prst="ellipse">
            <a:avLst/>
          </a:prstGeom>
          <a:pattFill prst="lt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/>
              <a:t>3 этап</a:t>
            </a:r>
            <a:r>
              <a:rPr lang="ru-RU" sz="3200" dirty="0"/>
              <a:t> – </a:t>
            </a:r>
            <a:r>
              <a:rPr lang="ru-RU" sz="3200" dirty="0" smtClean="0"/>
              <a:t>приведение 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соответствие с нормами языка перевода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1228</Words>
  <Application>Microsoft Office PowerPoint</Application>
  <PresentationFormat>Произвольный</PresentationFormat>
  <Paragraphs>79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Трудности перевода с русского на английский язык  (на примере перевода авторской повести «Траисеевский лес»  в жанре фэнтези) Difficulties in translating from Russian into English  (on the example of the translation of the author's story "Traiseevsky Forest" in the fantasy genre)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открытия «Мира олонхо» во внеурочной деятельности</dc:title>
  <dc:creator>ЦОС-1</dc:creator>
  <cp:lastModifiedBy>ЦОС-1</cp:lastModifiedBy>
  <cp:revision>16</cp:revision>
  <dcterms:created xsi:type="dcterms:W3CDTF">2022-12-19T02:44:14Z</dcterms:created>
  <dcterms:modified xsi:type="dcterms:W3CDTF">2022-12-22T00:30:13Z</dcterms:modified>
</cp:coreProperties>
</file>