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648" autoAdjust="0"/>
  </p:normalViewPr>
  <p:slideViewPr>
    <p:cSldViewPr>
      <p:cViewPr>
        <p:scale>
          <a:sx n="32" d="100"/>
          <a:sy n="32" d="100"/>
        </p:scale>
        <p:origin x="-1716" y="353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Вопрос 2. Что вы узнали по этой игре?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 И.Белолюбском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 играх Дыгына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 возможности составить реальные задачи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84128"/>
        <c:axId val="191047168"/>
      </c:barChart>
      <c:catAx>
        <c:axId val="18998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1047168"/>
        <c:crosses val="autoZero"/>
        <c:auto val="1"/>
        <c:lblAlgn val="ctr"/>
        <c:lblOffset val="100"/>
        <c:noMultiLvlLbl val="0"/>
      </c:catAx>
      <c:valAx>
        <c:axId val="191047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9984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ru-RU"/>
          </a:p>
        </c:txPr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Вопрос 3. Сложно ли вам было проходить путь, </a:t>
            </a:r>
          </a:p>
          <a:p>
            <a:pPr>
              <a:defRPr/>
            </a:pPr>
            <a:r>
              <a:rPr lang="ru-RU"/>
              <a:t>решая задачи?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нормально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628608"/>
        <c:axId val="426640128"/>
      </c:barChart>
      <c:catAx>
        <c:axId val="42662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640128"/>
        <c:crosses val="autoZero"/>
        <c:auto val="1"/>
        <c:lblAlgn val="ctr"/>
        <c:lblOffset val="100"/>
        <c:noMultiLvlLbl val="0"/>
      </c:catAx>
      <c:valAx>
        <c:axId val="426640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26628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Вопрос 5. Помогает ли вам игра повторить математические знания</a:t>
            </a:r>
            <a:r>
              <a:rPr lang="ru-RU" dirty="0" smtClean="0"/>
              <a:t>?</a:t>
            </a:r>
          </a:p>
          <a:p>
            <a:pPr>
              <a:defRPr/>
            </a:pPr>
            <a:r>
              <a:rPr lang="ru-RU" dirty="0" smtClean="0"/>
              <a:t>2021-2022 </a:t>
            </a:r>
            <a:r>
              <a:rPr lang="ru-RU" dirty="0" err="1" smtClean="0"/>
              <a:t>гг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74368"/>
        <c:axId val="44876160"/>
      </c:barChart>
      <c:catAx>
        <c:axId val="44874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44876160"/>
        <c:crosses val="autoZero"/>
        <c:auto val="1"/>
        <c:lblAlgn val="ctr"/>
        <c:lblOffset val="100"/>
        <c:noMultiLvlLbl val="0"/>
      </c:catAx>
      <c:valAx>
        <c:axId val="4487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874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2022-2023 </a:t>
            </a:r>
            <a:r>
              <a:rPr lang="ru-RU" dirty="0" err="1" smtClean="0"/>
              <a:t>гг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89984"/>
        <c:axId val="44891520"/>
      </c:barChart>
      <c:catAx>
        <c:axId val="44889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44891520"/>
        <c:crosses val="autoZero"/>
        <c:auto val="1"/>
        <c:lblAlgn val="ctr"/>
        <c:lblOffset val="100"/>
        <c:noMultiLvlLbl val="0"/>
      </c:catAx>
      <c:valAx>
        <c:axId val="44891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889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Вопрос 1. Оцените  новую игру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ярка,красочная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интересная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удобная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познавательная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2021-2022</c:v>
                </c:pt>
                <c:pt idx="1">
                  <c:v>2022-2023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09440"/>
        <c:axId val="46110976"/>
      </c:barChart>
      <c:catAx>
        <c:axId val="4610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6110976"/>
        <c:crosses val="autoZero"/>
        <c:auto val="1"/>
        <c:lblAlgn val="ctr"/>
        <c:lblOffset val="100"/>
        <c:noMultiLvlLbl val="0"/>
      </c:catAx>
      <c:valAx>
        <c:axId val="46110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09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Вопрос 4. Какие задания были сложными? 2021-2022 гг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6496"/>
        <c:axId val="46188032"/>
      </c:barChart>
      <c:catAx>
        <c:axId val="46186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46188032"/>
        <c:crosses val="autoZero"/>
        <c:auto val="1"/>
        <c:lblAlgn val="ctr"/>
        <c:lblOffset val="100"/>
        <c:noMultiLvlLbl val="0"/>
      </c:catAx>
      <c:valAx>
        <c:axId val="46188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86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 flip="none" rotWithShape="1"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2022-2023 </a:t>
            </a:r>
            <a:r>
              <a:rPr lang="ru-RU" dirty="0" err="1"/>
              <a:t>гг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79680"/>
        <c:axId val="46297856"/>
      </c:barChart>
      <c:catAx>
        <c:axId val="46279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6297856"/>
        <c:crosses val="autoZero"/>
        <c:auto val="1"/>
        <c:lblAlgn val="ctr"/>
        <c:lblOffset val="100"/>
        <c:noMultiLvlLbl val="0"/>
      </c:catAx>
      <c:valAx>
        <c:axId val="46297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79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92D050"/>
        </a:gs>
        <a:gs pos="98000">
          <a:schemeClr val="bg1">
            <a:lumMod val="61000"/>
            <a:lumOff val="39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DD5B-B2F3-4CE1-8248-38347996214E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BA8A3-4FAB-45DF-B1A8-818D2563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4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A8A3-4FAB-45DF-B1A8-818D25638D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417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5136" y="10702131"/>
            <a:ext cx="67178439" cy="227995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7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69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57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31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97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63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28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94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60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26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5136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9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571" indent="0">
              <a:buNone/>
              <a:defRPr sz="9100" b="1"/>
            </a:lvl2pPr>
            <a:lvl3pPr marL="4173160" indent="0">
              <a:buNone/>
              <a:defRPr sz="8200" b="1"/>
            </a:lvl3pPr>
            <a:lvl4pPr marL="6259731" indent="0">
              <a:buNone/>
              <a:defRPr sz="7300" b="1"/>
            </a:lvl4pPr>
            <a:lvl5pPr marL="8346307" indent="0">
              <a:buNone/>
              <a:defRPr sz="7300" b="1"/>
            </a:lvl5pPr>
            <a:lvl6pPr marL="10432892" indent="0">
              <a:buNone/>
              <a:defRPr sz="7300" b="1"/>
            </a:lvl6pPr>
            <a:lvl7pPr marL="12519463" indent="0">
              <a:buNone/>
              <a:defRPr sz="7300" b="1"/>
            </a:lvl7pPr>
            <a:lvl8pPr marL="14606038" indent="0">
              <a:buNone/>
              <a:defRPr sz="7300" b="1"/>
            </a:lvl8pPr>
            <a:lvl9pPr marL="1669262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571" indent="0">
              <a:buNone/>
              <a:defRPr sz="9100" b="1"/>
            </a:lvl2pPr>
            <a:lvl3pPr marL="4173160" indent="0">
              <a:buNone/>
              <a:defRPr sz="8200" b="1"/>
            </a:lvl3pPr>
            <a:lvl4pPr marL="6259731" indent="0">
              <a:buNone/>
              <a:defRPr sz="7300" b="1"/>
            </a:lvl4pPr>
            <a:lvl5pPr marL="8346307" indent="0">
              <a:buNone/>
              <a:defRPr sz="7300" b="1"/>
            </a:lvl5pPr>
            <a:lvl6pPr marL="10432892" indent="0">
              <a:buNone/>
              <a:defRPr sz="7300" b="1"/>
            </a:lvl6pPr>
            <a:lvl7pPr marL="12519463" indent="0">
              <a:buNone/>
              <a:defRPr sz="7300" b="1"/>
            </a:lvl7pPr>
            <a:lvl8pPr marL="14606038" indent="0">
              <a:buNone/>
              <a:defRPr sz="7300" b="1"/>
            </a:lvl8pPr>
            <a:lvl9pPr marL="16692623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7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14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8629" y="1704429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14" y="8958108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6571" indent="0">
              <a:buNone/>
              <a:defRPr sz="5500"/>
            </a:lvl2pPr>
            <a:lvl3pPr marL="4173160" indent="0">
              <a:buNone/>
              <a:defRPr sz="4600"/>
            </a:lvl3pPr>
            <a:lvl4pPr marL="6259731" indent="0">
              <a:buNone/>
              <a:defRPr sz="4100"/>
            </a:lvl4pPr>
            <a:lvl5pPr marL="8346307" indent="0">
              <a:buNone/>
              <a:defRPr sz="4100"/>
            </a:lvl5pPr>
            <a:lvl6pPr marL="10432892" indent="0">
              <a:buNone/>
              <a:defRPr sz="4100"/>
            </a:lvl6pPr>
            <a:lvl7pPr marL="12519463" indent="0">
              <a:buNone/>
              <a:defRPr sz="4100"/>
            </a:lvl7pPr>
            <a:lvl8pPr marL="14606038" indent="0">
              <a:buNone/>
              <a:defRPr sz="4100"/>
            </a:lvl8pPr>
            <a:lvl9pPr marL="1669262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6571" indent="0">
              <a:buNone/>
              <a:defRPr sz="12800"/>
            </a:lvl2pPr>
            <a:lvl3pPr marL="4173160" indent="0">
              <a:buNone/>
              <a:defRPr sz="11000"/>
            </a:lvl3pPr>
            <a:lvl4pPr marL="6259731" indent="0">
              <a:buNone/>
              <a:defRPr sz="9100"/>
            </a:lvl4pPr>
            <a:lvl5pPr marL="8346307" indent="0">
              <a:buNone/>
              <a:defRPr sz="9100"/>
            </a:lvl5pPr>
            <a:lvl6pPr marL="10432892" indent="0">
              <a:buNone/>
              <a:defRPr sz="9100"/>
            </a:lvl6pPr>
            <a:lvl7pPr marL="12519463" indent="0">
              <a:buNone/>
              <a:defRPr sz="9100"/>
            </a:lvl7pPr>
            <a:lvl8pPr marL="14606038" indent="0">
              <a:buNone/>
              <a:defRPr sz="9100"/>
            </a:lvl8pPr>
            <a:lvl9pPr marL="16692623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6571" indent="0">
              <a:buNone/>
              <a:defRPr sz="5500"/>
            </a:lvl2pPr>
            <a:lvl3pPr marL="4173160" indent="0">
              <a:buNone/>
              <a:defRPr sz="4600"/>
            </a:lvl3pPr>
            <a:lvl4pPr marL="6259731" indent="0">
              <a:buNone/>
              <a:defRPr sz="4100"/>
            </a:lvl4pPr>
            <a:lvl5pPr marL="8346307" indent="0">
              <a:buNone/>
              <a:defRPr sz="4100"/>
            </a:lvl5pPr>
            <a:lvl6pPr marL="10432892" indent="0">
              <a:buNone/>
              <a:defRPr sz="4100"/>
            </a:lvl6pPr>
            <a:lvl7pPr marL="12519463" indent="0">
              <a:buNone/>
              <a:defRPr sz="4100"/>
            </a:lvl7pPr>
            <a:lvl8pPr marL="14606038" indent="0">
              <a:buNone/>
              <a:defRPr sz="4100"/>
            </a:lvl8pPr>
            <a:lvl9pPr marL="16692623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314" tIns="208657" rIns="417314" bIns="2086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65"/>
            <a:ext cx="27251978" cy="28251648"/>
          </a:xfrm>
          <a:prstGeom prst="rect">
            <a:avLst/>
          </a:prstGeom>
        </p:spPr>
        <p:txBody>
          <a:bodyPr vert="horz" lIns="417314" tIns="208657" rIns="417314" bIns="2086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76"/>
            <a:ext cx="7065328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DD93-4005-40D3-BDDA-B996A0FA115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39677176"/>
            <a:ext cx="9588659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76"/>
            <a:ext cx="7065328" cy="2279158"/>
          </a:xfrm>
          <a:prstGeom prst="rect">
            <a:avLst/>
          </a:prstGeom>
        </p:spPr>
        <p:txBody>
          <a:bodyPr vert="horz" lIns="417314" tIns="208657" rIns="417314" bIns="20865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533B-9233-4099-8843-D1831E971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17316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937" indent="-1564937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82" indent="-1304111" algn="l" defTabSz="4173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6446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301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9606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617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2748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9337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5908" indent="-1043286" algn="l" defTabSz="4173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571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160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731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307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892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9463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6038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2623" algn="l" defTabSz="417316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5.xml"/><Relationship Id="rId1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chart" Target="../charts/chart4.xml"/><Relationship Id="rId1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chart" Target="../charts/chart3.xml"/><Relationship Id="rId5" Type="http://schemas.openxmlformats.org/officeDocument/2006/relationships/image" Target="../media/image2.png"/><Relationship Id="rId15" Type="http://schemas.openxmlformats.org/officeDocument/2006/relationships/chart" Target="../charts/chart7.xml"/><Relationship Id="rId10" Type="http://schemas.openxmlformats.org/officeDocument/2006/relationships/chart" Target="../charts/chart2.xml"/><Relationship Id="rId19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589482_52-p-fon-vektor-zelenii-volni-6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3934"/>
            <a:ext cx="28838412" cy="63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30279975" cy="458753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83000">
                <a:srgbClr val="00B050"/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yaguo.ru/files/shag_v_budushch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9" y="582141"/>
            <a:ext cx="3274607" cy="3423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411" y="11239"/>
            <a:ext cx="29451272" cy="3312368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реальных задач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математической  настольной 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«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оонньуулара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math’s problems for the board game’s stage "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Dygyn's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Games"</a:t>
            </a:r>
            <a:endParaRPr lang="en-US" sz="6000" b="1" dirty="0">
              <a:solidFill>
                <a:srgbClr val="C00000"/>
              </a:solidFill>
              <a:latin typeface="Noto Serif Display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2035" y="3263470"/>
            <a:ext cx="1598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Выполнил:  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Герасимов Павел</a:t>
            </a:r>
            <a:r>
              <a:rPr lang="ru-RU" sz="4000" dirty="0" smtClean="0">
                <a:solidFill>
                  <a:schemeClr val="bg1"/>
                </a:solidFill>
              </a:rPr>
              <a:t>, ученик  6  </a:t>
            </a:r>
            <a:r>
              <a:rPr lang="ru-RU" sz="4000" dirty="0">
                <a:solidFill>
                  <a:schemeClr val="bg1"/>
                </a:solidFill>
              </a:rPr>
              <a:t>класса 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ah-RU" sz="4000" dirty="0" smtClean="0">
                <a:solidFill>
                  <a:schemeClr val="bg1"/>
                </a:solidFill>
              </a:rPr>
              <a:t>МБОУ </a:t>
            </a:r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dirty="0" err="1">
                <a:solidFill>
                  <a:schemeClr val="bg1"/>
                </a:solidFill>
              </a:rPr>
              <a:t>Легойская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СОШ  (с УИОП)», МР </a:t>
            </a:r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dirty="0" err="1">
                <a:solidFill>
                  <a:schemeClr val="bg1"/>
                </a:solidFill>
              </a:rPr>
              <a:t>Усть-Алданский</a:t>
            </a:r>
            <a:r>
              <a:rPr lang="ru-RU" sz="4000" dirty="0">
                <a:solidFill>
                  <a:schemeClr val="bg1"/>
                </a:solidFill>
              </a:rPr>
              <a:t> улус»</a:t>
            </a: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6119" y="4721678"/>
            <a:ext cx="28965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реальных  задач в процессе создания настольной  игры «Игры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 пользе математики в жизни.</a:t>
            </a:r>
            <a:r>
              <a:rPr lang="ru-RU" sz="2800" dirty="0"/>
              <a:t> о истории взаимоотношений математики и игр.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-Разработать реальные задачи по Играм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-Разработать настольную игру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и провести апробацию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(анализ литературы, сравнение, обобщение), экспериментальный (апробация игры), статистический (статистическая обработка результатов и интерпретация).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разработаем настольную игру из реальной жизни, то решение математических задач будет проходить легче и интереснее.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исследования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предложена модель разработки реальных задач на основе настольной игры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исследования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положения исследовательской работы могут быть использованы для дальнейших исследований по теме «Разработка реальных задач». Настольная развивающая игра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может быть использована в общеобразовательных школах.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76959" y="9296848"/>
            <a:ext cx="12231109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История взаимоотношений математики и игры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344014" y="10616615"/>
            <a:ext cx="3551420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TextBox 31"/>
          <p:cNvSpPr txBox="1"/>
          <p:nvPr/>
        </p:nvSpPr>
        <p:spPr>
          <a:xfrm>
            <a:off x="24344013" y="11056882"/>
            <a:ext cx="385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Венгр Эрне </a:t>
            </a:r>
            <a:r>
              <a:rPr lang="ru-RU" sz="2400" b="1" dirty="0" err="1" smtClean="0">
                <a:solidFill>
                  <a:schemeClr val="bg1"/>
                </a:solidFill>
              </a:rPr>
              <a:t>Рубик</a:t>
            </a:r>
            <a:r>
              <a:rPr lang="ru-RU" sz="2400" b="1" dirty="0" smtClean="0">
                <a:solidFill>
                  <a:schemeClr val="bg1"/>
                </a:solidFill>
              </a:rPr>
              <a:t> (1974 г.)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Кубик </a:t>
            </a:r>
            <a:r>
              <a:rPr lang="ru-RU" sz="2400" b="1" dirty="0" err="1" smtClean="0">
                <a:solidFill>
                  <a:schemeClr val="bg1"/>
                </a:solidFill>
              </a:rPr>
              <a:t>Рубика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57972" y="12940835"/>
            <a:ext cx="1443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Вывод:</a:t>
            </a:r>
            <a:r>
              <a:rPr lang="ru-RU" sz="3200" b="1" dirty="0">
                <a:solidFill>
                  <a:srgbClr val="002060"/>
                </a:solidFill>
              </a:rPr>
              <a:t> развлекательный </a:t>
            </a:r>
            <a:r>
              <a:rPr lang="ru-RU" sz="3200" b="1" dirty="0" smtClean="0">
                <a:solidFill>
                  <a:srgbClr val="002060"/>
                </a:solidFill>
              </a:rPr>
              <a:t>характер  множества </a:t>
            </a:r>
            <a:r>
              <a:rPr lang="ru-RU" sz="3200" b="1" dirty="0">
                <a:solidFill>
                  <a:srgbClr val="002060"/>
                </a:solidFill>
              </a:rPr>
              <a:t>игр не означает, что </a:t>
            </a:r>
            <a:r>
              <a:rPr lang="ru-RU" sz="3200" b="1" dirty="0" smtClean="0">
                <a:solidFill>
                  <a:srgbClr val="002060"/>
                </a:solidFill>
              </a:rPr>
              <a:t>они  не </a:t>
            </a:r>
            <a:r>
              <a:rPr lang="ru-RU" sz="3200" b="1" dirty="0">
                <a:solidFill>
                  <a:srgbClr val="002060"/>
                </a:solidFill>
              </a:rPr>
              <a:t>требуют вычислений. Напротив, тот, кто лучше проведет нужные расчеты, и  тот одержит победу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67484" y="12740478"/>
            <a:ext cx="840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математических  игр: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727791" y="10640616"/>
            <a:ext cx="3551420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8" name="TextBox 27"/>
          <p:cNvSpPr txBox="1"/>
          <p:nvPr/>
        </p:nvSpPr>
        <p:spPr>
          <a:xfrm>
            <a:off x="19706727" y="10687550"/>
            <a:ext cx="355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Американец Сэм </a:t>
            </a:r>
            <a:r>
              <a:rPr lang="ru-RU" sz="2400" b="1" dirty="0" err="1" smtClean="0">
                <a:solidFill>
                  <a:schemeClr val="bg1"/>
                </a:solidFill>
              </a:rPr>
              <a:t>Лойд</a:t>
            </a:r>
            <a:r>
              <a:rPr lang="ru-RU" sz="2400" b="1" dirty="0" smtClean="0">
                <a:solidFill>
                  <a:schemeClr val="bg1"/>
                </a:solidFill>
              </a:rPr>
              <a:t> (19-20 в.)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ГОЛОВОЛОМКИ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139987" y="10582757"/>
            <a:ext cx="3551420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TextBox 25"/>
          <p:cNvSpPr txBox="1"/>
          <p:nvPr/>
        </p:nvSpPr>
        <p:spPr>
          <a:xfrm>
            <a:off x="15118923" y="10843215"/>
            <a:ext cx="355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Леонардо Пиано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(в 1202 г.)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НИМ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72163" y="10600443"/>
            <a:ext cx="3551420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TextBox 23"/>
          <p:cNvSpPr txBox="1"/>
          <p:nvPr/>
        </p:nvSpPr>
        <p:spPr>
          <a:xfrm>
            <a:off x="10372163" y="10991331"/>
            <a:ext cx="355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Китай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>
                <a:solidFill>
                  <a:schemeClr val="bg1"/>
                </a:solidFill>
              </a:rPr>
              <a:t>около 2100 до н. э</a:t>
            </a:r>
            <a:r>
              <a:rPr lang="ru-RU" sz="2400" b="1" dirty="0" smtClean="0">
                <a:solidFill>
                  <a:schemeClr val="bg1"/>
                </a:solidFill>
              </a:rPr>
              <a:t>.)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50955" y="10582756"/>
            <a:ext cx="3551420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TextBox 21"/>
          <p:cNvSpPr txBox="1"/>
          <p:nvPr/>
        </p:nvSpPr>
        <p:spPr>
          <a:xfrm>
            <a:off x="5850955" y="10822693"/>
            <a:ext cx="355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Древний Египет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(4тыс </a:t>
            </a:r>
            <a:r>
              <a:rPr lang="ru-RU" sz="2400" b="1" dirty="0" err="1" smtClean="0">
                <a:solidFill>
                  <a:schemeClr val="bg1"/>
                </a:solidFill>
              </a:rPr>
              <a:t>д.н.э</a:t>
            </a:r>
            <a:r>
              <a:rPr lang="ru-RU" sz="2400" b="1" dirty="0" smtClean="0">
                <a:solidFill>
                  <a:schemeClr val="bg1"/>
                </a:solidFill>
              </a:rPr>
              <a:t>.)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СЕНЕТ </a:t>
            </a:r>
            <a:r>
              <a:rPr lang="ru-RU" sz="2400" b="1" dirty="0" err="1" smtClean="0">
                <a:solidFill>
                  <a:schemeClr val="bg1"/>
                </a:solidFill>
              </a:rPr>
              <a:t>еоретическая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2359" y="10562274"/>
            <a:ext cx="2939106" cy="198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1832359" y="10991331"/>
            <a:ext cx="293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Древняя Греция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теоретическая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6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b="7502"/>
          <a:stretch/>
        </p:blipFill>
        <p:spPr>
          <a:xfrm>
            <a:off x="1332844" y="16103599"/>
            <a:ext cx="6390319" cy="706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3615713" y="14880978"/>
            <a:ext cx="22210686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1 год работы (2020-2021 </a:t>
            </a:r>
            <a:r>
              <a:rPr lang="ru-RU" sz="4000" b="1" dirty="0" err="1" smtClean="0">
                <a:solidFill>
                  <a:srgbClr val="C00000"/>
                </a:solidFill>
              </a:rPr>
              <a:t>гг</a:t>
            </a:r>
            <a:r>
              <a:rPr lang="ru-RU" sz="4000" b="1" dirty="0" smtClean="0">
                <a:solidFill>
                  <a:srgbClr val="C00000"/>
                </a:solidFill>
              </a:rPr>
              <a:t>)       Настольная игра «Путь </a:t>
            </a:r>
            <a:r>
              <a:rPr lang="ru-RU" sz="4000" b="1" dirty="0" err="1" smtClean="0">
                <a:solidFill>
                  <a:srgbClr val="C00000"/>
                </a:solidFill>
              </a:rPr>
              <a:t>И.П.Белолюбского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94371" y="23769616"/>
            <a:ext cx="9273603" cy="145107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ah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sah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 школьного возраста с темой “Игры Дыгына” </a:t>
            </a:r>
          </a:p>
          <a:p>
            <a:pPr algn="l"/>
            <a:r>
              <a:rPr lang="sah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реальные задачи </a:t>
            </a:r>
            <a:r>
              <a:rPr lang="sah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ah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4797188" y="11121279"/>
            <a:ext cx="1079490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>
            <a:off x="9405308" y="11141762"/>
            <a:ext cx="1079490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триховая стрелка вправо 54"/>
          <p:cNvSpPr/>
          <p:nvPr/>
        </p:nvSpPr>
        <p:spPr>
          <a:xfrm>
            <a:off x="14039433" y="11233241"/>
            <a:ext cx="1079490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>
            <a:off x="18691407" y="11229568"/>
            <a:ext cx="1079490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триховая стрелка вправо 56"/>
          <p:cNvSpPr/>
          <p:nvPr/>
        </p:nvSpPr>
        <p:spPr>
          <a:xfrm>
            <a:off x="23264523" y="11273679"/>
            <a:ext cx="1079490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87039" y="13267358"/>
            <a:ext cx="2357385" cy="12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обучающие</a:t>
            </a:r>
            <a:endParaRPr lang="ru-RU" sz="3200" dirty="0"/>
          </a:p>
        </p:txBody>
      </p:sp>
      <p:sp>
        <p:nvSpPr>
          <p:cNvPr id="58" name="Овал 57"/>
          <p:cNvSpPr/>
          <p:nvPr/>
        </p:nvSpPr>
        <p:spPr>
          <a:xfrm>
            <a:off x="4196824" y="13299853"/>
            <a:ext cx="2357385" cy="12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контролирующие</a:t>
            </a:r>
            <a:endParaRPr lang="ru-RU" sz="2800" dirty="0"/>
          </a:p>
        </p:txBody>
      </p:sp>
      <p:sp>
        <p:nvSpPr>
          <p:cNvPr id="59" name="Овал 58"/>
          <p:cNvSpPr/>
          <p:nvPr/>
        </p:nvSpPr>
        <p:spPr>
          <a:xfrm>
            <a:off x="6778291" y="13299853"/>
            <a:ext cx="2357385" cy="12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воспитывающие</a:t>
            </a:r>
            <a:endParaRPr lang="ru-RU" sz="3200" dirty="0"/>
          </a:p>
        </p:txBody>
      </p:sp>
      <p:sp>
        <p:nvSpPr>
          <p:cNvPr id="60" name="Овал 59"/>
          <p:cNvSpPr/>
          <p:nvPr/>
        </p:nvSpPr>
        <p:spPr>
          <a:xfrm>
            <a:off x="9331511" y="13325253"/>
            <a:ext cx="2357385" cy="12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развивающие</a:t>
            </a:r>
            <a:endParaRPr lang="ru-RU" sz="3200" dirty="0"/>
          </a:p>
        </p:txBody>
      </p:sp>
      <p:sp>
        <p:nvSpPr>
          <p:cNvPr id="61" name="Овал 60"/>
          <p:cNvSpPr/>
          <p:nvPr/>
        </p:nvSpPr>
        <p:spPr>
          <a:xfrm>
            <a:off x="11846498" y="13330611"/>
            <a:ext cx="2357385" cy="12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занимательные</a:t>
            </a:r>
            <a:endParaRPr lang="ru-RU" sz="32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32084" r="43021" b="10887"/>
          <a:stretch/>
        </p:blipFill>
        <p:spPr bwMode="auto">
          <a:xfrm>
            <a:off x="8123270" y="15842060"/>
            <a:ext cx="348940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46498" y="15801046"/>
            <a:ext cx="181046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 якутской вертушке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эргиир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 делаю за одну минуту 3 оборота. Спортсмен делает 9 раз быстрее меня. Сколько оборотов будет делать спортсмен за 2 минуты соревнований?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пропущены гласные. Какие это слова. Запишите их правильно со всеми гласными и вы узнаете название двух видов соревнований Игр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□С  Т□Г□Л   □С</a:t>
            </a:r>
          </a:p>
          <a:p>
            <a:pPr lvl="0"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Т□Т□М  □РГ□□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Расстояние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центра улуса до села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Батагай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км и доехать можно только через две соседние деревни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Хомустах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Кептени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центра до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Хомустах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- 15 км, а расстояние с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Хомустаха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Кептени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 км больше . Сколько километров от села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Кептени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Батагая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1705" y="21551151"/>
            <a:ext cx="20097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математической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настольной игры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№1.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Проводился  2 года в школе среди учащихся 5 - 6 классов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эксперимента: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6.09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10.11  2021 года,  количество учеников  -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10.11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21.11  2022 года, количество учеников -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апробации: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убедиться в эффективности формирования у детей навыков решения реальных задач на основе математической игры «Игры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6627726" y="20612174"/>
            <a:ext cx="22210686" cy="1143000"/>
          </a:xfrm>
          <a:prstGeom prst="rect">
            <a:avLst/>
          </a:prstGeom>
        </p:spPr>
        <p:txBody>
          <a:bodyPr vert="horz" lIns="417314" tIns="208657" rIns="417314" bIns="208657" rtlCol="0" anchor="ctr">
            <a:noAutofit/>
          </a:bodyPr>
          <a:lstStyle>
            <a:lvl1pPr algn="ctr" defTabSz="417316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2 год работы (2021 -2022 </a:t>
            </a:r>
            <a:r>
              <a:rPr lang="ru-RU" sz="4000" b="1" dirty="0" err="1" smtClean="0">
                <a:solidFill>
                  <a:srgbClr val="C00000"/>
                </a:solidFill>
              </a:rPr>
              <a:t>гг</a:t>
            </a:r>
            <a:r>
              <a:rPr lang="ru-RU" sz="4000" b="1" dirty="0" smtClean="0">
                <a:solidFill>
                  <a:srgbClr val="C00000"/>
                </a:solidFill>
              </a:rPr>
              <a:t>)           «Игры </a:t>
            </a:r>
            <a:r>
              <a:rPr lang="ru-RU" sz="4000" b="1" dirty="0" err="1" smtClean="0">
                <a:solidFill>
                  <a:srgbClr val="C00000"/>
                </a:solidFill>
              </a:rPr>
              <a:t>Дыгына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1593052992"/>
              </p:ext>
            </p:extLst>
          </p:nvPr>
        </p:nvGraphicFramePr>
        <p:xfrm>
          <a:off x="6554209" y="25508718"/>
          <a:ext cx="6305273" cy="592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1870421536"/>
              </p:ext>
            </p:extLst>
          </p:nvPr>
        </p:nvGraphicFramePr>
        <p:xfrm>
          <a:off x="12514772" y="25610956"/>
          <a:ext cx="5486400" cy="580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1211886641"/>
              </p:ext>
            </p:extLst>
          </p:nvPr>
        </p:nvGraphicFramePr>
        <p:xfrm>
          <a:off x="23307386" y="25436710"/>
          <a:ext cx="604958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5" name="Диаграмма 84"/>
          <p:cNvGraphicFramePr/>
          <p:nvPr>
            <p:extLst>
              <p:ext uri="{D42A27DB-BD31-4B8C-83A1-F6EECF244321}">
                <p14:modId xmlns:p14="http://schemas.microsoft.com/office/powerpoint/2010/main" val="1504513816"/>
              </p:ext>
            </p:extLst>
          </p:nvPr>
        </p:nvGraphicFramePr>
        <p:xfrm>
          <a:off x="23258147" y="28533054"/>
          <a:ext cx="62114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1414409249"/>
              </p:ext>
            </p:extLst>
          </p:nvPr>
        </p:nvGraphicFramePr>
        <p:xfrm>
          <a:off x="594371" y="25644579"/>
          <a:ext cx="6183920" cy="57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3057209716"/>
              </p:ext>
            </p:extLst>
          </p:nvPr>
        </p:nvGraphicFramePr>
        <p:xfrm>
          <a:off x="17948299" y="25436710"/>
          <a:ext cx="4752528" cy="303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241268184"/>
              </p:ext>
            </p:extLst>
          </p:nvPr>
        </p:nvGraphicFramePr>
        <p:xfrm>
          <a:off x="18020307" y="28317030"/>
          <a:ext cx="48057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65902"/>
              </p:ext>
            </p:extLst>
          </p:nvPr>
        </p:nvGraphicFramePr>
        <p:xfrm>
          <a:off x="11846498" y="32214126"/>
          <a:ext cx="7793917" cy="41764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64308"/>
                <a:gridCol w="3929609"/>
              </a:tblGrid>
              <a:tr h="825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2021-2022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2022-2023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1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Игра «Иван </a:t>
                      </a:r>
                      <a:r>
                        <a:rPr lang="ru-RU" sz="3200" dirty="0" err="1">
                          <a:effectLst/>
                        </a:rPr>
                        <a:t>Белолюбский</a:t>
                      </a:r>
                      <a:r>
                        <a:rPr lang="ru-RU" sz="3200" dirty="0">
                          <a:effectLst/>
                        </a:rPr>
                        <a:t>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Игра «Игры </a:t>
                      </a:r>
                      <a:r>
                        <a:rPr lang="ru-RU" sz="3200" dirty="0" err="1">
                          <a:effectLst/>
                        </a:rPr>
                        <a:t>Дыгына</a:t>
                      </a:r>
                      <a:r>
                        <a:rPr lang="ru-RU" sz="3200" dirty="0">
                          <a:effectLst/>
                        </a:rPr>
                        <a:t>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Составлены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32 задачи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25 задач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8"/>
          <a:stretch/>
        </p:blipFill>
        <p:spPr>
          <a:xfrm>
            <a:off x="19770897" y="32061446"/>
            <a:ext cx="9473938" cy="3785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24" y="31155952"/>
            <a:ext cx="7513325" cy="563499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5" t="22668" r="7190" b="57469"/>
          <a:stretch/>
        </p:blipFill>
        <p:spPr>
          <a:xfrm rot="20485574">
            <a:off x="636065" y="32709767"/>
            <a:ext cx="4244830" cy="2527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Штриховая стрелка вправо 8"/>
          <p:cNvSpPr/>
          <p:nvPr/>
        </p:nvSpPr>
        <p:spPr>
          <a:xfrm>
            <a:off x="3618706" y="14992444"/>
            <a:ext cx="2675639" cy="92006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Штриховая стрелка вправо 62"/>
          <p:cNvSpPr/>
          <p:nvPr/>
        </p:nvSpPr>
        <p:spPr>
          <a:xfrm>
            <a:off x="9242619" y="20723640"/>
            <a:ext cx="2675639" cy="92006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s://sportyakutia.ru/images/1%D0%9A%D0%9E%D0%A0%D0%9A%D0%98%D0%9D/56/125/121/IMG_8602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0" r="21772" b="5459"/>
          <a:stretch/>
        </p:blipFill>
        <p:spPr bwMode="auto">
          <a:xfrm>
            <a:off x="26138069" y="34906803"/>
            <a:ext cx="3721713" cy="7661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09223" y="36443514"/>
            <a:ext cx="28182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 по работе: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математических задач по теме «Игры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математическая  настольная игра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апробация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вМБОУ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Легойская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(с УИОП)». По внешним качествам игра получилась красочная, яркая, интересная, удобная и познавательная. Через математическую игру «Игры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ученики много узнают информации 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И.Белолюбском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играх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                 главное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узнают  о возможности составлять реальные задачи самим. Предложенные математические задания по игре «Игры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помогают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повторить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знания. 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выявлено, что разработанная нами математическая игра «Игры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 спортивной жизни И.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Белолюбского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вызвал интерес 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               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 стороны исследования Игр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Дыгына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со стороны решения реальных задач по спортивной жизни легендарного спортсмена.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нашей исследовательской работы подтверждена наша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гипотеза, что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математической  настольной игры из реальной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решать пройденные темы на уроках математики и решение математических заданий проходит легче и интереснее.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522</Words>
  <Application>Microsoft Office PowerPoint</Application>
  <PresentationFormat>Произвольный</PresentationFormat>
  <Paragraphs>67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Разработка реальных задач как этап математической  настольной  игры  «Дыгын оонньуулара»  Making real math’s problems for the board game’s stage "Dygyn's Games"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открытия «Мира олонхо» во внеурочной деятельности</dc:title>
  <dc:creator>ЦОС-1</dc:creator>
  <cp:lastModifiedBy>ЦОС-1</cp:lastModifiedBy>
  <cp:revision>32</cp:revision>
  <dcterms:created xsi:type="dcterms:W3CDTF">2022-12-19T02:44:14Z</dcterms:created>
  <dcterms:modified xsi:type="dcterms:W3CDTF">2022-12-22T00:40:47Z</dcterms:modified>
</cp:coreProperties>
</file>