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30279975" cy="42808525"/>
  <p:notesSz cx="6858000" cy="9144000"/>
  <p:defaultTextStyle>
    <a:defPPr>
      <a:defRPr lang="ru-RU"/>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648" autoAdjust="0"/>
  </p:normalViewPr>
  <p:slideViewPr>
    <p:cSldViewPr>
      <p:cViewPr>
        <p:scale>
          <a:sx n="32" d="100"/>
          <a:sy n="32" d="100"/>
        </p:scale>
        <p:origin x="-1716" y="3534"/>
      </p:cViewPr>
      <p:guideLst>
        <p:guide orient="horz" pos="13483"/>
        <p:guide pos="953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Образные слова в поэме</a:t>
            </a:r>
          </a:p>
        </c:rich>
      </c:tx>
      <c:layout>
        <c:manualLayout>
          <c:xMode val="edge"/>
          <c:yMode val="edge"/>
          <c:x val="0.2179638929007888"/>
          <c:y val="8.3874432521196279E-2"/>
        </c:manualLayout>
      </c:layout>
      <c:overlay val="0"/>
    </c:title>
    <c:autoTitleDeleted val="0"/>
    <c:plotArea>
      <c:layout/>
      <c:pieChart>
        <c:varyColors val="1"/>
        <c:ser>
          <c:idx val="0"/>
          <c:order val="0"/>
          <c:tx>
            <c:strRef>
              <c:f>Лист1!$B$1</c:f>
              <c:strCache>
                <c:ptCount val="1"/>
                <c:pt idx="0">
                  <c:v>Продажи</c:v>
                </c:pt>
              </c:strCache>
            </c:strRef>
          </c:tx>
          <c:dLbls>
            <c:showLegendKey val="0"/>
            <c:showVal val="1"/>
            <c:showCatName val="0"/>
            <c:showSerName val="0"/>
            <c:showPercent val="0"/>
            <c:showBubbleSize val="0"/>
            <c:showLeaderLines val="1"/>
          </c:dLbls>
          <c:cat>
            <c:strRef>
              <c:f>Лист1!$A$2:$A$5</c:f>
              <c:strCache>
                <c:ptCount val="4"/>
                <c:pt idx="0">
                  <c:v>Глагол</c:v>
                </c:pt>
                <c:pt idx="1">
                  <c:v>Им сущ</c:v>
                </c:pt>
                <c:pt idx="2">
                  <c:v>Им прилаг</c:v>
                </c:pt>
                <c:pt idx="3">
                  <c:v>Наречия</c:v>
                </c:pt>
              </c:strCache>
            </c:strRef>
          </c:cat>
          <c:val>
            <c:numRef>
              <c:f>Лист1!$B$2:$B$5</c:f>
              <c:numCache>
                <c:formatCode>General</c:formatCode>
                <c:ptCount val="4"/>
                <c:pt idx="0">
                  <c:v>10</c:v>
                </c:pt>
                <c:pt idx="1">
                  <c:v>5</c:v>
                </c:pt>
                <c:pt idx="2">
                  <c:v>12</c:v>
                </c:pt>
                <c:pt idx="3">
                  <c:v>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909598852357858"/>
          <c:y val="0.32932733212484128"/>
          <c:w val="0.17847925743938997"/>
          <c:h val="0.35899521993046218"/>
        </c:manualLayout>
      </c:layout>
      <c:overlay val="0"/>
    </c:legend>
    <c:plotVisOnly val="1"/>
    <c:dispBlanksAs val="gap"/>
    <c:showDLblsOverMax val="0"/>
  </c:chart>
  <c:spPr>
    <a:gradFill>
      <a:gsLst>
        <a:gs pos="0">
          <a:schemeClr val="accent1">
            <a:tint val="66000"/>
            <a:satMod val="160000"/>
            <a:lumMod val="18000"/>
            <a:lumOff val="82000"/>
          </a:schemeClr>
        </a:gs>
        <a:gs pos="50000">
          <a:schemeClr val="accent1">
            <a:tint val="44500"/>
            <a:satMod val="160000"/>
          </a:schemeClr>
        </a:gs>
        <a:gs pos="100000">
          <a:schemeClr val="accent1">
            <a:tint val="23500"/>
            <a:satMod val="160000"/>
          </a:schemeClr>
        </a:gs>
      </a:gsLst>
      <a:lin ang="5400000" scaled="0"/>
    </a:gradFill>
  </c:spPr>
  <c:txPr>
    <a:bodyPr/>
    <a:lstStyle/>
    <a:p>
      <a:pPr>
        <a:defRPr sz="20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ah-RU"/>
              <a:t>Заимствованные слова  из русского языка</a:t>
            </a:r>
            <a:endParaRPr lang="ru-RU"/>
          </a:p>
        </c:rich>
      </c:tx>
      <c:layout/>
      <c:overlay val="0"/>
    </c:title>
    <c:autoTitleDeleted val="0"/>
    <c:plotArea>
      <c:layout/>
      <c:pieChart>
        <c:varyColors val="1"/>
        <c:ser>
          <c:idx val="0"/>
          <c:order val="0"/>
          <c:tx>
            <c:strRef>
              <c:f>Лист1!$B$1</c:f>
              <c:strCache>
                <c:ptCount val="1"/>
                <c:pt idx="0">
                  <c:v>Продажи</c:v>
                </c:pt>
              </c:strCache>
            </c:strRef>
          </c:tx>
          <c:explosion val="15"/>
          <c:dPt>
            <c:idx val="0"/>
            <c:bubble3D val="0"/>
            <c:explosion val="16"/>
          </c:dPt>
          <c:dLbls>
            <c:showLegendKey val="0"/>
            <c:showVal val="1"/>
            <c:showCatName val="0"/>
            <c:showSerName val="0"/>
            <c:showPercent val="0"/>
            <c:showBubbleSize val="0"/>
            <c:showLeaderLines val="1"/>
          </c:dLbls>
          <c:cat>
            <c:strRef>
              <c:f>Лист1!$A$2:$A$4</c:f>
              <c:strCache>
                <c:ptCount val="3"/>
                <c:pt idx="0">
                  <c:v>им сущ</c:v>
                </c:pt>
                <c:pt idx="1">
                  <c:v>им прилаг</c:v>
                </c:pt>
                <c:pt idx="2">
                  <c:v>наречие</c:v>
                </c:pt>
              </c:strCache>
            </c:strRef>
          </c:cat>
          <c:val>
            <c:numRef>
              <c:f>Лист1!$B$2:$B$4</c:f>
              <c:numCache>
                <c:formatCode>General</c:formatCode>
                <c:ptCount val="3"/>
                <c:pt idx="0">
                  <c:v>41</c:v>
                </c:pt>
                <c:pt idx="1">
                  <c:v>7</c:v>
                </c:pt>
                <c:pt idx="2">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3620606063041"/>
          <c:y val="0.47318587572666709"/>
          <c:w val="0.1326427337298042"/>
          <c:h val="0.18562327054099931"/>
        </c:manualLayout>
      </c:layout>
      <c:overlay val="0"/>
    </c:legend>
    <c:plotVisOnly val="1"/>
    <c:dispBlanksAs val="gap"/>
    <c:showDLblsOverMax val="0"/>
  </c:chart>
  <c:spPr>
    <a:gradFill>
      <a:gsLst>
        <a:gs pos="0">
          <a:schemeClr val="accent1">
            <a:tint val="66000"/>
            <a:satMod val="160000"/>
            <a:lumMod val="18000"/>
            <a:lumOff val="82000"/>
          </a:schemeClr>
        </a:gs>
        <a:gs pos="50000">
          <a:schemeClr val="accent1">
            <a:tint val="44500"/>
            <a:satMod val="160000"/>
          </a:schemeClr>
        </a:gs>
        <a:gs pos="100000">
          <a:schemeClr val="accent1">
            <a:tint val="23500"/>
            <a:satMod val="160000"/>
          </a:schemeClr>
        </a:gs>
      </a:gsLst>
      <a:lin ang="5400000" scaled="0"/>
    </a:gradFill>
  </c:spPr>
  <c:txPr>
    <a:bodyPr/>
    <a:lstStyle/>
    <a:p>
      <a:pPr>
        <a:defRPr sz="20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C0DD5B-B2F3-4CE1-8248-38347996214E}" type="datetimeFigureOut">
              <a:rPr lang="ru-RU" smtClean="0"/>
              <a:t>22.12.2022</a:t>
            </a:fld>
            <a:endParaRPr lang="ru-RU"/>
          </a:p>
        </p:txBody>
      </p:sp>
      <p:sp>
        <p:nvSpPr>
          <p:cNvPr id="4" name="Образ слайда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BA8A3-4FAB-45DF-B1A8-818D25638D45}" type="slidenum">
              <a:rPr lang="ru-RU" smtClean="0"/>
              <a:t>‹#›</a:t>
            </a:fld>
            <a:endParaRPr lang="ru-RU"/>
          </a:p>
        </p:txBody>
      </p:sp>
    </p:spTree>
    <p:extLst>
      <p:ext uri="{BB962C8B-B14F-4D97-AF65-F5344CB8AC3E}">
        <p14:creationId xmlns:p14="http://schemas.microsoft.com/office/powerpoint/2010/main" val="3498547554"/>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A0BA8A3-4FAB-45DF-B1A8-818D25638D45}" type="slidenum">
              <a:rPr lang="ru-RU" smtClean="0"/>
              <a:t>1</a:t>
            </a:fld>
            <a:endParaRPr lang="ru-RU"/>
          </a:p>
        </p:txBody>
      </p:sp>
    </p:spTree>
    <p:extLst>
      <p:ext uri="{BB962C8B-B14F-4D97-AF65-F5344CB8AC3E}">
        <p14:creationId xmlns:p14="http://schemas.microsoft.com/office/powerpoint/2010/main" val="24515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70998" y="13298417"/>
            <a:ext cx="25737979" cy="917608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6571" indent="0" algn="ctr">
              <a:buNone/>
              <a:defRPr>
                <a:solidFill>
                  <a:schemeClr val="tx1">
                    <a:tint val="75000"/>
                  </a:schemeClr>
                </a:solidFill>
              </a:defRPr>
            </a:lvl2pPr>
            <a:lvl3pPr marL="4173160" indent="0" algn="ctr">
              <a:buNone/>
              <a:defRPr>
                <a:solidFill>
                  <a:schemeClr val="tx1">
                    <a:tint val="75000"/>
                  </a:schemeClr>
                </a:solidFill>
              </a:defRPr>
            </a:lvl3pPr>
            <a:lvl4pPr marL="6259731" indent="0" algn="ctr">
              <a:buNone/>
              <a:defRPr>
                <a:solidFill>
                  <a:schemeClr val="tx1">
                    <a:tint val="75000"/>
                  </a:schemeClr>
                </a:solidFill>
              </a:defRPr>
            </a:lvl4pPr>
            <a:lvl5pPr marL="8346307" indent="0" algn="ctr">
              <a:buNone/>
              <a:defRPr>
                <a:solidFill>
                  <a:schemeClr val="tx1">
                    <a:tint val="75000"/>
                  </a:schemeClr>
                </a:solidFill>
              </a:defRPr>
            </a:lvl5pPr>
            <a:lvl6pPr marL="10432892" indent="0" algn="ctr">
              <a:buNone/>
              <a:defRPr>
                <a:solidFill>
                  <a:schemeClr val="tx1">
                    <a:tint val="75000"/>
                  </a:schemeClr>
                </a:solidFill>
              </a:defRPr>
            </a:lvl6pPr>
            <a:lvl7pPr marL="12519463" indent="0" algn="ctr">
              <a:buNone/>
              <a:defRPr>
                <a:solidFill>
                  <a:schemeClr val="tx1">
                    <a:tint val="75000"/>
                  </a:schemeClr>
                </a:solidFill>
              </a:defRPr>
            </a:lvl7pPr>
            <a:lvl8pPr marL="14606038" indent="0" algn="ctr">
              <a:buNone/>
              <a:defRPr>
                <a:solidFill>
                  <a:schemeClr val="tx1">
                    <a:tint val="75000"/>
                  </a:schemeClr>
                </a:solidFill>
              </a:defRPr>
            </a:lvl8pPr>
            <a:lvl9pPr marL="1669262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3A3DD93-4005-40D3-BDDA-B996A0FA115D}" type="datetimeFigureOut">
              <a:rPr lang="ru-RU" smtClean="0"/>
              <a:t>22.12.2022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44533B-9233-4099-8843-D1831E971AD5}" type="slidenum">
              <a:rPr lang="ru-RU" smtClean="0"/>
              <a:t>‹#›</a:t>
            </a:fld>
            <a:endParaRPr lang="ru-RU"/>
          </a:p>
        </p:txBody>
      </p:sp>
    </p:spTree>
    <p:extLst>
      <p:ext uri="{BB962C8B-B14F-4D97-AF65-F5344CB8AC3E}">
        <p14:creationId xmlns:p14="http://schemas.microsoft.com/office/powerpoint/2010/main" val="152739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A3DD93-4005-40D3-BDDA-B996A0FA115D}" type="datetimeFigureOut">
              <a:rPr lang="ru-RU" smtClean="0"/>
              <a:t>22.12.2022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44533B-9233-4099-8843-D1831E971AD5}" type="slidenum">
              <a:rPr lang="ru-RU" smtClean="0"/>
              <a:t>‹#›</a:t>
            </a:fld>
            <a:endParaRPr lang="ru-RU"/>
          </a:p>
        </p:txBody>
      </p:sp>
    </p:spTree>
    <p:extLst>
      <p:ext uri="{BB962C8B-B14F-4D97-AF65-F5344CB8AC3E}">
        <p14:creationId xmlns:p14="http://schemas.microsoft.com/office/powerpoint/2010/main" val="27119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698227" y="10702131"/>
            <a:ext cx="22557528" cy="227995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15136" y="10702131"/>
            <a:ext cx="67178439" cy="227995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A3DD93-4005-40D3-BDDA-B996A0FA115D}" type="datetimeFigureOut">
              <a:rPr lang="ru-RU" smtClean="0"/>
              <a:t>22.12.2022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44533B-9233-4099-8843-D1831E971AD5}" type="slidenum">
              <a:rPr lang="ru-RU" smtClean="0"/>
              <a:t>‹#›</a:t>
            </a:fld>
            <a:endParaRPr lang="ru-RU"/>
          </a:p>
        </p:txBody>
      </p:sp>
    </p:spTree>
    <p:extLst>
      <p:ext uri="{BB962C8B-B14F-4D97-AF65-F5344CB8AC3E}">
        <p14:creationId xmlns:p14="http://schemas.microsoft.com/office/powerpoint/2010/main" val="167097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A3DD93-4005-40D3-BDDA-B996A0FA115D}" type="datetimeFigureOut">
              <a:rPr lang="ru-RU" smtClean="0"/>
              <a:t>22.12.2022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44533B-9233-4099-8843-D1831E971AD5}" type="slidenum">
              <a:rPr lang="ru-RU" smtClean="0"/>
              <a:t>‹#›</a:t>
            </a:fld>
            <a:endParaRPr lang="ru-RU"/>
          </a:p>
        </p:txBody>
      </p:sp>
    </p:spTree>
    <p:extLst>
      <p:ext uri="{BB962C8B-B14F-4D97-AF65-F5344CB8AC3E}">
        <p14:creationId xmlns:p14="http://schemas.microsoft.com/office/powerpoint/2010/main" val="207409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1909" y="27508469"/>
            <a:ext cx="25737979" cy="8502249"/>
          </a:xfrm>
        </p:spPr>
        <p:txBody>
          <a:bodyPr anchor="t"/>
          <a:lstStyle>
            <a:lvl1pPr algn="l">
              <a:defRPr sz="18300" b="1" cap="all"/>
            </a:lvl1pPr>
          </a:lstStyle>
          <a:p>
            <a:r>
              <a:rPr lang="ru-RU" smtClean="0"/>
              <a:t>Образец заголовка</a:t>
            </a:r>
            <a:endParaRPr lang="ru-RU"/>
          </a:p>
        </p:txBody>
      </p:sp>
      <p:sp>
        <p:nvSpPr>
          <p:cNvPr id="3" name="Текст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6571" indent="0">
              <a:buNone/>
              <a:defRPr sz="8200">
                <a:solidFill>
                  <a:schemeClr val="tx1">
                    <a:tint val="75000"/>
                  </a:schemeClr>
                </a:solidFill>
              </a:defRPr>
            </a:lvl2pPr>
            <a:lvl3pPr marL="4173160" indent="0">
              <a:buNone/>
              <a:defRPr sz="7300">
                <a:solidFill>
                  <a:schemeClr val="tx1">
                    <a:tint val="75000"/>
                  </a:schemeClr>
                </a:solidFill>
              </a:defRPr>
            </a:lvl3pPr>
            <a:lvl4pPr marL="6259731" indent="0">
              <a:buNone/>
              <a:defRPr sz="6400">
                <a:solidFill>
                  <a:schemeClr val="tx1">
                    <a:tint val="75000"/>
                  </a:schemeClr>
                </a:solidFill>
              </a:defRPr>
            </a:lvl4pPr>
            <a:lvl5pPr marL="8346307" indent="0">
              <a:buNone/>
              <a:defRPr sz="6400">
                <a:solidFill>
                  <a:schemeClr val="tx1">
                    <a:tint val="75000"/>
                  </a:schemeClr>
                </a:solidFill>
              </a:defRPr>
            </a:lvl5pPr>
            <a:lvl6pPr marL="10432892" indent="0">
              <a:buNone/>
              <a:defRPr sz="6400">
                <a:solidFill>
                  <a:schemeClr val="tx1">
                    <a:tint val="75000"/>
                  </a:schemeClr>
                </a:solidFill>
              </a:defRPr>
            </a:lvl6pPr>
            <a:lvl7pPr marL="12519463" indent="0">
              <a:buNone/>
              <a:defRPr sz="6400">
                <a:solidFill>
                  <a:schemeClr val="tx1">
                    <a:tint val="75000"/>
                  </a:schemeClr>
                </a:solidFill>
              </a:defRPr>
            </a:lvl7pPr>
            <a:lvl8pPr marL="14606038" indent="0">
              <a:buNone/>
              <a:defRPr sz="6400">
                <a:solidFill>
                  <a:schemeClr val="tx1">
                    <a:tint val="75000"/>
                  </a:schemeClr>
                </a:solidFill>
              </a:defRPr>
            </a:lvl8pPr>
            <a:lvl9pPr marL="16692623" indent="0">
              <a:buNone/>
              <a:defRPr sz="6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3A3DD93-4005-40D3-BDDA-B996A0FA115D}" type="datetimeFigureOut">
              <a:rPr lang="ru-RU" smtClean="0"/>
              <a:t>22.12.2022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44533B-9233-4099-8843-D1831E971AD5}" type="slidenum">
              <a:rPr lang="ru-RU" smtClean="0"/>
              <a:t>‹#›</a:t>
            </a:fld>
            <a:endParaRPr lang="ru-RU"/>
          </a:p>
        </p:txBody>
      </p:sp>
    </p:spTree>
    <p:extLst>
      <p:ext uri="{BB962C8B-B14F-4D97-AF65-F5344CB8AC3E}">
        <p14:creationId xmlns:p14="http://schemas.microsoft.com/office/powerpoint/2010/main" val="398321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15136"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3A3DD93-4005-40D3-BDDA-B996A0FA115D}" type="datetimeFigureOut">
              <a:rPr lang="ru-RU" smtClean="0"/>
              <a:t>22.12.2022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44533B-9233-4099-8843-D1831E971AD5}" type="slidenum">
              <a:rPr lang="ru-RU" smtClean="0"/>
              <a:t>‹#›</a:t>
            </a:fld>
            <a:endParaRPr lang="ru-RU"/>
          </a:p>
        </p:txBody>
      </p:sp>
    </p:spTree>
    <p:extLst>
      <p:ext uri="{BB962C8B-B14F-4D97-AF65-F5344CB8AC3E}">
        <p14:creationId xmlns:p14="http://schemas.microsoft.com/office/powerpoint/2010/main" val="204119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3999" y="1714326"/>
            <a:ext cx="27251978" cy="7134754"/>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513999" y="9582375"/>
            <a:ext cx="13378914" cy="3993477"/>
          </a:xfrm>
        </p:spPr>
        <p:txBody>
          <a:bodyPr anchor="b"/>
          <a:lstStyle>
            <a:lvl1pPr marL="0" indent="0">
              <a:buNone/>
              <a:defRPr sz="11000" b="1"/>
            </a:lvl1pPr>
            <a:lvl2pPr marL="2086571" indent="0">
              <a:buNone/>
              <a:defRPr sz="9100" b="1"/>
            </a:lvl2pPr>
            <a:lvl3pPr marL="4173160" indent="0">
              <a:buNone/>
              <a:defRPr sz="8200" b="1"/>
            </a:lvl3pPr>
            <a:lvl4pPr marL="6259731" indent="0">
              <a:buNone/>
              <a:defRPr sz="7300" b="1"/>
            </a:lvl4pPr>
            <a:lvl5pPr marL="8346307" indent="0">
              <a:buNone/>
              <a:defRPr sz="7300" b="1"/>
            </a:lvl5pPr>
            <a:lvl6pPr marL="10432892" indent="0">
              <a:buNone/>
              <a:defRPr sz="7300" b="1"/>
            </a:lvl6pPr>
            <a:lvl7pPr marL="12519463" indent="0">
              <a:buNone/>
              <a:defRPr sz="7300" b="1"/>
            </a:lvl7pPr>
            <a:lvl8pPr marL="14606038" indent="0">
              <a:buNone/>
              <a:defRPr sz="7300" b="1"/>
            </a:lvl8pPr>
            <a:lvl9pPr marL="16692623" indent="0">
              <a:buNone/>
              <a:defRPr sz="7300" b="1"/>
            </a:lvl9pPr>
          </a:lstStyle>
          <a:p>
            <a:pPr lvl="0"/>
            <a:r>
              <a:rPr lang="ru-RU" smtClean="0"/>
              <a:t>Образец текста</a:t>
            </a:r>
          </a:p>
        </p:txBody>
      </p:sp>
      <p:sp>
        <p:nvSpPr>
          <p:cNvPr id="4" name="Объект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5381808" y="9582375"/>
            <a:ext cx="13384170" cy="3993477"/>
          </a:xfrm>
        </p:spPr>
        <p:txBody>
          <a:bodyPr anchor="b"/>
          <a:lstStyle>
            <a:lvl1pPr marL="0" indent="0">
              <a:buNone/>
              <a:defRPr sz="11000" b="1"/>
            </a:lvl1pPr>
            <a:lvl2pPr marL="2086571" indent="0">
              <a:buNone/>
              <a:defRPr sz="9100" b="1"/>
            </a:lvl2pPr>
            <a:lvl3pPr marL="4173160" indent="0">
              <a:buNone/>
              <a:defRPr sz="8200" b="1"/>
            </a:lvl3pPr>
            <a:lvl4pPr marL="6259731" indent="0">
              <a:buNone/>
              <a:defRPr sz="7300" b="1"/>
            </a:lvl4pPr>
            <a:lvl5pPr marL="8346307" indent="0">
              <a:buNone/>
              <a:defRPr sz="7300" b="1"/>
            </a:lvl5pPr>
            <a:lvl6pPr marL="10432892" indent="0">
              <a:buNone/>
              <a:defRPr sz="7300" b="1"/>
            </a:lvl6pPr>
            <a:lvl7pPr marL="12519463" indent="0">
              <a:buNone/>
              <a:defRPr sz="7300" b="1"/>
            </a:lvl7pPr>
            <a:lvl8pPr marL="14606038" indent="0">
              <a:buNone/>
              <a:defRPr sz="7300" b="1"/>
            </a:lvl8pPr>
            <a:lvl9pPr marL="16692623" indent="0">
              <a:buNone/>
              <a:defRPr sz="7300" b="1"/>
            </a:lvl9pPr>
          </a:lstStyle>
          <a:p>
            <a:pPr lvl="0"/>
            <a:r>
              <a:rPr lang="ru-RU" smtClean="0"/>
              <a:t>Образец текста</a:t>
            </a:r>
          </a:p>
        </p:txBody>
      </p:sp>
      <p:sp>
        <p:nvSpPr>
          <p:cNvPr id="6" name="Объект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3A3DD93-4005-40D3-BDDA-B996A0FA115D}" type="datetimeFigureOut">
              <a:rPr lang="ru-RU" smtClean="0"/>
              <a:t>22.12.2022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44533B-9233-4099-8843-D1831E971AD5}" type="slidenum">
              <a:rPr lang="ru-RU" smtClean="0"/>
              <a:t>‹#›</a:t>
            </a:fld>
            <a:endParaRPr lang="ru-RU"/>
          </a:p>
        </p:txBody>
      </p:sp>
    </p:spTree>
    <p:extLst>
      <p:ext uri="{BB962C8B-B14F-4D97-AF65-F5344CB8AC3E}">
        <p14:creationId xmlns:p14="http://schemas.microsoft.com/office/powerpoint/2010/main" val="361830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3A3DD93-4005-40D3-BDDA-B996A0FA115D}" type="datetimeFigureOut">
              <a:rPr lang="ru-RU" smtClean="0"/>
              <a:t>22.12.2022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44533B-9233-4099-8843-D1831E971AD5}" type="slidenum">
              <a:rPr lang="ru-RU" smtClean="0"/>
              <a:t>‹#›</a:t>
            </a:fld>
            <a:endParaRPr lang="ru-RU"/>
          </a:p>
        </p:txBody>
      </p:sp>
    </p:spTree>
    <p:extLst>
      <p:ext uri="{BB962C8B-B14F-4D97-AF65-F5344CB8AC3E}">
        <p14:creationId xmlns:p14="http://schemas.microsoft.com/office/powerpoint/2010/main" val="185197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A3DD93-4005-40D3-BDDA-B996A0FA115D}" type="datetimeFigureOut">
              <a:rPr lang="ru-RU" smtClean="0"/>
              <a:t>22.12.2022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44533B-9233-4099-8843-D1831E971AD5}" type="slidenum">
              <a:rPr lang="ru-RU" smtClean="0"/>
              <a:t>‹#›</a:t>
            </a:fld>
            <a:endParaRPr lang="ru-RU"/>
          </a:p>
        </p:txBody>
      </p:sp>
    </p:spTree>
    <p:extLst>
      <p:ext uri="{BB962C8B-B14F-4D97-AF65-F5344CB8AC3E}">
        <p14:creationId xmlns:p14="http://schemas.microsoft.com/office/powerpoint/2010/main" val="64220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014" y="1704413"/>
            <a:ext cx="9961903" cy="7253667"/>
          </a:xfrm>
        </p:spPr>
        <p:txBody>
          <a:bodyPr anchor="b"/>
          <a:lstStyle>
            <a:lvl1pPr algn="l">
              <a:defRPr sz="9100" b="1"/>
            </a:lvl1pPr>
          </a:lstStyle>
          <a:p>
            <a:r>
              <a:rPr lang="ru-RU" smtClean="0"/>
              <a:t>Образец заголовка</a:t>
            </a:r>
            <a:endParaRPr lang="ru-RU"/>
          </a:p>
        </p:txBody>
      </p:sp>
      <p:sp>
        <p:nvSpPr>
          <p:cNvPr id="3" name="Объект 2"/>
          <p:cNvSpPr>
            <a:spLocks noGrp="1"/>
          </p:cNvSpPr>
          <p:nvPr>
            <p:ph idx="1"/>
          </p:nvPr>
        </p:nvSpPr>
        <p:spPr>
          <a:xfrm>
            <a:off x="11838629" y="1704429"/>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514014" y="8958108"/>
            <a:ext cx="9961903" cy="29282223"/>
          </a:xfrm>
        </p:spPr>
        <p:txBody>
          <a:bodyPr/>
          <a:lstStyle>
            <a:lvl1pPr marL="0" indent="0">
              <a:buNone/>
              <a:defRPr sz="6400"/>
            </a:lvl1pPr>
            <a:lvl2pPr marL="2086571" indent="0">
              <a:buNone/>
              <a:defRPr sz="5500"/>
            </a:lvl2pPr>
            <a:lvl3pPr marL="4173160" indent="0">
              <a:buNone/>
              <a:defRPr sz="4600"/>
            </a:lvl3pPr>
            <a:lvl4pPr marL="6259731" indent="0">
              <a:buNone/>
              <a:defRPr sz="4100"/>
            </a:lvl4pPr>
            <a:lvl5pPr marL="8346307" indent="0">
              <a:buNone/>
              <a:defRPr sz="4100"/>
            </a:lvl5pPr>
            <a:lvl6pPr marL="10432892" indent="0">
              <a:buNone/>
              <a:defRPr sz="4100"/>
            </a:lvl6pPr>
            <a:lvl7pPr marL="12519463" indent="0">
              <a:buNone/>
              <a:defRPr sz="4100"/>
            </a:lvl7pPr>
            <a:lvl8pPr marL="14606038" indent="0">
              <a:buNone/>
              <a:defRPr sz="4100"/>
            </a:lvl8pPr>
            <a:lvl9pPr marL="16692623"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43A3DD93-4005-40D3-BDDA-B996A0FA115D}" type="datetimeFigureOut">
              <a:rPr lang="ru-RU" smtClean="0"/>
              <a:t>22.12.2022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44533B-9233-4099-8843-D1831E971AD5}" type="slidenum">
              <a:rPr lang="ru-RU" smtClean="0"/>
              <a:t>‹#›</a:t>
            </a:fld>
            <a:endParaRPr lang="ru-RU"/>
          </a:p>
        </p:txBody>
      </p:sp>
    </p:spTree>
    <p:extLst>
      <p:ext uri="{BB962C8B-B14F-4D97-AF65-F5344CB8AC3E}">
        <p14:creationId xmlns:p14="http://schemas.microsoft.com/office/powerpoint/2010/main" val="243767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5087" y="29965968"/>
            <a:ext cx="18167985" cy="3537652"/>
          </a:xfrm>
        </p:spPr>
        <p:txBody>
          <a:bodyPr anchor="b"/>
          <a:lstStyle>
            <a:lvl1pPr algn="l">
              <a:defRPr sz="9100" b="1"/>
            </a:lvl1pPr>
          </a:lstStyle>
          <a:p>
            <a:r>
              <a:rPr lang="ru-RU" smtClean="0"/>
              <a:t>Образец заголовка</a:t>
            </a:r>
            <a:endParaRPr lang="ru-RU"/>
          </a:p>
        </p:txBody>
      </p:sp>
      <p:sp>
        <p:nvSpPr>
          <p:cNvPr id="3" name="Рисунок 2"/>
          <p:cNvSpPr>
            <a:spLocks noGrp="1"/>
          </p:cNvSpPr>
          <p:nvPr>
            <p:ph type="pic" idx="1"/>
          </p:nvPr>
        </p:nvSpPr>
        <p:spPr>
          <a:xfrm>
            <a:off x="5935087" y="3825021"/>
            <a:ext cx="18167985" cy="25685115"/>
          </a:xfrm>
        </p:spPr>
        <p:txBody>
          <a:bodyPr/>
          <a:lstStyle>
            <a:lvl1pPr marL="0" indent="0">
              <a:buNone/>
              <a:defRPr sz="14600"/>
            </a:lvl1pPr>
            <a:lvl2pPr marL="2086571" indent="0">
              <a:buNone/>
              <a:defRPr sz="12800"/>
            </a:lvl2pPr>
            <a:lvl3pPr marL="4173160" indent="0">
              <a:buNone/>
              <a:defRPr sz="11000"/>
            </a:lvl3pPr>
            <a:lvl4pPr marL="6259731" indent="0">
              <a:buNone/>
              <a:defRPr sz="9100"/>
            </a:lvl4pPr>
            <a:lvl5pPr marL="8346307" indent="0">
              <a:buNone/>
              <a:defRPr sz="9100"/>
            </a:lvl5pPr>
            <a:lvl6pPr marL="10432892" indent="0">
              <a:buNone/>
              <a:defRPr sz="9100"/>
            </a:lvl6pPr>
            <a:lvl7pPr marL="12519463" indent="0">
              <a:buNone/>
              <a:defRPr sz="9100"/>
            </a:lvl7pPr>
            <a:lvl8pPr marL="14606038" indent="0">
              <a:buNone/>
              <a:defRPr sz="9100"/>
            </a:lvl8pPr>
            <a:lvl9pPr marL="16692623" indent="0">
              <a:buNone/>
              <a:defRPr sz="9100"/>
            </a:lvl9pPr>
          </a:lstStyle>
          <a:p>
            <a:endParaRPr lang="ru-RU"/>
          </a:p>
        </p:txBody>
      </p:sp>
      <p:sp>
        <p:nvSpPr>
          <p:cNvPr id="4" name="Текст 3"/>
          <p:cNvSpPr>
            <a:spLocks noGrp="1"/>
          </p:cNvSpPr>
          <p:nvPr>
            <p:ph type="body" sz="half" idx="2"/>
          </p:nvPr>
        </p:nvSpPr>
        <p:spPr>
          <a:xfrm>
            <a:off x="5935087" y="33503620"/>
            <a:ext cx="18167985" cy="5024053"/>
          </a:xfrm>
        </p:spPr>
        <p:txBody>
          <a:bodyPr/>
          <a:lstStyle>
            <a:lvl1pPr marL="0" indent="0">
              <a:buNone/>
              <a:defRPr sz="6400"/>
            </a:lvl1pPr>
            <a:lvl2pPr marL="2086571" indent="0">
              <a:buNone/>
              <a:defRPr sz="5500"/>
            </a:lvl2pPr>
            <a:lvl3pPr marL="4173160" indent="0">
              <a:buNone/>
              <a:defRPr sz="4600"/>
            </a:lvl3pPr>
            <a:lvl4pPr marL="6259731" indent="0">
              <a:buNone/>
              <a:defRPr sz="4100"/>
            </a:lvl4pPr>
            <a:lvl5pPr marL="8346307" indent="0">
              <a:buNone/>
              <a:defRPr sz="4100"/>
            </a:lvl5pPr>
            <a:lvl6pPr marL="10432892" indent="0">
              <a:buNone/>
              <a:defRPr sz="4100"/>
            </a:lvl6pPr>
            <a:lvl7pPr marL="12519463" indent="0">
              <a:buNone/>
              <a:defRPr sz="4100"/>
            </a:lvl7pPr>
            <a:lvl8pPr marL="14606038" indent="0">
              <a:buNone/>
              <a:defRPr sz="4100"/>
            </a:lvl8pPr>
            <a:lvl9pPr marL="16692623"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43A3DD93-4005-40D3-BDDA-B996A0FA115D}" type="datetimeFigureOut">
              <a:rPr lang="ru-RU" smtClean="0"/>
              <a:t>22.12.2022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44533B-9233-4099-8843-D1831E971AD5}" type="slidenum">
              <a:rPr lang="ru-RU" smtClean="0"/>
              <a:t>‹#›</a:t>
            </a:fld>
            <a:endParaRPr lang="ru-RU"/>
          </a:p>
        </p:txBody>
      </p:sp>
    </p:spTree>
    <p:extLst>
      <p:ext uri="{BB962C8B-B14F-4D97-AF65-F5344CB8AC3E}">
        <p14:creationId xmlns:p14="http://schemas.microsoft.com/office/powerpoint/2010/main" val="95598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3999" y="1714326"/>
            <a:ext cx="27251978" cy="7134754"/>
          </a:xfrm>
          <a:prstGeom prst="rect">
            <a:avLst/>
          </a:prstGeom>
        </p:spPr>
        <p:txBody>
          <a:bodyPr vert="horz" lIns="417314" tIns="208657" rIns="417314" bIns="208657"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513999" y="9988665"/>
            <a:ext cx="27251978" cy="28251648"/>
          </a:xfrm>
          <a:prstGeom prst="rect">
            <a:avLst/>
          </a:prstGeom>
        </p:spPr>
        <p:txBody>
          <a:bodyPr vert="horz" lIns="417314" tIns="208657" rIns="417314" bIns="20865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513999" y="39677176"/>
            <a:ext cx="7065328" cy="2279158"/>
          </a:xfrm>
          <a:prstGeom prst="rect">
            <a:avLst/>
          </a:prstGeom>
        </p:spPr>
        <p:txBody>
          <a:bodyPr vert="horz" lIns="417314" tIns="208657" rIns="417314" bIns="208657" rtlCol="0" anchor="ctr"/>
          <a:lstStyle>
            <a:lvl1pPr algn="l">
              <a:defRPr sz="5500">
                <a:solidFill>
                  <a:schemeClr val="tx1">
                    <a:tint val="75000"/>
                  </a:schemeClr>
                </a:solidFill>
              </a:defRPr>
            </a:lvl1pPr>
          </a:lstStyle>
          <a:p>
            <a:fld id="{43A3DD93-4005-40D3-BDDA-B996A0FA115D}" type="datetimeFigureOut">
              <a:rPr lang="ru-RU" smtClean="0"/>
              <a:t>22.12.2022</a:t>
            </a:fld>
            <a:endParaRPr lang="ru-RU"/>
          </a:p>
        </p:txBody>
      </p:sp>
      <p:sp>
        <p:nvSpPr>
          <p:cNvPr id="5" name="Нижний колонтитул 4"/>
          <p:cNvSpPr>
            <a:spLocks noGrp="1"/>
          </p:cNvSpPr>
          <p:nvPr>
            <p:ph type="ftr" sz="quarter" idx="3"/>
          </p:nvPr>
        </p:nvSpPr>
        <p:spPr>
          <a:xfrm>
            <a:off x="10345658" y="39677176"/>
            <a:ext cx="9588659" cy="2279158"/>
          </a:xfrm>
          <a:prstGeom prst="rect">
            <a:avLst/>
          </a:prstGeom>
        </p:spPr>
        <p:txBody>
          <a:bodyPr vert="horz" lIns="417314" tIns="208657" rIns="417314" bIns="208657" rtlCol="0" anchor="ctr"/>
          <a:lstStyle>
            <a:lvl1pPr algn="ctr">
              <a:defRPr sz="55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21700649" y="39677176"/>
            <a:ext cx="7065328" cy="2279158"/>
          </a:xfrm>
          <a:prstGeom prst="rect">
            <a:avLst/>
          </a:prstGeom>
        </p:spPr>
        <p:txBody>
          <a:bodyPr vert="horz" lIns="417314" tIns="208657" rIns="417314" bIns="208657" rtlCol="0" anchor="ctr"/>
          <a:lstStyle>
            <a:lvl1pPr algn="r">
              <a:defRPr sz="5500">
                <a:solidFill>
                  <a:schemeClr val="tx1">
                    <a:tint val="75000"/>
                  </a:schemeClr>
                </a:solidFill>
              </a:defRPr>
            </a:lvl1pPr>
          </a:lstStyle>
          <a:p>
            <a:fld id="{F244533B-9233-4099-8843-D1831E971AD5}" type="slidenum">
              <a:rPr lang="ru-RU" smtClean="0"/>
              <a:t>‹#›</a:t>
            </a:fld>
            <a:endParaRPr lang="ru-RU"/>
          </a:p>
        </p:txBody>
      </p:sp>
    </p:spTree>
    <p:extLst>
      <p:ext uri="{BB962C8B-B14F-4D97-AF65-F5344CB8AC3E}">
        <p14:creationId xmlns:p14="http://schemas.microsoft.com/office/powerpoint/2010/main" val="41565556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173160" rtl="0" eaLnBrk="1" latinLnBrk="0" hangingPunct="1">
        <a:spcBef>
          <a:spcPct val="0"/>
        </a:spcBef>
        <a:buNone/>
        <a:defRPr sz="20100" kern="1200">
          <a:solidFill>
            <a:schemeClr val="tx1"/>
          </a:solidFill>
          <a:latin typeface="+mj-lt"/>
          <a:ea typeface="+mj-ea"/>
          <a:cs typeface="+mj-cs"/>
        </a:defRPr>
      </a:lvl1pPr>
    </p:titleStyle>
    <p:bodyStyle>
      <a:lvl1pPr marL="1564937" indent="-1564937" algn="l" defTabSz="4173160"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0682" indent="-1304111" algn="l" defTabSz="4173160"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6446" indent="-1043286" algn="l" defTabSz="4173160"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3017"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89606"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76177"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62748"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49337"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35908"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ru-RU"/>
      </a:defPPr>
      <a:lvl1pPr marL="0" algn="l" defTabSz="4173160" rtl="0" eaLnBrk="1" latinLnBrk="0" hangingPunct="1">
        <a:defRPr sz="8200" kern="1200">
          <a:solidFill>
            <a:schemeClr val="tx1"/>
          </a:solidFill>
          <a:latin typeface="+mn-lt"/>
          <a:ea typeface="+mn-ea"/>
          <a:cs typeface="+mn-cs"/>
        </a:defRPr>
      </a:lvl1pPr>
      <a:lvl2pPr marL="2086571" algn="l" defTabSz="4173160" rtl="0" eaLnBrk="1" latinLnBrk="0" hangingPunct="1">
        <a:defRPr sz="8200" kern="1200">
          <a:solidFill>
            <a:schemeClr val="tx1"/>
          </a:solidFill>
          <a:latin typeface="+mn-lt"/>
          <a:ea typeface="+mn-ea"/>
          <a:cs typeface="+mn-cs"/>
        </a:defRPr>
      </a:lvl2pPr>
      <a:lvl3pPr marL="4173160" algn="l" defTabSz="4173160" rtl="0" eaLnBrk="1" latinLnBrk="0" hangingPunct="1">
        <a:defRPr sz="8200" kern="1200">
          <a:solidFill>
            <a:schemeClr val="tx1"/>
          </a:solidFill>
          <a:latin typeface="+mn-lt"/>
          <a:ea typeface="+mn-ea"/>
          <a:cs typeface="+mn-cs"/>
        </a:defRPr>
      </a:lvl3pPr>
      <a:lvl4pPr marL="6259731" algn="l" defTabSz="4173160" rtl="0" eaLnBrk="1" latinLnBrk="0" hangingPunct="1">
        <a:defRPr sz="8200" kern="1200">
          <a:solidFill>
            <a:schemeClr val="tx1"/>
          </a:solidFill>
          <a:latin typeface="+mn-lt"/>
          <a:ea typeface="+mn-ea"/>
          <a:cs typeface="+mn-cs"/>
        </a:defRPr>
      </a:lvl4pPr>
      <a:lvl5pPr marL="8346307" algn="l" defTabSz="4173160" rtl="0" eaLnBrk="1" latinLnBrk="0" hangingPunct="1">
        <a:defRPr sz="8200" kern="1200">
          <a:solidFill>
            <a:schemeClr val="tx1"/>
          </a:solidFill>
          <a:latin typeface="+mn-lt"/>
          <a:ea typeface="+mn-ea"/>
          <a:cs typeface="+mn-cs"/>
        </a:defRPr>
      </a:lvl5pPr>
      <a:lvl6pPr marL="10432892" algn="l" defTabSz="4173160" rtl="0" eaLnBrk="1" latinLnBrk="0" hangingPunct="1">
        <a:defRPr sz="8200" kern="1200">
          <a:solidFill>
            <a:schemeClr val="tx1"/>
          </a:solidFill>
          <a:latin typeface="+mn-lt"/>
          <a:ea typeface="+mn-ea"/>
          <a:cs typeface="+mn-cs"/>
        </a:defRPr>
      </a:lvl6pPr>
      <a:lvl7pPr marL="12519463" algn="l" defTabSz="4173160" rtl="0" eaLnBrk="1" latinLnBrk="0" hangingPunct="1">
        <a:defRPr sz="8200" kern="1200">
          <a:solidFill>
            <a:schemeClr val="tx1"/>
          </a:solidFill>
          <a:latin typeface="+mn-lt"/>
          <a:ea typeface="+mn-ea"/>
          <a:cs typeface="+mn-cs"/>
        </a:defRPr>
      </a:lvl7pPr>
      <a:lvl8pPr marL="14606038" algn="l" defTabSz="4173160" rtl="0" eaLnBrk="1" latinLnBrk="0" hangingPunct="1">
        <a:defRPr sz="8200" kern="1200">
          <a:solidFill>
            <a:schemeClr val="tx1"/>
          </a:solidFill>
          <a:latin typeface="+mn-lt"/>
          <a:ea typeface="+mn-ea"/>
          <a:cs typeface="+mn-cs"/>
        </a:defRPr>
      </a:lvl8pPr>
      <a:lvl9pPr marL="16692623" algn="l" defTabSz="417316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chart" Target="../charts/chart2.xml"/><Relationship Id="rId12" Type="http://schemas.openxmlformats.org/officeDocument/2006/relationships/image" Target="../media/image7.jpeg"/><Relationship Id="rId2" Type="http://schemas.openxmlformats.org/officeDocument/2006/relationships/notesSlide" Target="../notesSlides/notesSlide1.xml"/><Relationship Id="rId16"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6.jpeg"/><Relationship Id="rId5" Type="http://schemas.openxmlformats.org/officeDocument/2006/relationships/image" Target="../media/image2.png"/><Relationship Id="rId15" Type="http://schemas.openxmlformats.org/officeDocument/2006/relationships/image" Target="../media/image10.jpeg"/><Relationship Id="rId10"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celes.club/uploads/posts/2022-05/1653533783_33-celes-club-p-nabor-fonov-dlya-prezentatsii-krasivie-33.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5147"/>
          <a:stretch/>
        </p:blipFill>
        <p:spPr bwMode="auto">
          <a:xfrm>
            <a:off x="7563" y="29045007"/>
            <a:ext cx="30363144" cy="13763518"/>
          </a:xfrm>
          <a:prstGeom prst="rect">
            <a:avLst/>
          </a:prstGeom>
          <a:noFill/>
          <a:extLst>
            <a:ext uri="{909E8E84-426E-40DD-AFC4-6F175D3DCCD1}">
              <a14:hiddenFill xmlns:a14="http://schemas.microsoft.com/office/drawing/2010/main">
                <a:solidFill>
                  <a:srgbClr val="FFFFFF"/>
                </a:solidFill>
              </a14:hiddenFill>
            </a:ext>
          </a:extLst>
        </p:spPr>
      </p:pic>
      <p:sp>
        <p:nvSpPr>
          <p:cNvPr id="87" name="Прямоугольник 86"/>
          <p:cNvSpPr/>
          <p:nvPr/>
        </p:nvSpPr>
        <p:spPr>
          <a:xfrm rot="10800000">
            <a:off x="-46360" y="22215"/>
            <a:ext cx="30326335" cy="4565321"/>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pic>
        <p:nvPicPr>
          <p:cNvPr id="1026" name="Picture 2" descr="https://yaguo.ru/files/shag_v_budushche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99" y="582141"/>
            <a:ext cx="3274607" cy="34232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146536" y="3402262"/>
            <a:ext cx="16961141" cy="1938992"/>
          </a:xfrm>
          <a:prstGeom prst="rect">
            <a:avLst/>
          </a:prstGeom>
          <a:noFill/>
        </p:spPr>
        <p:txBody>
          <a:bodyPr wrap="square" rtlCol="0">
            <a:spAutoFit/>
          </a:bodyPr>
          <a:lstStyle/>
          <a:p>
            <a:r>
              <a:rPr lang="ru-RU" sz="4000" i="1" dirty="0" smtClean="0">
                <a:solidFill>
                  <a:srgbClr val="002060"/>
                </a:solidFill>
              </a:rPr>
              <a:t>Выполнила:  </a:t>
            </a:r>
            <a:r>
              <a:rPr lang="ru-RU" sz="4000" dirty="0" smtClean="0">
                <a:solidFill>
                  <a:srgbClr val="002060"/>
                </a:solidFill>
              </a:rPr>
              <a:t> Бурнашева </a:t>
            </a:r>
            <a:r>
              <a:rPr lang="ru-RU" sz="4000" dirty="0" err="1" smtClean="0">
                <a:solidFill>
                  <a:srgbClr val="002060"/>
                </a:solidFill>
              </a:rPr>
              <a:t>Айгыына</a:t>
            </a:r>
            <a:r>
              <a:rPr lang="ru-RU" sz="4000" dirty="0" smtClean="0">
                <a:solidFill>
                  <a:srgbClr val="002060"/>
                </a:solidFill>
              </a:rPr>
              <a:t>,  ученица  10 </a:t>
            </a:r>
            <a:r>
              <a:rPr lang="ru-RU" sz="4000" dirty="0">
                <a:solidFill>
                  <a:srgbClr val="002060"/>
                </a:solidFill>
              </a:rPr>
              <a:t>класса </a:t>
            </a:r>
            <a:r>
              <a:rPr lang="ru-RU" sz="4000" dirty="0" smtClean="0">
                <a:solidFill>
                  <a:srgbClr val="002060"/>
                </a:solidFill>
              </a:rPr>
              <a:t> </a:t>
            </a:r>
          </a:p>
          <a:p>
            <a:r>
              <a:rPr lang="sah-RU" sz="4000" dirty="0" smtClean="0">
                <a:solidFill>
                  <a:srgbClr val="002060"/>
                </a:solidFill>
              </a:rPr>
              <a:t>МБОУ </a:t>
            </a:r>
            <a:r>
              <a:rPr lang="ru-RU" sz="4000" dirty="0">
                <a:solidFill>
                  <a:srgbClr val="002060"/>
                </a:solidFill>
              </a:rPr>
              <a:t>«</a:t>
            </a:r>
            <a:r>
              <a:rPr lang="ru-RU" sz="4000" dirty="0" err="1">
                <a:solidFill>
                  <a:srgbClr val="002060"/>
                </a:solidFill>
              </a:rPr>
              <a:t>Легойская</a:t>
            </a:r>
            <a:r>
              <a:rPr lang="ru-RU" sz="4000" dirty="0">
                <a:solidFill>
                  <a:srgbClr val="002060"/>
                </a:solidFill>
              </a:rPr>
              <a:t> </a:t>
            </a:r>
            <a:r>
              <a:rPr lang="ru-RU" sz="4000" dirty="0" smtClean="0">
                <a:solidFill>
                  <a:srgbClr val="002060"/>
                </a:solidFill>
              </a:rPr>
              <a:t>СОШ  (с УИОП)», МР </a:t>
            </a:r>
            <a:r>
              <a:rPr lang="ru-RU" sz="4000" dirty="0">
                <a:solidFill>
                  <a:srgbClr val="002060"/>
                </a:solidFill>
              </a:rPr>
              <a:t>«</a:t>
            </a:r>
            <a:r>
              <a:rPr lang="ru-RU" sz="4000" dirty="0" err="1">
                <a:solidFill>
                  <a:srgbClr val="002060"/>
                </a:solidFill>
              </a:rPr>
              <a:t>Усть-Алданский</a:t>
            </a:r>
            <a:r>
              <a:rPr lang="ru-RU" sz="4000" dirty="0">
                <a:solidFill>
                  <a:srgbClr val="002060"/>
                </a:solidFill>
              </a:rPr>
              <a:t> улус»</a:t>
            </a:r>
          </a:p>
          <a:p>
            <a:endParaRPr lang="ru-RU" sz="4000" dirty="0">
              <a:solidFill>
                <a:srgbClr val="002060"/>
              </a:solidFill>
            </a:endParaRPr>
          </a:p>
        </p:txBody>
      </p:sp>
      <p:sp>
        <p:nvSpPr>
          <p:cNvPr id="31" name="TextBox 30"/>
          <p:cNvSpPr txBox="1"/>
          <p:nvPr/>
        </p:nvSpPr>
        <p:spPr>
          <a:xfrm>
            <a:off x="871900" y="5341254"/>
            <a:ext cx="22549007" cy="8402300"/>
          </a:xfrm>
          <a:prstGeom prst="rect">
            <a:avLst/>
          </a:prstGeom>
          <a:noFill/>
        </p:spPr>
        <p:txBody>
          <a:bodyPr wrap="square" rtlCol="0">
            <a:spAutoFit/>
          </a:bodyPr>
          <a:lstStyle/>
          <a:p>
            <a:r>
              <a:rPr lang="ru-RU" sz="3600" b="1" dirty="0">
                <a:solidFill>
                  <a:srgbClr val="C00000"/>
                </a:solidFill>
                <a:latin typeface="Times New Roman" panose="02020603050405020304" pitchFamily="18" charset="0"/>
                <a:cs typeface="Times New Roman" panose="02020603050405020304" pitchFamily="18" charset="0"/>
              </a:rPr>
              <a:t>Цель исследовательской работы</a:t>
            </a:r>
            <a:r>
              <a:rPr lang="ru-RU" sz="3600" dirty="0">
                <a:solidFill>
                  <a:srgbClr val="C00000"/>
                </a:solidFill>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Провести перевод поэмы на французский язык.</a:t>
            </a:r>
          </a:p>
          <a:p>
            <a:r>
              <a:rPr lang="ru-RU" sz="3600" b="1" dirty="0" smtClean="0">
                <a:solidFill>
                  <a:srgbClr val="C00000"/>
                </a:solidFill>
                <a:latin typeface="Times New Roman" panose="02020603050405020304" pitchFamily="18" charset="0"/>
                <a:cs typeface="Times New Roman" panose="02020603050405020304" pitchFamily="18" charset="0"/>
              </a:rPr>
              <a:t>Основные </a:t>
            </a:r>
            <a:r>
              <a:rPr lang="ru-RU" sz="3600" b="1" dirty="0">
                <a:solidFill>
                  <a:srgbClr val="C00000"/>
                </a:solidFill>
                <a:latin typeface="Times New Roman" panose="02020603050405020304" pitchFamily="18" charset="0"/>
                <a:cs typeface="Times New Roman" panose="02020603050405020304" pitchFamily="18" charset="0"/>
              </a:rPr>
              <a:t>задачи:</a:t>
            </a:r>
          </a:p>
          <a:p>
            <a:pPr marL="285750" lvl="0" indent="-285750">
              <a:buFont typeface="Arial" panose="020B0604020202020204" pitchFamily="34" charset="0"/>
              <a:buChar char="•"/>
            </a:pPr>
            <a:r>
              <a:rPr lang="ru-RU" sz="3600" dirty="0">
                <a:solidFill>
                  <a:srgbClr val="002060"/>
                </a:solidFill>
                <a:latin typeface="Times New Roman" panose="02020603050405020304" pitchFamily="18" charset="0"/>
                <a:cs typeface="Times New Roman" panose="02020603050405020304" pitchFamily="18" charset="0"/>
              </a:rPr>
              <a:t> </a:t>
            </a:r>
            <a:r>
              <a:rPr lang="ru-RU" sz="3600" dirty="0" smtClean="0">
                <a:solidFill>
                  <a:srgbClr val="002060"/>
                </a:solidFill>
                <a:latin typeface="Times New Roman" panose="02020603050405020304" pitchFamily="18" charset="0"/>
                <a:cs typeface="Times New Roman" panose="02020603050405020304" pitchFamily="18" charset="0"/>
              </a:rPr>
              <a:t>            Собрать </a:t>
            </a:r>
            <a:r>
              <a:rPr lang="ru-RU" sz="3600" dirty="0">
                <a:solidFill>
                  <a:srgbClr val="002060"/>
                </a:solidFill>
                <a:latin typeface="Times New Roman" panose="02020603050405020304" pitchFamily="18" charset="0"/>
                <a:cs typeface="Times New Roman" panose="02020603050405020304" pitchFamily="18" charset="0"/>
              </a:rPr>
              <a:t>и систематизировать материал о его поэтическом наследии;</a:t>
            </a:r>
          </a:p>
          <a:p>
            <a:pPr marL="285750" lvl="0" indent="-285750">
              <a:buFont typeface="Arial" panose="020B0604020202020204" pitchFamily="34" charset="0"/>
              <a:buChar char="•"/>
            </a:pPr>
            <a:r>
              <a:rPr lang="ru-RU" sz="3600" dirty="0" smtClean="0">
                <a:solidFill>
                  <a:srgbClr val="002060"/>
                </a:solidFill>
                <a:latin typeface="Times New Roman" panose="02020603050405020304" pitchFamily="18" charset="0"/>
                <a:cs typeface="Times New Roman" panose="02020603050405020304" pitchFamily="18" charset="0"/>
              </a:rPr>
              <a:t>             Изучить </a:t>
            </a:r>
            <a:r>
              <a:rPr lang="ru-RU" sz="3600" dirty="0">
                <a:solidFill>
                  <a:srgbClr val="002060"/>
                </a:solidFill>
                <a:latin typeface="Times New Roman" panose="02020603050405020304" pitchFamily="18" charset="0"/>
                <a:cs typeface="Times New Roman" panose="02020603050405020304" pitchFamily="18" charset="0"/>
              </a:rPr>
              <a:t>теоретическую литературу о поэме «Саха </a:t>
            </a:r>
            <a:r>
              <a:rPr lang="ru-RU" sz="3600" dirty="0" err="1">
                <a:solidFill>
                  <a:srgbClr val="002060"/>
                </a:solidFill>
                <a:latin typeface="Times New Roman" panose="02020603050405020304" pitchFamily="18" charset="0"/>
                <a:cs typeface="Times New Roman" panose="02020603050405020304" pitchFamily="18" charset="0"/>
              </a:rPr>
              <a:t>дьахталларын</a:t>
            </a:r>
            <a:r>
              <a:rPr lang="ru-RU" sz="3600" dirty="0">
                <a:solidFill>
                  <a:srgbClr val="002060"/>
                </a:solidFill>
                <a:latin typeface="Times New Roman" panose="02020603050405020304" pitchFamily="18" charset="0"/>
                <a:cs typeface="Times New Roman" panose="02020603050405020304" pitchFamily="18" charset="0"/>
              </a:rPr>
              <a:t> </a:t>
            </a:r>
            <a:r>
              <a:rPr lang="ru-RU" sz="3600" dirty="0" err="1">
                <a:solidFill>
                  <a:srgbClr val="002060"/>
                </a:solidFill>
                <a:latin typeface="Times New Roman" panose="02020603050405020304" pitchFamily="18" charset="0"/>
                <a:cs typeface="Times New Roman" panose="02020603050405020304" pitchFamily="18" charset="0"/>
              </a:rPr>
              <a:t>мэтириэттэрэ</a:t>
            </a:r>
            <a:r>
              <a:rPr lang="ru-RU" sz="3600" dirty="0">
                <a:solidFill>
                  <a:srgbClr val="002060"/>
                </a:solidFill>
                <a:latin typeface="Times New Roman" panose="02020603050405020304" pitchFamily="18" charset="0"/>
                <a:cs typeface="Times New Roman" panose="02020603050405020304" pitchFamily="18" charset="0"/>
              </a:rPr>
              <a:t>» (</a:t>
            </a:r>
            <a:r>
              <a:rPr lang="ru-RU" sz="3600" i="1" dirty="0">
                <a:solidFill>
                  <a:srgbClr val="002060"/>
                </a:solidFill>
                <a:latin typeface="Times New Roman" panose="02020603050405020304" pitchFamily="18" charset="0"/>
                <a:cs typeface="Times New Roman" panose="02020603050405020304" pitchFamily="18" charset="0"/>
              </a:rPr>
              <a:t>Портреты якуток</a:t>
            </a:r>
            <a:r>
              <a:rPr lang="ru-RU" sz="3600" dirty="0">
                <a:solidFill>
                  <a:srgbClr val="002060"/>
                </a:solidFill>
                <a:latin typeface="Times New Roman" panose="02020603050405020304" pitchFamily="18" charset="0"/>
                <a:cs typeface="Times New Roman" panose="02020603050405020304" pitchFamily="18" charset="0"/>
              </a:rPr>
              <a:t>).</a:t>
            </a:r>
          </a:p>
          <a:p>
            <a:pPr marL="285750" lvl="0" indent="-285750">
              <a:buFont typeface="Arial" panose="020B0604020202020204" pitchFamily="34" charset="0"/>
              <a:buChar char="•"/>
            </a:pPr>
            <a:r>
              <a:rPr lang="ru-RU" sz="3600" dirty="0" smtClean="0">
                <a:solidFill>
                  <a:srgbClr val="002060"/>
                </a:solidFill>
                <a:latin typeface="Times New Roman" panose="02020603050405020304" pitchFamily="18" charset="0"/>
                <a:cs typeface="Times New Roman" panose="02020603050405020304" pitchFamily="18" charset="0"/>
              </a:rPr>
              <a:t>              Сделать </a:t>
            </a:r>
            <a:r>
              <a:rPr lang="ru-RU" sz="3600" dirty="0">
                <a:solidFill>
                  <a:srgbClr val="002060"/>
                </a:solidFill>
                <a:latin typeface="Times New Roman" panose="02020603050405020304" pitchFamily="18" charset="0"/>
                <a:cs typeface="Times New Roman" panose="02020603050405020304" pitchFamily="18" charset="0"/>
              </a:rPr>
              <a:t>перевод поэмы «Саха </a:t>
            </a:r>
            <a:r>
              <a:rPr lang="ru-RU" sz="3600" dirty="0" err="1">
                <a:solidFill>
                  <a:srgbClr val="002060"/>
                </a:solidFill>
                <a:latin typeface="Times New Roman" panose="02020603050405020304" pitchFamily="18" charset="0"/>
                <a:cs typeface="Times New Roman" panose="02020603050405020304" pitchFamily="18" charset="0"/>
              </a:rPr>
              <a:t>дьахталларын</a:t>
            </a:r>
            <a:r>
              <a:rPr lang="ru-RU" sz="3600" dirty="0">
                <a:solidFill>
                  <a:srgbClr val="002060"/>
                </a:solidFill>
                <a:latin typeface="Times New Roman" panose="02020603050405020304" pitchFamily="18" charset="0"/>
                <a:cs typeface="Times New Roman" panose="02020603050405020304" pitchFamily="18" charset="0"/>
              </a:rPr>
              <a:t> </a:t>
            </a:r>
            <a:r>
              <a:rPr lang="ru-RU" sz="3600" dirty="0" err="1">
                <a:solidFill>
                  <a:srgbClr val="002060"/>
                </a:solidFill>
                <a:latin typeface="Times New Roman" panose="02020603050405020304" pitchFamily="18" charset="0"/>
                <a:cs typeface="Times New Roman" panose="02020603050405020304" pitchFamily="18" charset="0"/>
              </a:rPr>
              <a:t>мэтириэттэрэ</a:t>
            </a:r>
            <a:r>
              <a:rPr lang="ru-RU" sz="3600" dirty="0">
                <a:solidFill>
                  <a:srgbClr val="002060"/>
                </a:solidFill>
                <a:latin typeface="Times New Roman" panose="02020603050405020304" pitchFamily="18" charset="0"/>
                <a:cs typeface="Times New Roman" panose="02020603050405020304" pitchFamily="18" charset="0"/>
              </a:rPr>
              <a:t>» (</a:t>
            </a:r>
            <a:r>
              <a:rPr lang="ru-RU" sz="3600" i="1" dirty="0">
                <a:solidFill>
                  <a:srgbClr val="002060"/>
                </a:solidFill>
                <a:latin typeface="Times New Roman" panose="02020603050405020304" pitchFamily="18" charset="0"/>
                <a:cs typeface="Times New Roman" panose="02020603050405020304" pitchFamily="18" charset="0"/>
              </a:rPr>
              <a:t>Портреты якуток</a:t>
            </a:r>
            <a:r>
              <a:rPr lang="ru-RU" sz="3600" dirty="0">
                <a:solidFill>
                  <a:srgbClr val="002060"/>
                </a:solidFill>
                <a:latin typeface="Times New Roman" panose="02020603050405020304" pitchFamily="18" charset="0"/>
                <a:cs typeface="Times New Roman" panose="02020603050405020304" pitchFamily="18" charset="0"/>
              </a:rPr>
              <a:t>) на французский </a:t>
            </a:r>
            <a:r>
              <a:rPr lang="ru-RU" sz="3600" dirty="0" smtClean="0">
                <a:solidFill>
                  <a:srgbClr val="002060"/>
                </a:solidFill>
                <a:latin typeface="Times New Roman" panose="02020603050405020304" pitchFamily="18" charset="0"/>
                <a:cs typeface="Times New Roman" panose="02020603050405020304" pitchFamily="18" charset="0"/>
              </a:rPr>
              <a:t>язык.</a:t>
            </a:r>
          </a:p>
          <a:p>
            <a:r>
              <a:rPr lang="ru-RU" sz="3600" b="1" dirty="0" smtClean="0">
                <a:solidFill>
                  <a:srgbClr val="C00000"/>
                </a:solidFill>
                <a:latin typeface="Times New Roman" panose="02020603050405020304" pitchFamily="18" charset="0"/>
                <a:cs typeface="Times New Roman" panose="02020603050405020304" pitchFamily="18" charset="0"/>
              </a:rPr>
              <a:t>Объект исследования</a:t>
            </a:r>
            <a:r>
              <a:rPr lang="ru-RU" sz="3600" dirty="0" smtClean="0">
                <a:solidFill>
                  <a:srgbClr val="C00000"/>
                </a:solidFill>
                <a:latin typeface="Times New Roman" panose="02020603050405020304" pitchFamily="18" charset="0"/>
                <a:cs typeface="Times New Roman" panose="02020603050405020304" pitchFamily="18" charset="0"/>
              </a:rPr>
              <a:t>: </a:t>
            </a:r>
            <a:r>
              <a:rPr lang="ru-RU" sz="3600" dirty="0" smtClean="0">
                <a:solidFill>
                  <a:srgbClr val="002060"/>
                </a:solidFill>
                <a:latin typeface="Times New Roman" panose="02020603050405020304" pitchFamily="18" charset="0"/>
                <a:cs typeface="Times New Roman" panose="02020603050405020304" pitchFamily="18" charset="0"/>
              </a:rPr>
              <a:t>поэма А.Е. Кулаковского «Саха </a:t>
            </a:r>
            <a:r>
              <a:rPr lang="ru-RU" sz="3600" dirty="0" err="1" smtClean="0">
                <a:solidFill>
                  <a:srgbClr val="002060"/>
                </a:solidFill>
                <a:latin typeface="Times New Roman" panose="02020603050405020304" pitchFamily="18" charset="0"/>
                <a:cs typeface="Times New Roman" panose="02020603050405020304" pitchFamily="18" charset="0"/>
              </a:rPr>
              <a:t>дьахталларын</a:t>
            </a:r>
            <a:r>
              <a:rPr lang="ru-RU" sz="3600" dirty="0" smtClean="0">
                <a:solidFill>
                  <a:srgbClr val="002060"/>
                </a:solidFill>
                <a:latin typeface="Times New Roman" panose="02020603050405020304" pitchFamily="18" charset="0"/>
                <a:cs typeface="Times New Roman" panose="02020603050405020304" pitchFamily="18" charset="0"/>
              </a:rPr>
              <a:t> </a:t>
            </a:r>
            <a:r>
              <a:rPr lang="ru-RU" sz="3600" dirty="0" err="1" smtClean="0">
                <a:solidFill>
                  <a:srgbClr val="002060"/>
                </a:solidFill>
                <a:latin typeface="Times New Roman" panose="02020603050405020304" pitchFamily="18" charset="0"/>
                <a:cs typeface="Times New Roman" panose="02020603050405020304" pitchFamily="18" charset="0"/>
              </a:rPr>
              <a:t>мэтириэттэрэ</a:t>
            </a:r>
            <a:r>
              <a:rPr lang="ru-RU" sz="3600" dirty="0" smtClean="0">
                <a:solidFill>
                  <a:srgbClr val="002060"/>
                </a:solidFill>
                <a:latin typeface="Times New Roman" panose="02020603050405020304" pitchFamily="18" charset="0"/>
                <a:cs typeface="Times New Roman" panose="02020603050405020304" pitchFamily="18" charset="0"/>
              </a:rPr>
              <a:t>» (</a:t>
            </a:r>
            <a:r>
              <a:rPr lang="ru-RU" sz="3600" i="1" dirty="0" smtClean="0">
                <a:solidFill>
                  <a:srgbClr val="002060"/>
                </a:solidFill>
                <a:latin typeface="Times New Roman" panose="02020603050405020304" pitchFamily="18" charset="0"/>
                <a:cs typeface="Times New Roman" panose="02020603050405020304" pitchFamily="18" charset="0"/>
              </a:rPr>
              <a:t>Портреты якуток</a:t>
            </a:r>
            <a:r>
              <a:rPr lang="ru-RU" sz="3600" dirty="0" smtClean="0">
                <a:solidFill>
                  <a:srgbClr val="002060"/>
                </a:solidFill>
                <a:latin typeface="Times New Roman" panose="02020603050405020304" pitchFamily="18" charset="0"/>
                <a:cs typeface="Times New Roman" panose="02020603050405020304" pitchFamily="18" charset="0"/>
              </a:rPr>
              <a:t>) </a:t>
            </a:r>
          </a:p>
          <a:p>
            <a:r>
              <a:rPr lang="ru-RU" sz="3600" b="1" dirty="0" smtClean="0">
                <a:solidFill>
                  <a:srgbClr val="C00000"/>
                </a:solidFill>
                <a:latin typeface="Times New Roman" panose="02020603050405020304" pitchFamily="18" charset="0"/>
                <a:cs typeface="Times New Roman" panose="02020603050405020304" pitchFamily="18" charset="0"/>
              </a:rPr>
              <a:t>Предмет </a:t>
            </a:r>
            <a:r>
              <a:rPr lang="ru-RU" sz="3600" b="1" dirty="0">
                <a:solidFill>
                  <a:srgbClr val="C00000"/>
                </a:solidFill>
                <a:latin typeface="Times New Roman" panose="02020603050405020304" pitchFamily="18" charset="0"/>
                <a:cs typeface="Times New Roman" panose="02020603050405020304" pitchFamily="18" charset="0"/>
              </a:rPr>
              <a:t>исследования</a:t>
            </a:r>
            <a:r>
              <a:rPr lang="ru-RU" sz="3600" dirty="0">
                <a:solidFill>
                  <a:srgbClr val="C00000"/>
                </a:solidFill>
                <a:latin typeface="Times New Roman" panose="02020603050405020304" pitchFamily="18" charset="0"/>
                <a:cs typeface="Times New Roman" panose="02020603050405020304" pitchFamily="18" charset="0"/>
              </a:rPr>
              <a:t>: </a:t>
            </a:r>
            <a:r>
              <a:rPr lang="ru-RU" sz="3600" dirty="0">
                <a:solidFill>
                  <a:srgbClr val="002060"/>
                </a:solidFill>
                <a:latin typeface="Times New Roman" panose="02020603050405020304" pitchFamily="18" charset="0"/>
                <a:cs typeface="Times New Roman" panose="02020603050405020304" pitchFamily="18" charset="0"/>
              </a:rPr>
              <a:t>процесс перевода поэмы «Саха </a:t>
            </a:r>
            <a:r>
              <a:rPr lang="ru-RU" sz="3600" dirty="0" err="1">
                <a:solidFill>
                  <a:srgbClr val="002060"/>
                </a:solidFill>
                <a:latin typeface="Times New Roman" panose="02020603050405020304" pitchFamily="18" charset="0"/>
                <a:cs typeface="Times New Roman" panose="02020603050405020304" pitchFamily="18" charset="0"/>
              </a:rPr>
              <a:t>дьахталларын</a:t>
            </a:r>
            <a:r>
              <a:rPr lang="ru-RU" sz="3600" dirty="0">
                <a:solidFill>
                  <a:srgbClr val="002060"/>
                </a:solidFill>
                <a:latin typeface="Times New Roman" panose="02020603050405020304" pitchFamily="18" charset="0"/>
                <a:cs typeface="Times New Roman" panose="02020603050405020304" pitchFamily="18" charset="0"/>
              </a:rPr>
              <a:t> </a:t>
            </a:r>
            <a:r>
              <a:rPr lang="ru-RU" sz="3600" dirty="0" err="1">
                <a:solidFill>
                  <a:srgbClr val="002060"/>
                </a:solidFill>
                <a:latin typeface="Times New Roman" panose="02020603050405020304" pitchFamily="18" charset="0"/>
                <a:cs typeface="Times New Roman" panose="02020603050405020304" pitchFamily="18" charset="0"/>
              </a:rPr>
              <a:t>мэтириэттэрэ</a:t>
            </a:r>
            <a:r>
              <a:rPr lang="ru-RU" sz="3600" dirty="0">
                <a:solidFill>
                  <a:srgbClr val="002060"/>
                </a:solidFill>
                <a:latin typeface="Times New Roman" panose="02020603050405020304" pitchFamily="18" charset="0"/>
                <a:cs typeface="Times New Roman" panose="02020603050405020304" pitchFamily="18" charset="0"/>
              </a:rPr>
              <a:t>» (</a:t>
            </a:r>
            <a:r>
              <a:rPr lang="ru-RU" sz="3600" i="1" dirty="0">
                <a:solidFill>
                  <a:srgbClr val="002060"/>
                </a:solidFill>
                <a:latin typeface="Times New Roman" panose="02020603050405020304" pitchFamily="18" charset="0"/>
                <a:cs typeface="Times New Roman" panose="02020603050405020304" pitchFamily="18" charset="0"/>
              </a:rPr>
              <a:t>Портреты якуток</a:t>
            </a:r>
            <a:r>
              <a:rPr lang="ru-RU" sz="3600" dirty="0">
                <a:solidFill>
                  <a:srgbClr val="002060"/>
                </a:solidFill>
                <a:latin typeface="Times New Roman" panose="02020603050405020304" pitchFamily="18" charset="0"/>
                <a:cs typeface="Times New Roman" panose="02020603050405020304" pitchFamily="18" charset="0"/>
              </a:rPr>
              <a:t>) на французский язык.</a:t>
            </a:r>
          </a:p>
          <a:p>
            <a:r>
              <a:rPr lang="ru-RU" sz="3600" b="1" dirty="0">
                <a:solidFill>
                  <a:srgbClr val="C00000"/>
                </a:solidFill>
                <a:latin typeface="Times New Roman" panose="02020603050405020304" pitchFamily="18" charset="0"/>
                <a:cs typeface="Times New Roman" panose="02020603050405020304" pitchFamily="18" charset="0"/>
              </a:rPr>
              <a:t>Методы исследования: </a:t>
            </a:r>
            <a:r>
              <a:rPr lang="ru-RU" sz="3600" dirty="0">
                <a:solidFill>
                  <a:srgbClr val="002060"/>
                </a:solidFill>
                <a:latin typeface="Times New Roman" panose="02020603050405020304" pitchFamily="18" charset="0"/>
                <a:cs typeface="Times New Roman" panose="02020603050405020304" pitchFamily="18" charset="0"/>
              </a:rPr>
              <a:t>теоретические (анализ литературы, сравнение, обобщение).</a:t>
            </a:r>
          </a:p>
          <a:p>
            <a:r>
              <a:rPr lang="ru-RU" sz="3600" b="1" dirty="0" smtClean="0">
                <a:solidFill>
                  <a:srgbClr val="C00000"/>
                </a:solidFill>
                <a:latin typeface="Times New Roman" panose="02020603050405020304" pitchFamily="18" charset="0"/>
                <a:cs typeface="Times New Roman" panose="02020603050405020304" pitchFamily="18" charset="0"/>
              </a:rPr>
              <a:t>Гипотезой</a:t>
            </a:r>
            <a:r>
              <a:rPr lang="ru-RU" sz="3600" dirty="0" smtClean="0">
                <a:solidFill>
                  <a:srgbClr val="C00000"/>
                </a:solidFill>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и</a:t>
            </a:r>
            <a:r>
              <a:rPr lang="ru-RU" sz="3600" dirty="0">
                <a:solidFill>
                  <a:srgbClr val="002060"/>
                </a:solidFill>
                <a:latin typeface="Times New Roman" panose="02020603050405020304" pitchFamily="18" charset="0"/>
                <a:cs typeface="Times New Roman" panose="02020603050405020304" pitchFamily="18" charset="0"/>
              </a:rPr>
              <a:t>сследования послужила мысль о том, что одним из путей сохранения литературного наследия </a:t>
            </a:r>
            <a:r>
              <a:rPr lang="ru-RU" sz="3600" dirty="0" err="1">
                <a:solidFill>
                  <a:srgbClr val="002060"/>
                </a:solidFill>
                <a:latin typeface="Times New Roman" panose="02020603050405020304" pitchFamily="18" charset="0"/>
                <a:cs typeface="Times New Roman" panose="02020603050405020304" pitchFamily="18" charset="0"/>
              </a:rPr>
              <a:t>А.Е.Кулаковского</a:t>
            </a:r>
            <a:r>
              <a:rPr lang="ru-RU" sz="3600" dirty="0">
                <a:solidFill>
                  <a:srgbClr val="002060"/>
                </a:solidFill>
                <a:latin typeface="Times New Roman" panose="02020603050405020304" pitchFamily="18" charset="0"/>
                <a:cs typeface="Times New Roman" panose="02020603050405020304" pitchFamily="18" charset="0"/>
              </a:rPr>
              <a:t> может стать перевод его произведений на французский язык.</a:t>
            </a:r>
          </a:p>
          <a:p>
            <a:r>
              <a:rPr lang="ru-RU" sz="3600" b="1" dirty="0" smtClean="0">
                <a:solidFill>
                  <a:srgbClr val="C00000"/>
                </a:solidFill>
                <a:latin typeface="Times New Roman" panose="02020603050405020304" pitchFamily="18" charset="0"/>
                <a:cs typeface="Times New Roman" panose="02020603050405020304" pitchFamily="18" charset="0"/>
              </a:rPr>
              <a:t>Практическая </a:t>
            </a:r>
            <a:r>
              <a:rPr lang="ru-RU" sz="3600" b="1" dirty="0">
                <a:solidFill>
                  <a:srgbClr val="C00000"/>
                </a:solidFill>
                <a:latin typeface="Times New Roman" panose="02020603050405020304" pitchFamily="18" charset="0"/>
                <a:cs typeface="Times New Roman" panose="02020603050405020304" pitchFamily="18" charset="0"/>
              </a:rPr>
              <a:t>значимость:</a:t>
            </a:r>
            <a:r>
              <a:rPr lang="ru-RU" sz="3600" dirty="0">
                <a:solidFill>
                  <a:srgbClr val="C00000"/>
                </a:solidFill>
                <a:latin typeface="Times New Roman" panose="02020603050405020304" pitchFamily="18" charset="0"/>
                <a:cs typeface="Times New Roman" panose="02020603050405020304" pitchFamily="18" charset="0"/>
              </a:rPr>
              <a:t> </a:t>
            </a:r>
            <a:r>
              <a:rPr lang="ru-RU" sz="3600" dirty="0">
                <a:solidFill>
                  <a:srgbClr val="002060"/>
                </a:solidFill>
                <a:latin typeface="Times New Roman" panose="02020603050405020304" pitchFamily="18" charset="0"/>
                <a:cs typeface="Times New Roman" panose="02020603050405020304" pitchFamily="18" charset="0"/>
              </a:rPr>
              <a:t>результаты исследования могут быть </a:t>
            </a:r>
            <a:r>
              <a:rPr lang="sah-RU" sz="3600" dirty="0">
                <a:solidFill>
                  <a:srgbClr val="002060"/>
                </a:solidFill>
                <a:latin typeface="Times New Roman" panose="02020603050405020304" pitchFamily="18" charset="0"/>
                <a:cs typeface="Times New Roman" panose="02020603050405020304" pitchFamily="18" charset="0"/>
              </a:rPr>
              <a:t>интересны для изучения данной темы, а также перевод </a:t>
            </a:r>
            <a:r>
              <a:rPr lang="ru-RU" sz="3600" dirty="0">
                <a:solidFill>
                  <a:srgbClr val="002060"/>
                </a:solidFill>
                <a:latin typeface="Times New Roman" panose="02020603050405020304" pitchFamily="18" charset="0"/>
                <a:cs typeface="Times New Roman" panose="02020603050405020304" pitchFamily="18" charset="0"/>
              </a:rPr>
              <a:t>поэмы «Саха </a:t>
            </a:r>
            <a:r>
              <a:rPr lang="ru-RU" sz="3600" dirty="0" err="1">
                <a:solidFill>
                  <a:srgbClr val="002060"/>
                </a:solidFill>
                <a:latin typeface="Times New Roman" panose="02020603050405020304" pitchFamily="18" charset="0"/>
                <a:cs typeface="Times New Roman" panose="02020603050405020304" pitchFamily="18" charset="0"/>
              </a:rPr>
              <a:t>дьахталларын</a:t>
            </a:r>
            <a:r>
              <a:rPr lang="ru-RU" sz="3600" dirty="0">
                <a:solidFill>
                  <a:srgbClr val="002060"/>
                </a:solidFill>
                <a:latin typeface="Times New Roman" panose="02020603050405020304" pitchFamily="18" charset="0"/>
                <a:cs typeface="Times New Roman" panose="02020603050405020304" pitchFamily="18" charset="0"/>
              </a:rPr>
              <a:t> </a:t>
            </a:r>
            <a:r>
              <a:rPr lang="ru-RU" sz="3600" dirty="0" err="1">
                <a:solidFill>
                  <a:srgbClr val="002060"/>
                </a:solidFill>
                <a:latin typeface="Times New Roman" panose="02020603050405020304" pitchFamily="18" charset="0"/>
                <a:cs typeface="Times New Roman" panose="02020603050405020304" pitchFamily="18" charset="0"/>
              </a:rPr>
              <a:t>мэтириэттэрэ</a:t>
            </a:r>
            <a:r>
              <a:rPr lang="ru-RU" sz="3600" dirty="0">
                <a:solidFill>
                  <a:srgbClr val="002060"/>
                </a:solidFill>
                <a:latin typeface="Times New Roman" panose="02020603050405020304" pitchFamily="18" charset="0"/>
                <a:cs typeface="Times New Roman" panose="02020603050405020304" pitchFamily="18" charset="0"/>
              </a:rPr>
              <a:t>» (</a:t>
            </a:r>
            <a:r>
              <a:rPr lang="ru-RU" sz="3600" i="1" dirty="0">
                <a:solidFill>
                  <a:srgbClr val="002060"/>
                </a:solidFill>
                <a:latin typeface="Times New Roman" panose="02020603050405020304" pitchFamily="18" charset="0"/>
                <a:cs typeface="Times New Roman" panose="02020603050405020304" pitchFamily="18" charset="0"/>
              </a:rPr>
              <a:t>Портреты якуток</a:t>
            </a:r>
            <a:r>
              <a:rPr lang="ru-RU" sz="3600" dirty="0">
                <a:solidFill>
                  <a:srgbClr val="002060"/>
                </a:solidFill>
                <a:latin typeface="Times New Roman" panose="02020603050405020304" pitchFamily="18" charset="0"/>
                <a:cs typeface="Times New Roman" panose="02020603050405020304" pitchFamily="18" charset="0"/>
              </a:rPr>
              <a:t>) на французский язык может быть полезным учащимся и студентам, изучающим французский язык. </a:t>
            </a:r>
          </a:p>
          <a:p>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507037" y="35733854"/>
            <a:ext cx="28970369" cy="6063198"/>
          </a:xfrm>
          <a:prstGeom prst="rect">
            <a:avLst/>
          </a:prstGeom>
          <a:noFill/>
        </p:spPr>
        <p:txBody>
          <a:bodyPr wrap="square" rtlCol="0">
            <a:spAutoFit/>
          </a:bodyPr>
          <a:lstStyle/>
          <a:p>
            <a:r>
              <a:rPr lang="ru-RU" sz="3600" b="1" dirty="0">
                <a:solidFill>
                  <a:srgbClr val="C00000"/>
                </a:solidFill>
                <a:latin typeface="Times New Roman" panose="02020603050405020304" pitchFamily="18" charset="0"/>
                <a:cs typeface="Times New Roman" panose="02020603050405020304" pitchFamily="18" charset="0"/>
              </a:rPr>
              <a:t>Основные выводы по работе:</a:t>
            </a:r>
          </a:p>
          <a:p>
            <a:pPr marL="342900" lvl="0" indent="-342900">
              <a:buFont typeface="+mj-lt"/>
              <a:buAutoNum type="arabicPeriod"/>
            </a:pPr>
            <a:r>
              <a:rPr lang="ru-RU" sz="3200" dirty="0" smtClean="0">
                <a:solidFill>
                  <a:srgbClr val="002060"/>
                </a:solidFill>
                <a:latin typeface="Times New Roman" panose="02020603050405020304" pitchFamily="18" charset="0"/>
                <a:cs typeface="Times New Roman" panose="02020603050405020304" pitchFamily="18" charset="0"/>
              </a:rPr>
              <a:t>Собран </a:t>
            </a:r>
            <a:r>
              <a:rPr lang="ru-RU" sz="3200" dirty="0">
                <a:solidFill>
                  <a:srgbClr val="002060"/>
                </a:solidFill>
                <a:latin typeface="Times New Roman" panose="02020603050405020304" pitchFamily="18" charset="0"/>
                <a:cs typeface="Times New Roman" panose="02020603050405020304" pitchFamily="18" charset="0"/>
              </a:rPr>
              <a:t>и систематизирован материал о поэтическом наследии </a:t>
            </a:r>
            <a:r>
              <a:rPr lang="ru-RU" sz="3200" dirty="0" err="1">
                <a:solidFill>
                  <a:srgbClr val="002060"/>
                </a:solidFill>
                <a:latin typeface="Times New Roman" panose="02020603050405020304" pitchFamily="18" charset="0"/>
                <a:cs typeface="Times New Roman" panose="02020603050405020304" pitchFamily="18" charset="0"/>
              </a:rPr>
              <a:t>А.Е.Кулаковского</a:t>
            </a:r>
            <a:r>
              <a:rPr lang="ru-RU" sz="3200" dirty="0">
                <a:solidFill>
                  <a:srgbClr val="002060"/>
                </a:solidFill>
                <a:latin typeface="Times New Roman" panose="02020603050405020304" pitchFamily="18" charset="0"/>
                <a:cs typeface="Times New Roman" panose="02020603050405020304" pitchFamily="18" charset="0"/>
              </a:rPr>
              <a:t>;</a:t>
            </a:r>
          </a:p>
          <a:p>
            <a:pPr marL="342900" lvl="0" indent="-342900">
              <a:buFont typeface="+mj-lt"/>
              <a:buAutoNum type="arabicPeriod"/>
            </a:pPr>
            <a:r>
              <a:rPr lang="ru-RU" sz="3200" dirty="0">
                <a:solidFill>
                  <a:srgbClr val="002060"/>
                </a:solidFill>
                <a:latin typeface="Times New Roman" panose="02020603050405020304" pitchFamily="18" charset="0"/>
                <a:cs typeface="Times New Roman" panose="02020603050405020304" pitchFamily="18" charset="0"/>
              </a:rPr>
              <a:t>Изучена литература о поэме «Саха </a:t>
            </a:r>
            <a:r>
              <a:rPr lang="ru-RU" sz="3200" dirty="0" err="1">
                <a:solidFill>
                  <a:srgbClr val="002060"/>
                </a:solidFill>
                <a:latin typeface="Times New Roman" panose="02020603050405020304" pitchFamily="18" charset="0"/>
                <a:cs typeface="Times New Roman" panose="02020603050405020304" pitchFamily="18" charset="0"/>
              </a:rPr>
              <a:t>дьахталларын</a:t>
            </a:r>
            <a:r>
              <a:rPr lang="ru-RU" sz="3200" dirty="0">
                <a:solidFill>
                  <a:srgbClr val="002060"/>
                </a:solidFill>
                <a:latin typeface="Times New Roman" panose="02020603050405020304" pitchFamily="18" charset="0"/>
                <a:cs typeface="Times New Roman" panose="02020603050405020304" pitchFamily="18" charset="0"/>
              </a:rPr>
              <a:t> </a:t>
            </a:r>
            <a:r>
              <a:rPr lang="ru-RU" sz="3200" dirty="0" err="1">
                <a:solidFill>
                  <a:srgbClr val="002060"/>
                </a:solidFill>
                <a:latin typeface="Times New Roman" panose="02020603050405020304" pitchFamily="18" charset="0"/>
                <a:cs typeface="Times New Roman" panose="02020603050405020304" pitchFamily="18" charset="0"/>
              </a:rPr>
              <a:t>мэтириэттэрэ</a:t>
            </a:r>
            <a:r>
              <a:rPr lang="ru-RU" sz="3200" dirty="0">
                <a:solidFill>
                  <a:srgbClr val="002060"/>
                </a:solidFill>
                <a:latin typeface="Times New Roman" panose="02020603050405020304" pitchFamily="18" charset="0"/>
                <a:cs typeface="Times New Roman" panose="02020603050405020304" pitchFamily="18" charset="0"/>
              </a:rPr>
              <a:t>» .</a:t>
            </a:r>
          </a:p>
          <a:p>
            <a:pPr marL="342900" lvl="0" indent="-342900">
              <a:buFont typeface="+mj-lt"/>
              <a:buAutoNum type="arabicPeriod"/>
            </a:pPr>
            <a:r>
              <a:rPr lang="ru-RU" sz="3200" dirty="0">
                <a:solidFill>
                  <a:srgbClr val="002060"/>
                </a:solidFill>
                <a:latin typeface="Times New Roman" panose="02020603050405020304" pitchFamily="18" charset="0"/>
                <a:cs typeface="Times New Roman" panose="02020603050405020304" pitchFamily="18" charset="0"/>
              </a:rPr>
              <a:t>Сделана попытка вольного перевода поэмы «Саха </a:t>
            </a:r>
            <a:r>
              <a:rPr lang="ru-RU" sz="3200" dirty="0" err="1">
                <a:solidFill>
                  <a:srgbClr val="002060"/>
                </a:solidFill>
                <a:latin typeface="Times New Roman" panose="02020603050405020304" pitchFamily="18" charset="0"/>
                <a:cs typeface="Times New Roman" panose="02020603050405020304" pitchFamily="18" charset="0"/>
              </a:rPr>
              <a:t>дьахталларын</a:t>
            </a:r>
            <a:r>
              <a:rPr lang="ru-RU" sz="3200" dirty="0">
                <a:solidFill>
                  <a:srgbClr val="002060"/>
                </a:solidFill>
                <a:latin typeface="Times New Roman" panose="02020603050405020304" pitchFamily="18" charset="0"/>
                <a:cs typeface="Times New Roman" panose="02020603050405020304" pitchFamily="18" charset="0"/>
              </a:rPr>
              <a:t> </a:t>
            </a:r>
            <a:r>
              <a:rPr lang="ru-RU" sz="3200" dirty="0" err="1">
                <a:solidFill>
                  <a:srgbClr val="002060"/>
                </a:solidFill>
                <a:latin typeface="Times New Roman" panose="02020603050405020304" pitchFamily="18" charset="0"/>
                <a:cs typeface="Times New Roman" panose="02020603050405020304" pitchFamily="18" charset="0"/>
              </a:rPr>
              <a:t>мэтириэттэрэ</a:t>
            </a:r>
            <a:r>
              <a:rPr lang="ru-RU" sz="3200" dirty="0">
                <a:solidFill>
                  <a:srgbClr val="002060"/>
                </a:solidFill>
                <a:latin typeface="Times New Roman" panose="02020603050405020304" pitchFamily="18" charset="0"/>
                <a:cs typeface="Times New Roman" panose="02020603050405020304" pitchFamily="18" charset="0"/>
              </a:rPr>
              <a:t>»  на французский язык. При переводе образной лексики основной проблемой является то, что дословный перевод чаще всего является неприемлемым, так как в таком случае теряется образность выражения.  В переводе на французский язык они в основном были переданы близким по значению словом, не имеющим такой экспрессивной стилистической окраски, которая характерна для образной лексики якутского языка. В переводе с одного языка на другой язык  достижение абсолютной эквивалентности невозможно, в любом переводе неизбежны потери содержательных или формальных элементов оригинала.</a:t>
            </a:r>
          </a:p>
          <a:p>
            <a:pPr marL="342900" lvl="0" indent="-342900">
              <a:buFont typeface="+mj-lt"/>
              <a:buAutoNum type="arabicPeriod"/>
            </a:pPr>
            <a:r>
              <a:rPr lang="ru-RU" sz="3200" dirty="0">
                <a:solidFill>
                  <a:srgbClr val="002060"/>
                </a:solidFill>
                <a:latin typeface="Times New Roman" panose="02020603050405020304" pitchFamily="18" charset="0"/>
                <a:cs typeface="Times New Roman" panose="02020603050405020304" pitchFamily="18" charset="0"/>
              </a:rPr>
              <a:t>Создан макет электронной книги с переводом на французский язык. </a:t>
            </a:r>
          </a:p>
          <a:p>
            <a:pPr marL="342900" lvl="0" indent="-342900">
              <a:buFont typeface="+mj-lt"/>
              <a:buAutoNum type="arabicPeriod"/>
            </a:pPr>
            <a:r>
              <a:rPr lang="ru-RU" sz="3200" dirty="0">
                <a:solidFill>
                  <a:srgbClr val="002060"/>
                </a:solidFill>
                <a:latin typeface="Times New Roman" panose="02020603050405020304" pitchFamily="18" charset="0"/>
                <a:cs typeface="Times New Roman" panose="02020603050405020304" pitchFamily="18" charset="0"/>
              </a:rPr>
              <a:t>Многие произведения </a:t>
            </a:r>
            <a:r>
              <a:rPr lang="ru-RU" sz="3200" dirty="0" err="1">
                <a:solidFill>
                  <a:srgbClr val="002060"/>
                </a:solidFill>
                <a:latin typeface="Times New Roman" panose="02020603050405020304" pitchFamily="18" charset="0"/>
                <a:cs typeface="Times New Roman" panose="02020603050405020304" pitchFamily="18" charset="0"/>
              </a:rPr>
              <a:t>А.Е.Кулаковского</a:t>
            </a:r>
            <a:r>
              <a:rPr lang="ru-RU" sz="3200" dirty="0">
                <a:solidFill>
                  <a:srgbClr val="002060"/>
                </a:solidFill>
                <a:latin typeface="Times New Roman" panose="02020603050405020304" pitchFamily="18" charset="0"/>
                <a:cs typeface="Times New Roman" panose="02020603050405020304" pitchFamily="18" charset="0"/>
              </a:rPr>
              <a:t> переведены на иностранные языки, нам кажется будет интересным и перевод его циклов “Портреты якутских женщин” на французский язык. Ведь с древнейших времен перевод выполняет функцию межязыкового и межкультурного общения людей, как между государствами, так и на территории многонациональных государств.</a:t>
            </a:r>
          </a:p>
        </p:txBody>
      </p:sp>
      <p:sp>
        <p:nvSpPr>
          <p:cNvPr id="2" name="Заголовок 1"/>
          <p:cNvSpPr>
            <a:spLocks noGrp="1"/>
          </p:cNvSpPr>
          <p:nvPr>
            <p:ph type="ctrTitle"/>
          </p:nvPr>
        </p:nvSpPr>
        <p:spPr>
          <a:xfrm>
            <a:off x="1964344" y="218014"/>
            <a:ext cx="29451272" cy="3312368"/>
          </a:xfrm>
        </p:spPr>
        <p:txBody>
          <a:bodyPr>
            <a:noAutofit/>
          </a:bodyPr>
          <a:lstStyle/>
          <a:p>
            <a:r>
              <a:rPr lang="ru-RU" sz="6000" b="1" dirty="0" smtClean="0">
                <a:solidFill>
                  <a:srgbClr val="002060"/>
                </a:solidFill>
                <a:latin typeface="Times New Roman" panose="02020603050405020304" pitchFamily="18" charset="0"/>
                <a:cs typeface="Times New Roman" panose="02020603050405020304" pitchFamily="18" charset="0"/>
              </a:rPr>
              <a:t>Сохранение </a:t>
            </a:r>
            <a:r>
              <a:rPr lang="ru-RU" sz="6000" b="1" dirty="0">
                <a:solidFill>
                  <a:srgbClr val="002060"/>
                </a:solidFill>
                <a:latin typeface="Times New Roman" panose="02020603050405020304" pitchFamily="18" charset="0"/>
                <a:cs typeface="Times New Roman" panose="02020603050405020304" pitchFamily="18" charset="0"/>
              </a:rPr>
              <a:t>литературного наследия - поэмы А. Е. Кулаковского</a:t>
            </a:r>
            <a:r>
              <a:rPr lang="ru-RU" sz="6000" dirty="0">
                <a:solidFill>
                  <a:srgbClr val="002060"/>
                </a:solidFill>
                <a:latin typeface="Times New Roman" panose="02020603050405020304" pitchFamily="18" charset="0"/>
                <a:cs typeface="Times New Roman" panose="02020603050405020304" pitchFamily="18" charset="0"/>
              </a:rPr>
              <a:t>  </a:t>
            </a:r>
            <a:r>
              <a:rPr lang="ru-RU" sz="6000" dirty="0" smtClean="0">
                <a:solidFill>
                  <a:srgbClr val="002060"/>
                </a:solidFill>
                <a:latin typeface="Times New Roman" panose="02020603050405020304" pitchFamily="18" charset="0"/>
                <a:cs typeface="Times New Roman" panose="02020603050405020304" pitchFamily="18" charset="0"/>
              </a:rPr>
              <a:t/>
            </a:r>
            <a:br>
              <a:rPr lang="ru-RU" sz="6000" dirty="0" smtClean="0">
                <a:solidFill>
                  <a:srgbClr val="002060"/>
                </a:solidFill>
                <a:latin typeface="Times New Roman" panose="02020603050405020304" pitchFamily="18" charset="0"/>
                <a:cs typeface="Times New Roman" panose="02020603050405020304" pitchFamily="18" charset="0"/>
              </a:rPr>
            </a:br>
            <a:r>
              <a:rPr lang="ru-RU" sz="6000" b="1" dirty="0" smtClean="0">
                <a:solidFill>
                  <a:srgbClr val="002060"/>
                </a:solidFill>
                <a:latin typeface="Times New Roman" panose="02020603050405020304" pitchFamily="18" charset="0"/>
                <a:cs typeface="Times New Roman" panose="02020603050405020304" pitchFamily="18" charset="0"/>
              </a:rPr>
              <a:t>«</a:t>
            </a:r>
            <a:r>
              <a:rPr lang="ru-RU" sz="6000" b="1" dirty="0">
                <a:solidFill>
                  <a:srgbClr val="002060"/>
                </a:solidFill>
                <a:latin typeface="Times New Roman" panose="02020603050405020304" pitchFamily="18" charset="0"/>
                <a:cs typeface="Times New Roman" panose="02020603050405020304" pitchFamily="18" charset="0"/>
              </a:rPr>
              <a:t>Саха </a:t>
            </a:r>
            <a:r>
              <a:rPr lang="ru-RU" sz="6000" b="1" dirty="0" err="1">
                <a:solidFill>
                  <a:srgbClr val="002060"/>
                </a:solidFill>
                <a:latin typeface="Times New Roman" panose="02020603050405020304" pitchFamily="18" charset="0"/>
                <a:cs typeface="Times New Roman" panose="02020603050405020304" pitchFamily="18" charset="0"/>
              </a:rPr>
              <a:t>дьахталларын</a:t>
            </a:r>
            <a:r>
              <a:rPr lang="ru-RU" sz="6000" b="1" dirty="0">
                <a:solidFill>
                  <a:srgbClr val="002060"/>
                </a:solidFill>
                <a:latin typeface="Times New Roman" panose="02020603050405020304" pitchFamily="18" charset="0"/>
                <a:cs typeface="Times New Roman" panose="02020603050405020304" pitchFamily="18" charset="0"/>
              </a:rPr>
              <a:t> </a:t>
            </a:r>
            <a:r>
              <a:rPr lang="ru-RU" sz="6000" b="1" dirty="0" err="1">
                <a:solidFill>
                  <a:srgbClr val="002060"/>
                </a:solidFill>
                <a:latin typeface="Times New Roman" panose="02020603050405020304" pitchFamily="18" charset="0"/>
                <a:cs typeface="Times New Roman" panose="02020603050405020304" pitchFamily="18" charset="0"/>
              </a:rPr>
              <a:t>мэтириэттэрэ</a:t>
            </a:r>
            <a:r>
              <a:rPr lang="ru-RU" sz="6000" b="1" dirty="0">
                <a:solidFill>
                  <a:srgbClr val="002060"/>
                </a:solidFill>
                <a:latin typeface="Times New Roman" panose="02020603050405020304" pitchFamily="18" charset="0"/>
                <a:cs typeface="Times New Roman" panose="02020603050405020304" pitchFamily="18" charset="0"/>
              </a:rPr>
              <a:t>»  </a:t>
            </a:r>
            <a:r>
              <a:rPr lang="ru-RU" sz="6000" b="1" dirty="0" smtClean="0">
                <a:solidFill>
                  <a:srgbClr val="002060"/>
                </a:solidFill>
                <a:latin typeface="Times New Roman" panose="02020603050405020304" pitchFamily="18" charset="0"/>
                <a:cs typeface="Times New Roman" panose="02020603050405020304" pitchFamily="18" charset="0"/>
              </a:rPr>
              <a:t>через </a:t>
            </a:r>
            <a:r>
              <a:rPr lang="ru-RU" sz="6000" b="1" dirty="0">
                <a:solidFill>
                  <a:srgbClr val="002060"/>
                </a:solidFill>
                <a:latin typeface="Times New Roman" panose="02020603050405020304" pitchFamily="18" charset="0"/>
                <a:cs typeface="Times New Roman" panose="02020603050405020304" pitchFamily="18" charset="0"/>
              </a:rPr>
              <a:t>перевод на французский язык</a:t>
            </a:r>
            <a:r>
              <a:rPr lang="ru-RU" sz="9600" dirty="0"/>
              <a:t/>
            </a:r>
            <a:br>
              <a:rPr lang="ru-RU" sz="9600" dirty="0"/>
            </a:br>
            <a:r>
              <a:rPr lang="en-US" sz="4800" b="1" dirty="0">
                <a:solidFill>
                  <a:srgbClr val="C00000"/>
                </a:solidFill>
                <a:latin typeface="Times New Roman" panose="02020603050405020304" pitchFamily="18" charset="0"/>
                <a:cs typeface="Times New Roman" panose="02020603050405020304" pitchFamily="18" charset="0"/>
              </a:rPr>
              <a:t>Preserving the literary heritage of A. E. </a:t>
            </a:r>
            <a:r>
              <a:rPr lang="en-US" sz="4800" b="1" dirty="0" err="1">
                <a:solidFill>
                  <a:srgbClr val="C00000"/>
                </a:solidFill>
                <a:latin typeface="Times New Roman" panose="02020603050405020304" pitchFamily="18" charset="0"/>
                <a:cs typeface="Times New Roman" panose="02020603050405020304" pitchFamily="18" charset="0"/>
              </a:rPr>
              <a:t>Kulakovsky's</a:t>
            </a:r>
            <a:r>
              <a:rPr lang="en-US" sz="4800" b="1" dirty="0">
                <a:solidFill>
                  <a:srgbClr val="C00000"/>
                </a:solidFill>
                <a:latin typeface="Times New Roman" panose="02020603050405020304" pitchFamily="18" charset="0"/>
                <a:cs typeface="Times New Roman" panose="02020603050405020304" pitchFamily="18" charset="0"/>
              </a:rPr>
              <a:t> poem </a:t>
            </a:r>
            <a:r>
              <a:rPr lang="ru-RU" sz="4800" b="1" dirty="0" smtClean="0">
                <a:solidFill>
                  <a:srgbClr val="C00000"/>
                </a:solidFill>
                <a:latin typeface="Times New Roman" panose="02020603050405020304" pitchFamily="18" charset="0"/>
                <a:cs typeface="Times New Roman" panose="02020603050405020304" pitchFamily="18" charset="0"/>
              </a:rPr>
              <a:t/>
            </a:r>
            <a:br>
              <a:rPr lang="ru-RU" sz="4800" b="1" dirty="0" smtClean="0">
                <a:solidFill>
                  <a:srgbClr val="C00000"/>
                </a:solidFill>
                <a:latin typeface="Times New Roman" panose="02020603050405020304" pitchFamily="18" charset="0"/>
                <a:cs typeface="Times New Roman" panose="02020603050405020304" pitchFamily="18" charset="0"/>
              </a:rPr>
            </a:br>
            <a:r>
              <a:rPr lang="en-US" sz="4800" b="1" dirty="0" smtClean="0">
                <a:solidFill>
                  <a:srgbClr val="C00000"/>
                </a:solidFill>
                <a:latin typeface="Times New Roman" panose="02020603050405020304" pitchFamily="18" charset="0"/>
                <a:cs typeface="Times New Roman" panose="02020603050405020304" pitchFamily="18" charset="0"/>
              </a:rPr>
              <a:t>"</a:t>
            </a:r>
            <a:r>
              <a:rPr lang="en-US" sz="4800" b="1" dirty="0">
                <a:solidFill>
                  <a:srgbClr val="C00000"/>
                </a:solidFill>
                <a:latin typeface="Times New Roman" panose="02020603050405020304" pitchFamily="18" charset="0"/>
                <a:cs typeface="Times New Roman" panose="02020603050405020304" pitchFamily="18" charset="0"/>
              </a:rPr>
              <a:t>Portraits of the Sakha women" through translation into French</a:t>
            </a:r>
            <a:endParaRPr lang="en-US" sz="4800" b="1" dirty="0">
              <a:solidFill>
                <a:srgbClr val="C00000"/>
              </a:solidFill>
              <a:latin typeface="Noto Serif Display Light"/>
            </a:endParaRPr>
          </a:p>
        </p:txBody>
      </p:sp>
      <p:sp>
        <p:nvSpPr>
          <p:cNvPr id="88" name="TextBox 87"/>
          <p:cNvSpPr txBox="1"/>
          <p:nvPr/>
        </p:nvSpPr>
        <p:spPr>
          <a:xfrm>
            <a:off x="1964344" y="13339366"/>
            <a:ext cx="26639597" cy="2431435"/>
          </a:xfrm>
          <a:prstGeom prst="rect">
            <a:avLst/>
          </a:prstGeom>
          <a:noFill/>
        </p:spPr>
        <p:txBody>
          <a:bodyPr wrap="square" rtlCol="0">
            <a:spAutoFit/>
          </a:bodyPr>
          <a:lstStyle/>
          <a:p>
            <a:pPr algn="ctr"/>
            <a:r>
              <a:rPr lang="ru-RU" sz="4000" b="1" dirty="0">
                <a:solidFill>
                  <a:srgbClr val="C00000"/>
                </a:solidFill>
                <a:latin typeface="Times New Roman" panose="02020603050405020304" pitchFamily="18" charset="0"/>
                <a:cs typeface="Times New Roman" panose="02020603050405020304" pitchFamily="18" charset="0"/>
              </a:rPr>
              <a:t>Перевод поэмы «Саха </a:t>
            </a:r>
            <a:r>
              <a:rPr lang="ru-RU" sz="4000" b="1" dirty="0" err="1" smtClean="0">
                <a:solidFill>
                  <a:srgbClr val="C00000"/>
                </a:solidFill>
                <a:latin typeface="Times New Roman" panose="02020603050405020304" pitchFamily="18" charset="0"/>
                <a:cs typeface="Times New Roman" panose="02020603050405020304" pitchFamily="18" charset="0"/>
              </a:rPr>
              <a:t>дьахталларын</a:t>
            </a:r>
            <a:r>
              <a:rPr lang="ru-RU" sz="4000" b="1" dirty="0" smtClean="0">
                <a:solidFill>
                  <a:srgbClr val="C00000"/>
                </a:solidFill>
                <a:latin typeface="Times New Roman" panose="02020603050405020304" pitchFamily="18" charset="0"/>
                <a:cs typeface="Times New Roman" panose="02020603050405020304" pitchFamily="18" charset="0"/>
              </a:rPr>
              <a:t>  </a:t>
            </a:r>
            <a:r>
              <a:rPr lang="ru-RU" sz="4000" b="1" dirty="0" err="1" smtClean="0">
                <a:solidFill>
                  <a:srgbClr val="C00000"/>
                </a:solidFill>
                <a:latin typeface="Times New Roman" panose="02020603050405020304" pitchFamily="18" charset="0"/>
                <a:cs typeface="Times New Roman" panose="02020603050405020304" pitchFamily="18" charset="0"/>
              </a:rPr>
              <a:t>мэтириэттэрэ</a:t>
            </a:r>
            <a:r>
              <a:rPr lang="ru-RU" sz="4000" b="1" dirty="0" smtClean="0">
                <a:solidFill>
                  <a:srgbClr val="C00000"/>
                </a:solidFill>
                <a:latin typeface="Times New Roman" panose="02020603050405020304" pitchFamily="18" charset="0"/>
                <a:cs typeface="Times New Roman" panose="02020603050405020304" pitchFamily="18" charset="0"/>
              </a:rPr>
              <a:t>» на </a:t>
            </a:r>
            <a:r>
              <a:rPr lang="ru-RU" sz="4000" b="1" dirty="0">
                <a:solidFill>
                  <a:srgbClr val="C00000"/>
                </a:solidFill>
                <a:latin typeface="Times New Roman" panose="02020603050405020304" pitchFamily="18" charset="0"/>
                <a:cs typeface="Times New Roman" panose="02020603050405020304" pitchFamily="18" charset="0"/>
              </a:rPr>
              <a:t>французский язык</a:t>
            </a:r>
            <a:endParaRPr lang="ru-RU" sz="4000" dirty="0">
              <a:solidFill>
                <a:srgbClr val="C00000"/>
              </a:solidFill>
              <a:latin typeface="Times New Roman" panose="02020603050405020304" pitchFamily="18" charset="0"/>
              <a:cs typeface="Times New Roman" panose="02020603050405020304" pitchFamily="18" charset="0"/>
            </a:endParaRPr>
          </a:p>
          <a:p>
            <a:r>
              <a:rPr lang="ru-RU" sz="4000" b="1" dirty="0" smtClean="0">
                <a:solidFill>
                  <a:srgbClr val="002060"/>
                </a:solidFill>
                <a:latin typeface="Times New Roman" panose="02020603050405020304" pitchFamily="18" charset="0"/>
                <a:cs typeface="Times New Roman" panose="02020603050405020304" pitchFamily="18" charset="0"/>
              </a:rPr>
              <a:t>              </a:t>
            </a:r>
            <a:r>
              <a:rPr lang="ru-RU" sz="3600" b="1" dirty="0" smtClean="0">
                <a:solidFill>
                  <a:srgbClr val="002060"/>
                </a:solidFill>
                <a:latin typeface="Times New Roman" panose="02020603050405020304" pitchFamily="18" charset="0"/>
                <a:cs typeface="Times New Roman" panose="02020603050405020304" pitchFamily="18" charset="0"/>
              </a:rPr>
              <a:t>Цель </a:t>
            </a:r>
            <a:r>
              <a:rPr lang="ru-RU" sz="3600" b="1" dirty="0">
                <a:solidFill>
                  <a:srgbClr val="002060"/>
                </a:solidFill>
                <a:latin typeface="Times New Roman" panose="02020603050405020304" pitchFamily="18" charset="0"/>
                <a:cs typeface="Times New Roman" panose="02020603050405020304" pitchFamily="18" charset="0"/>
              </a:rPr>
              <a:t>перевода: </a:t>
            </a:r>
            <a:r>
              <a:rPr lang="ru-RU" sz="3600" dirty="0">
                <a:solidFill>
                  <a:srgbClr val="002060"/>
                </a:solidFill>
                <a:latin typeface="Times New Roman" panose="02020603050405020304" pitchFamily="18" charset="0"/>
                <a:cs typeface="Times New Roman" panose="02020603050405020304" pitchFamily="18" charset="0"/>
              </a:rPr>
              <a:t>передача основного содержания поэмы, краткое описание портретной характеристики каждой из семи женщин, чтобы франкоговорящий читатель или слушатель воспринимал его органично. Мы не ставили перед собой задачу воспроизвести языковую форму оригинала, т.е. точного перевода  каждого предложения. </a:t>
            </a:r>
            <a:endParaRPr lang="ru-RU" sz="3600" dirty="0" smtClean="0">
              <a:solidFill>
                <a:srgbClr val="002060"/>
              </a:solidFill>
              <a:latin typeface="Times New Roman" panose="02020603050405020304" pitchFamily="18" charset="0"/>
              <a:cs typeface="Times New Roman" panose="02020603050405020304" pitchFamily="18" charset="0"/>
            </a:endParaRPr>
          </a:p>
        </p:txBody>
      </p:sp>
      <p:graphicFrame>
        <p:nvGraphicFramePr>
          <p:cNvPr id="89" name="Диаграмма 88"/>
          <p:cNvGraphicFramePr/>
          <p:nvPr>
            <p:extLst>
              <p:ext uri="{D42A27DB-BD31-4B8C-83A1-F6EECF244321}">
                <p14:modId xmlns:p14="http://schemas.microsoft.com/office/powerpoint/2010/main" val="3403466173"/>
              </p:ext>
            </p:extLst>
          </p:nvPr>
        </p:nvGraphicFramePr>
        <p:xfrm>
          <a:off x="761558" y="16723742"/>
          <a:ext cx="9263027" cy="5688632"/>
        </p:xfrm>
        <a:graphic>
          <a:graphicData uri="http://schemas.openxmlformats.org/drawingml/2006/chart">
            <c:chart xmlns:c="http://schemas.openxmlformats.org/drawingml/2006/chart" xmlns:r="http://schemas.openxmlformats.org/officeDocument/2006/relationships" r:id="rId6"/>
          </a:graphicData>
        </a:graphic>
      </p:graphicFrame>
      <p:sp>
        <p:nvSpPr>
          <p:cNvPr id="90" name="TextBox 89"/>
          <p:cNvSpPr txBox="1"/>
          <p:nvPr/>
        </p:nvSpPr>
        <p:spPr>
          <a:xfrm>
            <a:off x="10243444" y="15809724"/>
            <a:ext cx="19442159" cy="13942278"/>
          </a:xfrm>
          <a:prstGeom prst="rect">
            <a:avLst/>
          </a:prstGeom>
          <a:noFill/>
        </p:spPr>
        <p:txBody>
          <a:bodyPr wrap="square" rtlCol="0">
            <a:spAutoFit/>
          </a:bodyPr>
          <a:lstStyle/>
          <a:p>
            <a:pPr algn="ctr"/>
            <a:r>
              <a:rPr lang="ru-RU" sz="3600" dirty="0" smtClean="0">
                <a:solidFill>
                  <a:srgbClr val="002060"/>
                </a:solidFill>
                <a:latin typeface="Times New Roman" panose="02020603050405020304" pitchFamily="18" charset="0"/>
                <a:cs typeface="Times New Roman" panose="02020603050405020304" pitchFamily="18" charset="0"/>
              </a:rPr>
              <a:t>В </a:t>
            </a:r>
            <a:r>
              <a:rPr lang="ru-RU" sz="3600" dirty="0">
                <a:solidFill>
                  <a:srgbClr val="002060"/>
                </a:solidFill>
                <a:latin typeface="Times New Roman" panose="02020603050405020304" pitchFamily="18" charset="0"/>
                <a:cs typeface="Times New Roman" panose="02020603050405020304" pitchFamily="18" charset="0"/>
              </a:rPr>
              <a:t>исследуемой </a:t>
            </a:r>
            <a:r>
              <a:rPr lang="ru-RU" sz="3600" dirty="0" smtClean="0">
                <a:solidFill>
                  <a:srgbClr val="002060"/>
                </a:solidFill>
                <a:latin typeface="Times New Roman" panose="02020603050405020304" pitchFamily="18" charset="0"/>
                <a:cs typeface="Times New Roman" panose="02020603050405020304" pitchFamily="18" charset="0"/>
              </a:rPr>
              <a:t>работе нами </a:t>
            </a:r>
            <a:r>
              <a:rPr lang="ru-RU" sz="3600" dirty="0">
                <a:solidFill>
                  <a:srgbClr val="002060"/>
                </a:solidFill>
                <a:latin typeface="Times New Roman" panose="02020603050405020304" pitchFamily="18" charset="0"/>
                <a:cs typeface="Times New Roman" panose="02020603050405020304" pitchFamily="18" charset="0"/>
              </a:rPr>
              <a:t>выделено  32 единицы образной лексики якутского языка, представленные именами </a:t>
            </a:r>
            <a:r>
              <a:rPr lang="ru-RU" sz="3600" dirty="0" err="1" smtClean="0">
                <a:solidFill>
                  <a:srgbClr val="002060"/>
                </a:solidFill>
                <a:latin typeface="Times New Roman" panose="02020603050405020304" pitchFamily="18" charset="0"/>
                <a:cs typeface="Times New Roman" panose="02020603050405020304" pitchFamily="18" charset="0"/>
              </a:rPr>
              <a:t>сущ</a:t>
            </a:r>
            <a:r>
              <a:rPr lang="ru-RU" sz="3600" dirty="0" smtClean="0">
                <a:solidFill>
                  <a:srgbClr val="002060"/>
                </a:solidFill>
                <a:latin typeface="Times New Roman" panose="02020603050405020304" pitchFamily="18" charset="0"/>
                <a:cs typeface="Times New Roman" panose="02020603050405020304" pitchFamily="18" charset="0"/>
              </a:rPr>
              <a:t>,  </a:t>
            </a:r>
            <a:r>
              <a:rPr lang="ru-RU" sz="3600" dirty="0">
                <a:solidFill>
                  <a:srgbClr val="002060"/>
                </a:solidFill>
                <a:latin typeface="Times New Roman" panose="02020603050405020304" pitchFamily="18" charset="0"/>
                <a:cs typeface="Times New Roman" panose="02020603050405020304" pitchFamily="18" charset="0"/>
              </a:rPr>
              <a:t>образными глаголами, прилагательными, наречиями.</a:t>
            </a:r>
          </a:p>
          <a:p>
            <a:r>
              <a:rPr lang="ru-RU" sz="3600" dirty="0">
                <a:solidFill>
                  <a:srgbClr val="002060"/>
                </a:solidFill>
                <a:latin typeface="Times New Roman" panose="02020603050405020304" pitchFamily="18" charset="0"/>
                <a:cs typeface="Times New Roman" panose="02020603050405020304" pitchFamily="18" charset="0"/>
              </a:rPr>
              <a:t> </a:t>
            </a:r>
            <a:r>
              <a:rPr lang="ru-RU" sz="3600" dirty="0" smtClean="0">
                <a:solidFill>
                  <a:srgbClr val="002060"/>
                </a:solidFill>
                <a:latin typeface="Times New Roman" panose="02020603050405020304" pitchFamily="18" charset="0"/>
                <a:cs typeface="Times New Roman" panose="02020603050405020304" pitchFamily="18" charset="0"/>
              </a:rPr>
              <a:t>                                                Группа слов </a:t>
            </a:r>
            <a:r>
              <a:rPr lang="ru-RU" sz="3600" dirty="0">
                <a:solidFill>
                  <a:srgbClr val="002060"/>
                </a:solidFill>
                <a:latin typeface="Times New Roman" panose="02020603050405020304" pitchFamily="18" charset="0"/>
                <a:cs typeface="Times New Roman" panose="02020603050405020304" pitchFamily="18" charset="0"/>
              </a:rPr>
              <a:t>зрительного </a:t>
            </a:r>
            <a:r>
              <a:rPr lang="ru-RU" sz="3600" dirty="0" smtClean="0">
                <a:solidFill>
                  <a:srgbClr val="002060"/>
                </a:solidFill>
                <a:latin typeface="Times New Roman" panose="02020603050405020304" pitchFamily="18" charset="0"/>
                <a:cs typeface="Times New Roman" panose="02020603050405020304" pitchFamily="18" charset="0"/>
              </a:rPr>
              <a:t>:</a:t>
            </a:r>
            <a:endParaRPr lang="ru-RU" sz="3600" dirty="0">
              <a:solidFill>
                <a:srgbClr val="002060"/>
              </a:solidFill>
              <a:latin typeface="Times New Roman" panose="02020603050405020304" pitchFamily="18" charset="0"/>
              <a:cs typeface="Times New Roman" panose="02020603050405020304" pitchFamily="18" charset="0"/>
            </a:endParaRPr>
          </a:p>
          <a:p>
            <a:r>
              <a:rPr lang="ru-RU" sz="3600" dirty="0" smtClean="0">
                <a:solidFill>
                  <a:srgbClr val="002060"/>
                </a:solidFill>
                <a:latin typeface="Times New Roman" panose="02020603050405020304" pitchFamily="18" charset="0"/>
                <a:cs typeface="Times New Roman" panose="02020603050405020304" pitchFamily="18" charset="0"/>
              </a:rPr>
              <a:t>     1</a:t>
            </a:r>
            <a:r>
              <a:rPr lang="ru-RU" sz="3600" dirty="0">
                <a:solidFill>
                  <a:srgbClr val="002060"/>
                </a:solidFill>
                <a:latin typeface="Times New Roman" panose="02020603050405020304" pitchFamily="18" charset="0"/>
                <a:cs typeface="Times New Roman" panose="02020603050405020304" pitchFamily="18" charset="0"/>
              </a:rPr>
              <a:t>) </a:t>
            </a:r>
            <a:r>
              <a:rPr lang="ru-RU" sz="3600" b="1" u="sng" dirty="0">
                <a:solidFill>
                  <a:srgbClr val="002060"/>
                </a:solidFill>
                <a:latin typeface="Times New Roman" panose="02020603050405020304" pitchFamily="18" charset="0"/>
                <a:cs typeface="Times New Roman" panose="02020603050405020304" pitchFamily="18" charset="0"/>
              </a:rPr>
              <a:t>слова, выражающие представление о движении тела, частей тела человека, а также о внешнем виде:</a:t>
            </a:r>
            <a:r>
              <a:rPr lang="ru-RU" sz="3600" dirty="0">
                <a:solidFill>
                  <a:srgbClr val="002060"/>
                </a:solidFill>
                <a:latin typeface="Times New Roman" panose="02020603050405020304" pitchFamily="18" charset="0"/>
                <a:cs typeface="Times New Roman" panose="02020603050405020304" pitchFamily="18" charset="0"/>
              </a:rPr>
              <a:t> </a:t>
            </a:r>
            <a:r>
              <a:rPr lang="sah-RU" sz="3600" i="1" dirty="0">
                <a:solidFill>
                  <a:srgbClr val="002060"/>
                </a:solidFill>
                <a:latin typeface="Times New Roman" panose="02020603050405020304" pitchFamily="18" charset="0"/>
                <a:cs typeface="Times New Roman" panose="02020603050405020304" pitchFamily="18" charset="0"/>
              </a:rPr>
              <a:t>амньыраппыт (измотать), хаҥкынаабыт (ходить нерадиво), болтоллон олорон (сидя с полным ртом)</a:t>
            </a:r>
            <a:r>
              <a:rPr lang="ru-RU" sz="3600" i="1" dirty="0">
                <a:solidFill>
                  <a:srgbClr val="002060"/>
                </a:solidFill>
                <a:latin typeface="Times New Roman" panose="02020603050405020304" pitchFamily="18" charset="0"/>
                <a:cs typeface="Times New Roman" panose="02020603050405020304" pitchFamily="18" charset="0"/>
              </a:rPr>
              <a:t> м</a:t>
            </a:r>
            <a:r>
              <a:rPr lang="sah-RU" sz="3600" i="1" dirty="0">
                <a:solidFill>
                  <a:srgbClr val="002060"/>
                </a:solidFill>
                <a:latin typeface="Times New Roman" panose="02020603050405020304" pitchFamily="18" charset="0"/>
                <a:cs typeface="Times New Roman" panose="02020603050405020304" pitchFamily="18" charset="0"/>
              </a:rPr>
              <a:t>өлбөрдөөбүт (плавно двигаться)</a:t>
            </a:r>
            <a:r>
              <a:rPr lang="ru-RU" sz="3600" i="1" dirty="0">
                <a:solidFill>
                  <a:srgbClr val="002060"/>
                </a:solidFill>
                <a:latin typeface="Times New Roman" panose="02020603050405020304" pitchFamily="18" charset="0"/>
                <a:cs typeface="Times New Roman" panose="02020603050405020304" pitchFamily="18" charset="0"/>
              </a:rPr>
              <a:t>,</a:t>
            </a:r>
            <a:r>
              <a:rPr lang="sah-RU" sz="3600" i="1" dirty="0">
                <a:solidFill>
                  <a:srgbClr val="002060"/>
                </a:solidFill>
                <a:latin typeface="Times New Roman" panose="02020603050405020304" pitchFamily="18" charset="0"/>
                <a:cs typeface="Times New Roman" panose="02020603050405020304" pitchFamily="18" charset="0"/>
              </a:rPr>
              <a:t> төкүттүүр (навестить), хаҥынайар (работает без отдыха), түтүгүрүүр (все время что-то делает), </a:t>
            </a:r>
            <a:r>
              <a:rPr lang="ru-RU" sz="3600" i="1" dirty="0" err="1">
                <a:solidFill>
                  <a:srgbClr val="002060"/>
                </a:solidFill>
                <a:latin typeface="Times New Roman" panose="02020603050405020304" pitchFamily="18" charset="0"/>
                <a:cs typeface="Times New Roman" panose="02020603050405020304" pitchFamily="18" charset="0"/>
              </a:rPr>
              <a:t>алтахтаан</a:t>
            </a:r>
            <a:r>
              <a:rPr lang="ru-RU" sz="3600" i="1" dirty="0">
                <a:solidFill>
                  <a:srgbClr val="002060"/>
                </a:solidFill>
                <a:latin typeface="Times New Roman" panose="02020603050405020304" pitchFamily="18" charset="0"/>
                <a:cs typeface="Times New Roman" panose="02020603050405020304" pitchFamily="18" charset="0"/>
              </a:rPr>
              <a:t> (очень медлительно, тяжело)</a:t>
            </a:r>
            <a:r>
              <a:rPr lang="sah-RU" sz="3600" i="1" dirty="0">
                <a:solidFill>
                  <a:srgbClr val="002060"/>
                </a:solidFill>
                <a:latin typeface="Times New Roman" panose="02020603050405020304" pitchFamily="18" charset="0"/>
                <a:cs typeface="Times New Roman" panose="02020603050405020304" pitchFamily="18" charset="0"/>
              </a:rPr>
              <a:t>, кыдьараҥнаан (раскованно), куллуххайдык (быстро);  </a:t>
            </a:r>
            <a:endParaRPr lang="ru-RU" sz="3600" i="1" dirty="0">
              <a:solidFill>
                <a:srgbClr val="002060"/>
              </a:solidFill>
              <a:latin typeface="Times New Roman" panose="02020603050405020304" pitchFamily="18" charset="0"/>
              <a:cs typeface="Times New Roman" panose="02020603050405020304" pitchFamily="18" charset="0"/>
            </a:endParaRPr>
          </a:p>
          <a:p>
            <a:r>
              <a:rPr lang="ru-RU" sz="3600" dirty="0" smtClean="0">
                <a:solidFill>
                  <a:srgbClr val="002060"/>
                </a:solidFill>
                <a:latin typeface="Times New Roman" panose="02020603050405020304" pitchFamily="18" charset="0"/>
                <a:cs typeface="Times New Roman" panose="02020603050405020304" pitchFamily="18" charset="0"/>
              </a:rPr>
              <a:t>      </a:t>
            </a:r>
            <a:endParaRPr lang="ru-RU" sz="3600" dirty="0">
              <a:solidFill>
                <a:srgbClr val="002060"/>
              </a:solidFill>
              <a:latin typeface="Times New Roman" panose="02020603050405020304" pitchFamily="18" charset="0"/>
              <a:cs typeface="Times New Roman" panose="02020603050405020304" pitchFamily="18" charset="0"/>
            </a:endParaRPr>
          </a:p>
          <a:p>
            <a:r>
              <a:rPr lang="ru-RU" sz="3600" dirty="0">
                <a:solidFill>
                  <a:srgbClr val="002060"/>
                </a:solidFill>
                <a:latin typeface="Times New Roman" panose="02020603050405020304" pitchFamily="18" charset="0"/>
                <a:cs typeface="Times New Roman" panose="02020603050405020304" pitchFamily="18" charset="0"/>
              </a:rPr>
              <a:t>2) </a:t>
            </a:r>
            <a:r>
              <a:rPr lang="ru-RU" sz="3600" b="1" u="sng" dirty="0">
                <a:solidFill>
                  <a:srgbClr val="002060"/>
                </a:solidFill>
                <a:latin typeface="Times New Roman" panose="02020603050405020304" pitchFamily="18" charset="0"/>
                <a:cs typeface="Times New Roman" panose="02020603050405020304" pitchFamily="18" charset="0"/>
              </a:rPr>
              <a:t>слова, характеризующие внешний вид, форму и структуру предмета:</a:t>
            </a:r>
            <a:r>
              <a:rPr lang="sah-RU" sz="3600" dirty="0">
                <a:solidFill>
                  <a:srgbClr val="002060"/>
                </a:solidFill>
                <a:latin typeface="Times New Roman" panose="02020603050405020304" pitchFamily="18" charset="0"/>
                <a:cs typeface="Times New Roman" panose="02020603050405020304" pitchFamily="18" charset="0"/>
              </a:rPr>
              <a:t> </a:t>
            </a:r>
            <a:r>
              <a:rPr lang="sah-RU" sz="3600" i="1" dirty="0">
                <a:solidFill>
                  <a:srgbClr val="002060"/>
                </a:solidFill>
                <a:latin typeface="Times New Roman" panose="02020603050405020304" pitchFamily="18" charset="0"/>
                <a:cs typeface="Times New Roman" panose="02020603050405020304" pitchFamily="18" charset="0"/>
              </a:rPr>
              <a:t>көкөйбүт (длинный), моло5ор (полный),  нээдэллибит (короткий) , ньуун-ньаҕаан (непонятный), сүллүстүгэс (выпуклый), </a:t>
            </a:r>
            <a:r>
              <a:rPr lang="ru-RU" sz="3600" i="1" dirty="0" err="1">
                <a:solidFill>
                  <a:srgbClr val="002060"/>
                </a:solidFill>
                <a:latin typeface="Times New Roman" panose="02020603050405020304" pitchFamily="18" charset="0"/>
                <a:cs typeface="Times New Roman" panose="02020603050405020304" pitchFamily="18" charset="0"/>
              </a:rPr>
              <a:t>тарай</a:t>
            </a:r>
            <a:r>
              <a:rPr lang="ru-RU" sz="3600" i="1" dirty="0">
                <a:solidFill>
                  <a:srgbClr val="002060"/>
                </a:solidFill>
                <a:latin typeface="Times New Roman" panose="02020603050405020304" pitchFamily="18" charset="0"/>
                <a:cs typeface="Times New Roman" panose="02020603050405020304" pitchFamily="18" charset="0"/>
              </a:rPr>
              <a:t>- марай (корявый) , мата5ар (широкий в груди, с выступающим животом),</a:t>
            </a:r>
            <a:r>
              <a:rPr lang="sah-RU" sz="3600" i="1" dirty="0">
                <a:solidFill>
                  <a:srgbClr val="002060"/>
                </a:solidFill>
                <a:latin typeface="Times New Roman" panose="02020603050405020304" pitchFamily="18" charset="0"/>
                <a:cs typeface="Times New Roman" panose="02020603050405020304" pitchFamily="18" charset="0"/>
              </a:rPr>
              <a:t> кумуулаах (имеющий притягательную силу), бычыгырас (мелкий, выпуклый), кытыан бэт (слишком хорошая), бэлэьигэр биэ иннэлээх (очень языкастая), кынтаҕар (стройная, с высоко поднятой головой), куо-мэтэкэ (осанистая, полногрудая женщина); </a:t>
            </a:r>
            <a:endParaRPr lang="ru-RU" sz="3600" i="1" dirty="0">
              <a:solidFill>
                <a:srgbClr val="002060"/>
              </a:solidFill>
              <a:latin typeface="Times New Roman" panose="02020603050405020304" pitchFamily="18" charset="0"/>
              <a:cs typeface="Times New Roman" panose="02020603050405020304" pitchFamily="18" charset="0"/>
            </a:endParaRPr>
          </a:p>
          <a:p>
            <a:r>
              <a:rPr lang="ru-RU" sz="3600" dirty="0">
                <a:solidFill>
                  <a:srgbClr val="002060"/>
                </a:solidFill>
                <a:latin typeface="Times New Roman" panose="02020603050405020304" pitchFamily="18" charset="0"/>
                <a:cs typeface="Times New Roman" panose="02020603050405020304" pitchFamily="18" charset="0"/>
              </a:rPr>
              <a:t>       </a:t>
            </a:r>
            <a:endParaRPr lang="ru-RU" sz="3600" dirty="0">
              <a:solidFill>
                <a:srgbClr val="002060"/>
              </a:solidFill>
            </a:endParaRPr>
          </a:p>
          <a:p>
            <a:r>
              <a:rPr lang="ru-RU" sz="3600" dirty="0">
                <a:solidFill>
                  <a:srgbClr val="002060"/>
                </a:solidFill>
                <a:latin typeface="Times New Roman" panose="02020603050405020304" pitchFamily="18" charset="0"/>
                <a:cs typeface="Times New Roman" panose="02020603050405020304" pitchFamily="18" charset="0"/>
              </a:rPr>
              <a:t>3) </a:t>
            </a:r>
            <a:r>
              <a:rPr lang="ru-RU" sz="3600" b="1" u="sng" dirty="0">
                <a:solidFill>
                  <a:srgbClr val="002060"/>
                </a:solidFill>
                <a:latin typeface="Times New Roman" panose="02020603050405020304" pitchFamily="18" charset="0"/>
                <a:cs typeface="Times New Roman" panose="02020603050405020304" pitchFamily="18" charset="0"/>
              </a:rPr>
              <a:t>слова, характеризующие выражение глаз, взгляд:</a:t>
            </a:r>
            <a:r>
              <a:rPr lang="ru-RU" sz="3600" dirty="0">
                <a:solidFill>
                  <a:srgbClr val="002060"/>
                </a:solidFill>
                <a:latin typeface="Times New Roman" panose="02020603050405020304" pitchFamily="18" charset="0"/>
                <a:cs typeface="Times New Roman" panose="02020603050405020304" pitchFamily="18" charset="0"/>
              </a:rPr>
              <a:t> </a:t>
            </a:r>
            <a:r>
              <a:rPr lang="sah-RU" sz="3600" dirty="0">
                <a:solidFill>
                  <a:srgbClr val="002060"/>
                </a:solidFill>
                <a:latin typeface="Times New Roman" panose="02020603050405020304" pitchFamily="18" charset="0"/>
                <a:cs typeface="Times New Roman" panose="02020603050405020304" pitchFamily="18" charset="0"/>
              </a:rPr>
              <a:t>тылбык-илбик (кокетливо, игриво).  </a:t>
            </a:r>
            <a:endParaRPr lang="ru-RU" sz="3600" dirty="0">
              <a:solidFill>
                <a:srgbClr val="002060"/>
              </a:solidFill>
              <a:latin typeface="Times New Roman" panose="02020603050405020304" pitchFamily="18" charset="0"/>
              <a:cs typeface="Times New Roman" panose="02020603050405020304" pitchFamily="18" charset="0"/>
            </a:endParaRPr>
          </a:p>
          <a:p>
            <a:r>
              <a:rPr lang="ru-RU" sz="3600" dirty="0">
                <a:solidFill>
                  <a:srgbClr val="002060"/>
                </a:solidFill>
                <a:latin typeface="Times New Roman" panose="02020603050405020304" pitchFamily="18" charset="0"/>
                <a:cs typeface="Times New Roman" panose="02020603050405020304" pitchFamily="18" charset="0"/>
              </a:rPr>
              <a:t>                 К группе образных слов, характеризующих чувственное восприятие, относятся: </a:t>
            </a:r>
          </a:p>
          <a:p>
            <a:r>
              <a:rPr lang="ru-RU" sz="3600" dirty="0">
                <a:solidFill>
                  <a:srgbClr val="002060"/>
                </a:solidFill>
                <a:latin typeface="Times New Roman" panose="02020603050405020304" pitchFamily="18" charset="0"/>
                <a:cs typeface="Times New Roman" panose="02020603050405020304" pitchFamily="18" charset="0"/>
              </a:rPr>
              <a:t>     1) образные слова, характеризующие психофизиологическое </a:t>
            </a:r>
            <a:r>
              <a:rPr lang="ru-RU" sz="3600" dirty="0" err="1">
                <a:solidFill>
                  <a:srgbClr val="002060"/>
                </a:solidFill>
                <a:latin typeface="Times New Roman" panose="02020603050405020304" pitchFamily="18" charset="0"/>
                <a:cs typeface="Times New Roman" panose="02020603050405020304" pitchFamily="18" charset="0"/>
              </a:rPr>
              <a:t>сост</a:t>
            </a:r>
            <a:r>
              <a:rPr lang="sah-RU" sz="3600" dirty="0">
                <a:solidFill>
                  <a:srgbClr val="002060"/>
                </a:solidFill>
                <a:latin typeface="Times New Roman" panose="02020603050405020304" pitchFamily="18" charset="0"/>
                <a:cs typeface="Times New Roman" panose="02020603050405020304" pitchFamily="18" charset="0"/>
              </a:rPr>
              <a:t>о</a:t>
            </a:r>
            <a:r>
              <a:rPr lang="ru-RU" sz="3600" dirty="0" err="1">
                <a:solidFill>
                  <a:srgbClr val="002060"/>
                </a:solidFill>
                <a:latin typeface="Times New Roman" panose="02020603050405020304" pitchFamily="18" charset="0"/>
                <a:cs typeface="Times New Roman" panose="02020603050405020304" pitchFamily="18" charset="0"/>
              </a:rPr>
              <a:t>яние</a:t>
            </a:r>
            <a:r>
              <a:rPr lang="ru-RU" sz="3600" dirty="0">
                <a:solidFill>
                  <a:srgbClr val="002060"/>
                </a:solidFill>
                <a:latin typeface="Times New Roman" panose="02020603050405020304" pitchFamily="18" charset="0"/>
                <a:cs typeface="Times New Roman" panose="02020603050405020304" pitchFamily="18" charset="0"/>
              </a:rPr>
              <a:t>:</a:t>
            </a:r>
            <a:r>
              <a:rPr lang="sah-RU" sz="3600" dirty="0">
                <a:solidFill>
                  <a:srgbClr val="002060"/>
                </a:solidFill>
                <a:latin typeface="Times New Roman" panose="02020603050405020304" pitchFamily="18" charset="0"/>
                <a:cs typeface="Times New Roman" panose="02020603050405020304" pitchFamily="18" charset="0"/>
              </a:rPr>
              <a:t> </a:t>
            </a:r>
            <a:r>
              <a:rPr lang="sah-RU" sz="3600" i="1" dirty="0">
                <a:solidFill>
                  <a:srgbClr val="002060"/>
                </a:solidFill>
                <a:latin typeface="Times New Roman" panose="02020603050405020304" pitchFamily="18" charset="0"/>
                <a:cs typeface="Times New Roman" panose="02020603050405020304" pitchFamily="18" charset="0"/>
              </a:rPr>
              <a:t>тылбык-илбик тыынар (прерывисто дышать), кубулҕат-дьибилгэт (притворность), кубулуҥса-дьибилиҥсэ (хитрюга, притворница), онолуйан-онолуйан ( упрекать не переставая), оноолооххо орооспотох, арыҥах маһы атыллаабатах (девственница) ;</a:t>
            </a:r>
            <a:endParaRPr lang="ru-RU" sz="3600" i="1" dirty="0">
              <a:solidFill>
                <a:srgbClr val="002060"/>
              </a:solidFill>
              <a:latin typeface="Times New Roman" panose="02020603050405020304" pitchFamily="18" charset="0"/>
              <a:cs typeface="Times New Roman" panose="02020603050405020304" pitchFamily="18" charset="0"/>
            </a:endParaRPr>
          </a:p>
          <a:p>
            <a:r>
              <a:rPr lang="sah-RU" sz="3600" dirty="0">
                <a:solidFill>
                  <a:srgbClr val="002060"/>
                </a:solidFill>
                <a:latin typeface="Times New Roman" panose="02020603050405020304" pitchFamily="18" charset="0"/>
                <a:cs typeface="Times New Roman" panose="02020603050405020304" pitchFamily="18" charset="0"/>
              </a:rPr>
              <a:t>     2) слова, передающие звуковые подражания: </a:t>
            </a:r>
            <a:r>
              <a:rPr lang="sah-RU" sz="3600" i="1" dirty="0">
                <a:solidFill>
                  <a:srgbClr val="002060"/>
                </a:solidFill>
                <a:latin typeface="Times New Roman" panose="02020603050405020304" pitchFamily="18" charset="0"/>
                <a:cs typeface="Times New Roman" panose="02020603050405020304" pitchFamily="18" charset="0"/>
              </a:rPr>
              <a:t>куллугуруур (глухо бормотать),  сип кыммыты ситиигэ тиһэр, сап кыммыты сапка тиьэр (собирает сплетни).</a:t>
            </a:r>
            <a:endParaRPr lang="ru-RU" sz="3600" i="1" dirty="0">
              <a:solidFill>
                <a:srgbClr val="002060"/>
              </a:solidFill>
              <a:latin typeface="Times New Roman" panose="02020603050405020304" pitchFamily="18" charset="0"/>
              <a:cs typeface="Times New Roman" panose="02020603050405020304" pitchFamily="18" charset="0"/>
            </a:endParaRPr>
          </a:p>
          <a:p>
            <a:endParaRPr lang="ru-RU" sz="3600" dirty="0">
              <a:solidFill>
                <a:srgbClr val="002060"/>
              </a:solidFill>
              <a:latin typeface="Times New Roman" panose="02020603050405020304" pitchFamily="18" charset="0"/>
              <a:cs typeface="Times New Roman" panose="02020603050405020304" pitchFamily="18" charset="0"/>
            </a:endParaRPr>
          </a:p>
        </p:txBody>
      </p:sp>
      <p:graphicFrame>
        <p:nvGraphicFramePr>
          <p:cNvPr id="91" name="Диаграмма 90"/>
          <p:cNvGraphicFramePr/>
          <p:nvPr>
            <p:extLst>
              <p:ext uri="{D42A27DB-BD31-4B8C-83A1-F6EECF244321}">
                <p14:modId xmlns:p14="http://schemas.microsoft.com/office/powerpoint/2010/main" val="3208227818"/>
              </p:ext>
            </p:extLst>
          </p:nvPr>
        </p:nvGraphicFramePr>
        <p:xfrm>
          <a:off x="714335" y="22124342"/>
          <a:ext cx="9310250" cy="6408712"/>
        </p:xfrm>
        <a:graphic>
          <a:graphicData uri="http://schemas.openxmlformats.org/drawingml/2006/chart">
            <c:chart xmlns:c="http://schemas.openxmlformats.org/drawingml/2006/chart" xmlns:r="http://schemas.openxmlformats.org/officeDocument/2006/relationships" r:id="rId7"/>
          </a:graphicData>
        </a:graphic>
      </p:graphicFrame>
      <p:sp>
        <p:nvSpPr>
          <p:cNvPr id="92" name="TextBox 91"/>
          <p:cNvSpPr txBox="1"/>
          <p:nvPr/>
        </p:nvSpPr>
        <p:spPr>
          <a:xfrm>
            <a:off x="11629292" y="29541065"/>
            <a:ext cx="13863554" cy="1754326"/>
          </a:xfrm>
          <a:prstGeom prst="rect">
            <a:avLst/>
          </a:prstGeom>
          <a:noFill/>
        </p:spPr>
        <p:txBody>
          <a:bodyPr wrap="square" rtlCol="0">
            <a:spAutoFit/>
          </a:bodyPr>
          <a:lstStyle/>
          <a:p>
            <a:r>
              <a:rPr lang="ru-RU" sz="3600" u="sng" dirty="0">
                <a:solidFill>
                  <a:srgbClr val="002060"/>
                </a:solidFill>
                <a:latin typeface="Times New Roman" panose="02020603050405020304" pitchFamily="18" charset="0"/>
                <a:cs typeface="Times New Roman" panose="02020603050405020304" pitchFamily="18" charset="0"/>
              </a:rPr>
              <a:t>Цель проектной работы:</a:t>
            </a:r>
            <a:r>
              <a:rPr lang="ru-RU" sz="3600" dirty="0">
                <a:solidFill>
                  <a:srgbClr val="002060"/>
                </a:solidFill>
                <a:latin typeface="Times New Roman" panose="02020603050405020304" pitchFamily="18" charset="0"/>
                <a:cs typeface="Times New Roman" panose="02020603050405020304" pitchFamily="18" charset="0"/>
              </a:rPr>
              <a:t> создать макет </a:t>
            </a:r>
            <a:r>
              <a:rPr lang="ru-RU" sz="3600" dirty="0" smtClean="0">
                <a:solidFill>
                  <a:srgbClr val="002060"/>
                </a:solidFill>
                <a:latin typeface="Times New Roman" panose="02020603050405020304" pitchFamily="18" charset="0"/>
                <a:cs typeface="Times New Roman" panose="02020603050405020304" pitchFamily="18" charset="0"/>
              </a:rPr>
              <a:t>книги</a:t>
            </a:r>
          </a:p>
          <a:p>
            <a:r>
              <a:rPr lang="ru-RU" sz="3600" dirty="0" smtClean="0">
                <a:solidFill>
                  <a:srgbClr val="002060"/>
                </a:solidFill>
                <a:latin typeface="Times New Roman" panose="02020603050405020304" pitchFamily="18" charset="0"/>
                <a:cs typeface="Times New Roman" panose="02020603050405020304" pitchFamily="18" charset="0"/>
              </a:rPr>
              <a:t>А</a:t>
            </a:r>
            <a:r>
              <a:rPr lang="ru-RU" sz="3600" dirty="0">
                <a:solidFill>
                  <a:srgbClr val="002060"/>
                </a:solidFill>
                <a:latin typeface="Times New Roman" panose="02020603050405020304" pitchFamily="18" charset="0"/>
                <a:cs typeface="Times New Roman" panose="02020603050405020304" pitchFamily="18" charset="0"/>
              </a:rPr>
              <a:t>. Е. </a:t>
            </a:r>
            <a:r>
              <a:rPr lang="ru-RU" sz="3600" dirty="0" smtClean="0">
                <a:solidFill>
                  <a:srgbClr val="002060"/>
                </a:solidFill>
                <a:latin typeface="Times New Roman" panose="02020603050405020304" pitchFamily="18" charset="0"/>
                <a:cs typeface="Times New Roman" panose="02020603050405020304" pitchFamily="18" charset="0"/>
              </a:rPr>
              <a:t>Кулаковский  «</a:t>
            </a:r>
            <a:r>
              <a:rPr lang="ru-RU" sz="3600" dirty="0">
                <a:solidFill>
                  <a:srgbClr val="002060"/>
                </a:solidFill>
                <a:latin typeface="Times New Roman" panose="02020603050405020304" pitchFamily="18" charset="0"/>
                <a:cs typeface="Times New Roman" panose="02020603050405020304" pitchFamily="18" charset="0"/>
              </a:rPr>
              <a:t>Саха </a:t>
            </a:r>
            <a:r>
              <a:rPr lang="ru-RU" sz="3600" dirty="0" err="1">
                <a:solidFill>
                  <a:srgbClr val="002060"/>
                </a:solidFill>
                <a:latin typeface="Times New Roman" panose="02020603050405020304" pitchFamily="18" charset="0"/>
                <a:cs typeface="Times New Roman" panose="02020603050405020304" pitchFamily="18" charset="0"/>
              </a:rPr>
              <a:t>дьахталларын</a:t>
            </a:r>
            <a:r>
              <a:rPr lang="ru-RU" sz="3600" dirty="0">
                <a:solidFill>
                  <a:srgbClr val="002060"/>
                </a:solidFill>
                <a:latin typeface="Times New Roman" panose="02020603050405020304" pitchFamily="18" charset="0"/>
                <a:cs typeface="Times New Roman" panose="02020603050405020304" pitchFamily="18" charset="0"/>
              </a:rPr>
              <a:t> </a:t>
            </a:r>
            <a:r>
              <a:rPr lang="ru-RU" sz="3600" dirty="0" err="1">
                <a:solidFill>
                  <a:srgbClr val="002060"/>
                </a:solidFill>
                <a:latin typeface="Times New Roman" panose="02020603050405020304" pitchFamily="18" charset="0"/>
                <a:cs typeface="Times New Roman" panose="02020603050405020304" pitchFamily="18" charset="0"/>
              </a:rPr>
              <a:t>мэтириэттэрэ</a:t>
            </a:r>
            <a:r>
              <a:rPr lang="ru-RU" sz="3600" dirty="0">
                <a:solidFill>
                  <a:srgbClr val="002060"/>
                </a:solidFill>
                <a:latin typeface="Times New Roman" panose="02020603050405020304" pitchFamily="18" charset="0"/>
                <a:cs typeface="Times New Roman" panose="02020603050405020304" pitchFamily="18" charset="0"/>
              </a:rPr>
              <a:t>» </a:t>
            </a:r>
            <a:endParaRPr lang="ru-RU" sz="3600" dirty="0" smtClean="0">
              <a:solidFill>
                <a:srgbClr val="002060"/>
              </a:solidFill>
              <a:latin typeface="Times New Roman" panose="02020603050405020304" pitchFamily="18" charset="0"/>
              <a:cs typeface="Times New Roman" panose="02020603050405020304" pitchFamily="18" charset="0"/>
            </a:endParaRPr>
          </a:p>
          <a:p>
            <a:r>
              <a:rPr lang="fr-FR" sz="3600" dirty="0" smtClean="0">
                <a:solidFill>
                  <a:srgbClr val="002060"/>
                </a:solidFill>
                <a:latin typeface="Times New Roman" panose="02020603050405020304" pitchFamily="18" charset="0"/>
                <a:cs typeface="Times New Roman" panose="02020603050405020304" pitchFamily="18" charset="0"/>
              </a:rPr>
              <a:t>A.</a:t>
            </a:r>
            <a:r>
              <a:rPr lang="sah-RU" sz="3600" dirty="0" smtClean="0">
                <a:solidFill>
                  <a:srgbClr val="002060"/>
                </a:solidFill>
                <a:latin typeface="Times New Roman" panose="02020603050405020304" pitchFamily="18" charset="0"/>
                <a:cs typeface="Times New Roman" panose="02020603050405020304" pitchFamily="18" charset="0"/>
              </a:rPr>
              <a:t> </a:t>
            </a:r>
            <a:r>
              <a:rPr lang="fr-FR" sz="3600" dirty="0" smtClean="0">
                <a:solidFill>
                  <a:srgbClr val="002060"/>
                </a:solidFill>
                <a:latin typeface="Times New Roman" panose="02020603050405020304" pitchFamily="18" charset="0"/>
                <a:cs typeface="Times New Roman" panose="02020603050405020304" pitchFamily="18" charset="0"/>
              </a:rPr>
              <a:t>E.</a:t>
            </a:r>
            <a:r>
              <a:rPr lang="sah-RU" sz="3600" dirty="0" smtClean="0">
                <a:solidFill>
                  <a:srgbClr val="002060"/>
                </a:solidFill>
                <a:latin typeface="Times New Roman" panose="02020603050405020304" pitchFamily="18" charset="0"/>
                <a:cs typeface="Times New Roman" panose="02020603050405020304" pitchFamily="18" charset="0"/>
              </a:rPr>
              <a:t> </a:t>
            </a:r>
            <a:r>
              <a:rPr lang="fr-FR" sz="3600" dirty="0" smtClean="0">
                <a:solidFill>
                  <a:srgbClr val="002060"/>
                </a:solidFill>
                <a:latin typeface="Times New Roman" panose="02020603050405020304" pitchFamily="18" charset="0"/>
                <a:cs typeface="Times New Roman" panose="02020603050405020304" pitchFamily="18" charset="0"/>
              </a:rPr>
              <a:t>Koulakovsky </a:t>
            </a:r>
            <a:r>
              <a:rPr lang="ru-RU" sz="3600" dirty="0">
                <a:solidFill>
                  <a:srgbClr val="002060"/>
                </a:solidFill>
                <a:latin typeface="Times New Roman" panose="02020603050405020304" pitchFamily="18" charset="0"/>
                <a:cs typeface="Times New Roman" panose="02020603050405020304" pitchFamily="18" charset="0"/>
              </a:rPr>
              <a:t>« </a:t>
            </a:r>
            <a:r>
              <a:rPr lang="fr-FR" sz="3600" dirty="0" smtClean="0">
                <a:solidFill>
                  <a:srgbClr val="002060"/>
                </a:solidFill>
                <a:latin typeface="Times New Roman" panose="02020603050405020304" pitchFamily="18" charset="0"/>
                <a:cs typeface="Times New Roman" panose="02020603050405020304" pitchFamily="18" charset="0"/>
              </a:rPr>
              <a:t>Les </a:t>
            </a:r>
            <a:r>
              <a:rPr lang="fr-FR" sz="3600" dirty="0">
                <a:solidFill>
                  <a:srgbClr val="002060"/>
                </a:solidFill>
                <a:latin typeface="Times New Roman" panose="02020603050405020304" pitchFamily="18" charset="0"/>
                <a:cs typeface="Times New Roman" panose="02020603050405020304" pitchFamily="18" charset="0"/>
              </a:rPr>
              <a:t>portraits </a:t>
            </a:r>
            <a:r>
              <a:rPr lang="fr-FR" sz="3600" dirty="0" smtClean="0">
                <a:solidFill>
                  <a:srgbClr val="002060"/>
                </a:solidFill>
                <a:latin typeface="Times New Roman" panose="02020603050405020304" pitchFamily="18" charset="0"/>
                <a:cs typeface="Times New Roman" panose="02020603050405020304" pitchFamily="18" charset="0"/>
              </a:rPr>
              <a:t>des </a:t>
            </a:r>
            <a:r>
              <a:rPr lang="fr-FR" sz="3600" dirty="0">
                <a:solidFill>
                  <a:srgbClr val="002060"/>
                </a:solidFill>
                <a:latin typeface="Times New Roman" panose="02020603050405020304" pitchFamily="18" charset="0"/>
                <a:cs typeface="Times New Roman" panose="02020603050405020304" pitchFamily="18" charset="0"/>
              </a:rPr>
              <a:t>femmes </a:t>
            </a:r>
            <a:r>
              <a:rPr lang="fr-FR" sz="3600" dirty="0" smtClean="0">
                <a:solidFill>
                  <a:srgbClr val="002060"/>
                </a:solidFill>
                <a:latin typeface="Times New Roman" panose="02020603050405020304" pitchFamily="18" charset="0"/>
                <a:cs typeface="Times New Roman" panose="02020603050405020304" pitchFamily="18" charset="0"/>
              </a:rPr>
              <a:t>yakoutes</a:t>
            </a:r>
            <a:r>
              <a:rPr lang="ru-RU" sz="3600" dirty="0" smtClean="0">
                <a:solidFill>
                  <a:srgbClr val="002060"/>
                </a:solidFill>
                <a:latin typeface="Times New Roman" panose="02020603050405020304" pitchFamily="18" charset="0"/>
                <a:cs typeface="Times New Roman" panose="02020603050405020304" pitchFamily="18" charset="0"/>
              </a:rPr>
              <a:t>»</a:t>
            </a:r>
            <a:endParaRPr lang="ru-RU" sz="3600" dirty="0">
              <a:solidFill>
                <a:srgbClr val="002060"/>
              </a:solidFill>
              <a:latin typeface="Times New Roman" panose="02020603050405020304" pitchFamily="18" charset="0"/>
              <a:cs typeface="Times New Roman" panose="02020603050405020304" pitchFamily="18" charset="0"/>
            </a:endParaRPr>
          </a:p>
        </p:txBody>
      </p:sp>
      <p:pic>
        <p:nvPicPr>
          <p:cNvPr id="9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4575" t="23828" r="17964" b="15212"/>
          <a:stretch/>
        </p:blipFill>
        <p:spPr bwMode="auto">
          <a:xfrm>
            <a:off x="714335" y="29045007"/>
            <a:ext cx="9065847" cy="654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2" descr="http://ysaa.ru/images/2018-1/news/2601/Chugunov/panorama.jpg"/>
          <p:cNvPicPr>
            <a:picLocks noChangeAspect="1" noChangeArrowheads="1"/>
          </p:cNvPicPr>
          <p:nvPr/>
        </p:nvPicPr>
        <p:blipFill rotWithShape="1">
          <a:blip r:embed="rId9">
            <a:extLst>
              <a:ext uri="{28A0092B-C50C-407E-A947-70E740481C1C}">
                <a14:useLocalDpi xmlns:a14="http://schemas.microsoft.com/office/drawing/2010/main" val="0"/>
              </a:ext>
            </a:extLst>
          </a:blip>
          <a:srcRect l="9210" b="31728"/>
          <a:stretch/>
        </p:blipFill>
        <p:spPr bwMode="auto">
          <a:xfrm>
            <a:off x="9176108" y="32723684"/>
            <a:ext cx="19693355" cy="2864947"/>
          </a:xfrm>
          <a:prstGeom prst="rect">
            <a:avLst/>
          </a:prstGeom>
          <a:noFill/>
          <a:extLst>
            <a:ext uri="{909E8E84-426E-40DD-AFC4-6F175D3DCCD1}">
              <a14:hiddenFill xmlns:a14="http://schemas.microsoft.com/office/drawing/2010/main">
                <a:solidFill>
                  <a:srgbClr val="FFFFFF"/>
                </a:solidFill>
              </a14:hiddenFill>
            </a:ext>
          </a:extLst>
        </p:spPr>
      </p:pic>
      <p:pic>
        <p:nvPicPr>
          <p:cNvPr id="95" name="Рисунок 94"/>
          <p:cNvPicPr>
            <a:picLocks noChangeAspect="1"/>
          </p:cNvPicPr>
          <p:nvPr/>
        </p:nvPicPr>
        <p:blipFill rotWithShape="1">
          <a:blip r:embed="rId10" cstate="print">
            <a:extLst>
              <a:ext uri="{28A0092B-C50C-407E-A947-70E740481C1C}">
                <a14:useLocalDpi xmlns:a14="http://schemas.microsoft.com/office/drawing/2010/main" val="0"/>
              </a:ext>
            </a:extLst>
          </a:blip>
          <a:srcRect l="7077" t="13185" r="6818" b="3437"/>
          <a:stretch/>
        </p:blipFill>
        <p:spPr>
          <a:xfrm>
            <a:off x="10024585" y="31826136"/>
            <a:ext cx="2624297" cy="3574353"/>
          </a:xfrm>
          <a:prstGeom prst="ellipse">
            <a:avLst/>
          </a:prstGeom>
          <a:ln>
            <a:noFill/>
          </a:ln>
          <a:effectLst>
            <a:softEdge rad="112500"/>
          </a:effectLst>
        </p:spPr>
      </p:pic>
      <p:pic>
        <p:nvPicPr>
          <p:cNvPr id="96" name="Рисунок 9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118816" y="31442458"/>
            <a:ext cx="2871064" cy="3843099"/>
          </a:xfrm>
          <a:prstGeom prst="ellipse">
            <a:avLst/>
          </a:prstGeom>
          <a:ln>
            <a:noFill/>
          </a:ln>
          <a:effectLst>
            <a:softEdge rad="112500"/>
          </a:effectLst>
        </p:spPr>
      </p:pic>
      <p:pic>
        <p:nvPicPr>
          <p:cNvPr id="97" name="Рисунок 9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492846" y="31557390"/>
            <a:ext cx="2528038" cy="3843099"/>
          </a:xfrm>
          <a:prstGeom prst="ellipse">
            <a:avLst/>
          </a:prstGeom>
          <a:ln>
            <a:noFill/>
          </a:ln>
          <a:effectLst>
            <a:softEdge rad="112500"/>
          </a:effectLst>
        </p:spPr>
      </p:pic>
      <p:pic>
        <p:nvPicPr>
          <p:cNvPr id="98" name="Рисунок 9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220392" y="31365824"/>
            <a:ext cx="2579080" cy="3843099"/>
          </a:xfrm>
          <a:prstGeom prst="ellipse">
            <a:avLst/>
          </a:prstGeom>
          <a:ln>
            <a:noFill/>
          </a:ln>
          <a:effectLst>
            <a:softEdge rad="112500"/>
          </a:effectLst>
        </p:spPr>
      </p:pic>
      <p:pic>
        <p:nvPicPr>
          <p:cNvPr id="99" name="Рисунок 98"/>
          <p:cNvPicPr>
            <a:picLocks noChangeAspect="1"/>
          </p:cNvPicPr>
          <p:nvPr/>
        </p:nvPicPr>
        <p:blipFill rotWithShape="1">
          <a:blip r:embed="rId14" cstate="print">
            <a:extLst>
              <a:ext uri="{28A0092B-C50C-407E-A947-70E740481C1C}">
                <a14:useLocalDpi xmlns:a14="http://schemas.microsoft.com/office/drawing/2010/main" val="0"/>
              </a:ext>
            </a:extLst>
          </a:blip>
          <a:srcRect l="14778" t="12810" r="12934"/>
          <a:stretch/>
        </p:blipFill>
        <p:spPr>
          <a:xfrm>
            <a:off x="16570431" y="31535605"/>
            <a:ext cx="2037893" cy="3749952"/>
          </a:xfrm>
          <a:prstGeom prst="ellipse">
            <a:avLst/>
          </a:prstGeom>
          <a:ln>
            <a:noFill/>
          </a:ln>
          <a:effectLst>
            <a:softEdge rad="112500"/>
          </a:effectLst>
        </p:spPr>
      </p:pic>
      <p:pic>
        <p:nvPicPr>
          <p:cNvPr id="100" name="Рисунок 9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460752" y="31536404"/>
            <a:ext cx="2431979" cy="3791636"/>
          </a:xfrm>
          <a:prstGeom prst="ellipse">
            <a:avLst/>
          </a:prstGeom>
          <a:ln>
            <a:noFill/>
          </a:ln>
          <a:effectLst>
            <a:softEdge rad="112500"/>
          </a:effectLst>
        </p:spPr>
      </p:pic>
      <p:sp>
        <p:nvSpPr>
          <p:cNvPr id="8" name="Прямоугольник 7"/>
          <p:cNvSpPr/>
          <p:nvPr/>
        </p:nvSpPr>
        <p:spPr>
          <a:xfrm>
            <a:off x="7570788" y="-125020436"/>
            <a:ext cx="15138400" cy="17020044"/>
          </a:xfrm>
          <a:prstGeom prst="rect">
            <a:avLst/>
          </a:prstGeom>
        </p:spPr>
        <p:txBody>
          <a:bodyPr>
            <a:spAutoFit/>
          </a:bodyPr>
          <a:lstStyle/>
          <a:p>
            <a:r>
              <a:rPr lang="ru-RU" sz="2000" b="1" dirty="0"/>
              <a:t>Поэма «Саха </a:t>
            </a:r>
            <a:r>
              <a:rPr lang="ru-RU" sz="2000" b="1" dirty="0" err="1"/>
              <a:t>дьахталларын</a:t>
            </a:r>
            <a:r>
              <a:rPr lang="ru-RU" sz="2000" b="1" dirty="0"/>
              <a:t> </a:t>
            </a:r>
            <a:r>
              <a:rPr lang="ru-RU" sz="2000" b="1" dirty="0" err="1"/>
              <a:t>мэтириэттэрэ</a:t>
            </a:r>
            <a:r>
              <a:rPr lang="ru-RU" sz="2000" b="1" dirty="0"/>
              <a:t>» (</a:t>
            </a:r>
            <a:r>
              <a:rPr lang="ru-RU" sz="2000" b="1" i="1" dirty="0"/>
              <a:t>Портреты якуток</a:t>
            </a:r>
            <a:r>
              <a:rPr lang="ru-RU" sz="2000" b="1" dirty="0"/>
              <a:t>)</a:t>
            </a:r>
            <a:endParaRPr lang="ru-RU" sz="2000" dirty="0"/>
          </a:p>
          <a:p>
            <a:r>
              <a:rPr lang="ru-RU" sz="2000" dirty="0"/>
              <a:t>Основоположник якутской литературы А.  Е. Кулаковский- заложил основы многих стихотворных жанров национальной литературы - от лирического стихотворения до поэмы и цикла. Он опирался как на традиции устной словесности (обрядовой поэзии, народных песен и т.д.), так и на литературный опыт классической русской литературы.</a:t>
            </a:r>
          </a:p>
          <a:p>
            <a:r>
              <a:rPr lang="ru-RU" sz="2000" dirty="0"/>
              <a:t> В поэзии Кулаковского центральное место занимает Человек. Антропологическая линия творчества поэта выстраивается от отрицательного образа Человека к идеальному, от сатирического изображения к одическому.  Так, новаторским явлением зарождающейся якутской поэзии начала ХХ в. стал цикл “Портреты якутских женщин” написанный автором в 1904 году, включенный в первое прижизненное издание Кулаковского 1924-1925 гг. «</a:t>
            </a:r>
            <a:r>
              <a:rPr lang="ru-RU" sz="2000" dirty="0" err="1"/>
              <a:t>Ырыа</a:t>
            </a:r>
            <a:r>
              <a:rPr lang="ru-RU" sz="2000" dirty="0"/>
              <a:t>-хо</a:t>
            </a:r>
            <a:r>
              <a:rPr lang="sah-RU" sz="2000" dirty="0"/>
              <a:t>һ</a:t>
            </a:r>
            <a:r>
              <a:rPr lang="ru-RU" sz="2000" dirty="0" err="1"/>
              <a:t>оон</a:t>
            </a:r>
            <a:r>
              <a:rPr lang="ru-RU" sz="2000" dirty="0"/>
              <a:t>». </a:t>
            </a:r>
          </a:p>
          <a:p>
            <a:r>
              <a:rPr lang="ru-RU" sz="2000" dirty="0"/>
              <a:t>В нем особенно ярко проявилась </a:t>
            </a:r>
            <a:r>
              <a:rPr lang="ru-RU" sz="2000" dirty="0" err="1"/>
              <a:t>нравоописательность</a:t>
            </a:r>
            <a:r>
              <a:rPr lang="ru-RU" sz="2000" dirty="0"/>
              <a:t> и социально-философская направленность его поэзии. В 1904 г. написана поэма «Портреты якутских женщин». Произведение имеет юмористический характер. Выпячиваются или сгущаются те или иные признаки поведения. Автор создает образы якутских женщин того времени. Здесь, можно сказать, что наблюдается определенный стиль мышления Кулаковского. Поэт тогда был образованным человеком. И он уже видит себя стоящим выше обыденной жизни простых людей. Он наблюдатель и на жизнь женщин смотрит сверху как на некую картину. </a:t>
            </a:r>
          </a:p>
          <a:p>
            <a:r>
              <a:rPr lang="ru-RU" sz="2000" dirty="0"/>
              <a:t>С другой стороны эта поэма свидетельствует, что у поэта уже складывался цельный взгляд о своем народе. Он типическими образами этих женщин создает собирательный образ женщины народа </a:t>
            </a:r>
            <a:r>
              <a:rPr lang="ru-RU" sz="2000" dirty="0" err="1"/>
              <a:t>саха</a:t>
            </a:r>
            <a:r>
              <a:rPr lang="ru-RU" sz="2000" dirty="0"/>
              <a:t>.</a:t>
            </a:r>
          </a:p>
          <a:p>
            <a:r>
              <a:rPr lang="ru-RU" sz="2000" dirty="0"/>
              <a:t>Цикл «Портреты якутских женщин» представляет собой описание семи женских образов, большинство из которых представляет собой подчеркнуто антиэстетический портрет современницы поэта, который носит утрированно-гиперболизированный, и вместе с тем реалистический характер. По форме, по способам внешней и внутренней характеристики, с одной стороны они восходят к народным песням - </a:t>
            </a:r>
            <a:r>
              <a:rPr lang="ru-RU" sz="2000" dirty="0" err="1"/>
              <a:t>туойуу</a:t>
            </a:r>
            <a:r>
              <a:rPr lang="ru-RU" sz="2000" dirty="0"/>
              <a:t>, хо</a:t>
            </a:r>
            <a:r>
              <a:rPr lang="sah-RU" sz="2000" dirty="0"/>
              <a:t>һ</a:t>
            </a:r>
            <a:r>
              <a:rPr lang="ru-RU" sz="2000" dirty="0" err="1"/>
              <a:t>уйуу</a:t>
            </a:r>
            <a:r>
              <a:rPr lang="ru-RU" sz="2000" dirty="0"/>
              <a:t> (воспевание); с другой - </a:t>
            </a:r>
            <a:r>
              <a:rPr lang="ru-RU" sz="2000" dirty="0" err="1"/>
              <a:t>детализированность</a:t>
            </a:r>
            <a:r>
              <a:rPr lang="ru-RU" sz="2000" dirty="0"/>
              <a:t> описания, </a:t>
            </a:r>
            <a:r>
              <a:rPr lang="ru-RU" sz="2000" dirty="0" err="1"/>
              <a:t>гиперболизированность</a:t>
            </a:r>
            <a:r>
              <a:rPr lang="ru-RU" sz="2000" dirty="0"/>
              <a:t>, соотнесение с окружающим миром обнаруживают схожесть с эпическим описанием образов в эпосе </a:t>
            </a:r>
            <a:r>
              <a:rPr lang="ru-RU" sz="2000" dirty="0" err="1"/>
              <a:t>олонхо</a:t>
            </a:r>
            <a:r>
              <a:rPr lang="ru-RU" sz="2000" dirty="0"/>
              <a:t>. При всей своей саркастичности  сатирический портрет, высмеивая те или иные пороки, имеет целью усовершенствовать человека и общество. Таков характер и сатирических портретов Алексея Кулаковского, они открывают особую, «портретную» линию в его поэзии. Это поэма-очерк, в которой показаны быт и нравы дореволюционной Якутии. Поэт тщательно выписывает облик своих героинь, очерчивает ведущие черты их характеров. </a:t>
            </a:r>
          </a:p>
          <a:p>
            <a:r>
              <a:rPr lang="ru-RU" sz="2000" dirty="0"/>
              <a:t>В прижизненном издании 1924-1925 гг. портреты были даны по порядковому номеру, но известно, что в рукописном варианте произведения цикла имели конкретные названия в соответствии с характером и судьбой героинь «</a:t>
            </a:r>
            <a:r>
              <a:rPr lang="ru-RU" sz="2000" dirty="0" err="1"/>
              <a:t>Хобуоччу</a:t>
            </a:r>
            <a:r>
              <a:rPr lang="ru-RU" sz="2000" dirty="0"/>
              <a:t>» (“Сплетница”), «</a:t>
            </a:r>
            <a:r>
              <a:rPr lang="ru-RU" sz="2000" dirty="0" err="1"/>
              <a:t>Баай</a:t>
            </a:r>
            <a:r>
              <a:rPr lang="ru-RU" sz="2000" dirty="0"/>
              <a:t> </a:t>
            </a:r>
            <a:r>
              <a:rPr lang="ru-RU" sz="2000" dirty="0" err="1"/>
              <a:t>хотун</a:t>
            </a:r>
            <a:r>
              <a:rPr lang="ru-RU" sz="2000" dirty="0"/>
              <a:t>» (“Богатая госпожа”), «</a:t>
            </a:r>
            <a:r>
              <a:rPr lang="ru-RU" sz="2000" dirty="0" err="1"/>
              <a:t>Чэпчэки</a:t>
            </a:r>
            <a:r>
              <a:rPr lang="ru-RU" sz="2000" dirty="0"/>
              <a:t>» (“Ветреная”), «</a:t>
            </a:r>
            <a:r>
              <a:rPr lang="ru-RU" sz="2000" dirty="0" err="1"/>
              <a:t>Албын</a:t>
            </a:r>
            <a:r>
              <a:rPr lang="ru-RU" sz="2000" dirty="0"/>
              <a:t>» (“Лгунья”), «</a:t>
            </a:r>
            <a:r>
              <a:rPr lang="ru-RU" sz="2000" dirty="0" err="1"/>
              <a:t>Дь</a:t>
            </a:r>
            <a:r>
              <a:rPr lang="sah-RU" sz="2000" dirty="0"/>
              <a:t>ү</a:t>
            </a:r>
            <a:r>
              <a:rPr lang="ru-RU" sz="2000" dirty="0" err="1"/>
              <a:t>дэйбит</a:t>
            </a:r>
            <a:r>
              <a:rPr lang="ru-RU" sz="2000" dirty="0"/>
              <a:t>» (“Горемычная”), «</a:t>
            </a:r>
            <a:r>
              <a:rPr lang="ru-RU" sz="2000" dirty="0" err="1"/>
              <a:t>Тыллаах</a:t>
            </a:r>
            <a:r>
              <a:rPr lang="ru-RU" sz="2000" dirty="0"/>
              <a:t>» (“Злоязычная”). </a:t>
            </a:r>
          </a:p>
          <a:p>
            <a:r>
              <a:rPr lang="ru-RU" sz="2000" dirty="0"/>
              <a:t>В большинстве портретов описываемые внешние признаки становятся видимым симптомом внутренних свойств человека: характера, нравов, психологических особенностей (например, неряшливость, внешняя запущенность свидетельствует о недалеком уме; насупленные брови, острые губы - злобного нрава, раздражительности, неуживчивости и т.д.). Всего семь портретов. </a:t>
            </a:r>
          </a:p>
          <a:p>
            <a:r>
              <a:rPr lang="ru-RU" sz="2000" dirty="0"/>
              <a:t>Первый «портрет» женщины, задавленной непосильным трудом, недалекой, неряшливой. Во втором «портрете» возникает образ сварливой, языкастой, злой фурии. Третий «портрет» посвящен ревнивой, упрямой, въедливой особе. Четвертая героиня — веселая, разбитная, жизнерадостная женщина, предпочитающая разгульный образ жизни. В пятом «портрете» возникает образ хитрой вдовы — сплетницы и сводницы. Шестая часть поэмы посвящена неприглядной, располневшей до безобразия женщине, которая отличается, однако, своим добродушием, гостеприимностью, а также деловой хваткой. Последний седьмой «портрет» принадлежит легкомысленной, взбалмошной, непоседливой дамочке, характер которой соответствует, согласно якутской поговорке, непредсказуемой осенней погоде.</a:t>
            </a:r>
          </a:p>
          <a:p>
            <a:r>
              <a:rPr lang="ru-RU" sz="2000" dirty="0"/>
              <a:t>Одним из главных приемов типизации в портретах стало обширное применение пословиц и поговорок, свидетельствующих о распространенности представленных образов. Только в одном портрете якутской женщины (№2) поэт привлекает множество народных пословиц о злоязычных женщинах, что свидетельствует о типичности и распространенности этого образа: «</a:t>
            </a:r>
            <a:r>
              <a:rPr lang="ru-RU" sz="2000" dirty="0" err="1"/>
              <a:t>Икки</a:t>
            </a:r>
            <a:r>
              <a:rPr lang="ru-RU" sz="2000" dirty="0"/>
              <a:t> </a:t>
            </a:r>
            <a:r>
              <a:rPr lang="ru-RU" sz="2000" dirty="0" err="1"/>
              <a:t>атахтаах</a:t>
            </a:r>
            <a:r>
              <a:rPr lang="ru-RU" sz="2000" dirty="0"/>
              <a:t> </a:t>
            </a:r>
            <a:r>
              <a:rPr lang="ru-RU" sz="2000" dirty="0" err="1"/>
              <a:t>этиhэн</a:t>
            </a:r>
            <a:r>
              <a:rPr lang="ru-RU" sz="2000" dirty="0"/>
              <a:t>  </a:t>
            </a:r>
            <a:r>
              <a:rPr lang="sah-RU" sz="2000" dirty="0"/>
              <a:t>и</a:t>
            </a:r>
            <a:r>
              <a:rPr lang="ru-RU" sz="2000" dirty="0" err="1"/>
              <a:t>ннигэр</a:t>
            </a:r>
            <a:r>
              <a:rPr lang="ru-RU" sz="2000" dirty="0"/>
              <a:t> т</a:t>
            </a:r>
            <a:r>
              <a:rPr lang="sah-RU" sz="2000" dirty="0"/>
              <a:t>ү</a:t>
            </a:r>
            <a:r>
              <a:rPr lang="ru-RU" sz="2000" dirty="0" err="1"/>
              <a:t>спэтэх</a:t>
            </a:r>
            <a:r>
              <a:rPr lang="ru-RU" sz="2000" dirty="0"/>
              <a:t>,  </a:t>
            </a:r>
            <a:r>
              <a:rPr lang="ru-RU" sz="2000" dirty="0" err="1"/>
              <a:t>Сытыы</a:t>
            </a:r>
            <a:r>
              <a:rPr lang="ru-RU" sz="2000" dirty="0"/>
              <a:t> </a:t>
            </a:r>
            <a:r>
              <a:rPr lang="ru-RU" sz="2000" dirty="0" err="1"/>
              <a:t>тыллаах</a:t>
            </a:r>
            <a:r>
              <a:rPr lang="ru-RU" sz="2000" dirty="0"/>
              <a:t>  </a:t>
            </a:r>
            <a:r>
              <a:rPr lang="ru-RU" sz="2000" dirty="0" err="1"/>
              <a:t>сытаан</a:t>
            </a:r>
            <a:r>
              <a:rPr lang="ru-RU" sz="2000" dirty="0"/>
              <a:t> </a:t>
            </a:r>
            <a:r>
              <a:rPr lang="ru-RU" sz="2000" dirty="0" err="1"/>
              <a:t>сыссыбатах</a:t>
            </a:r>
            <a:r>
              <a:rPr lang="ru-RU" sz="2000" dirty="0"/>
              <a:t>» (двуногому не проспорить ее, острослову не догнать ее длинный язык); «</a:t>
            </a:r>
            <a:r>
              <a:rPr lang="ru-RU" sz="2000" dirty="0" err="1"/>
              <a:t>Биир</a:t>
            </a:r>
            <a:r>
              <a:rPr lang="ru-RU" sz="2000" dirty="0"/>
              <a:t> </a:t>
            </a:r>
            <a:r>
              <a:rPr lang="ru-RU" sz="2000" dirty="0" err="1"/>
              <a:t>тылга</a:t>
            </a:r>
            <a:r>
              <a:rPr lang="ru-RU" sz="2000" dirty="0"/>
              <a:t>  </a:t>
            </a:r>
            <a:r>
              <a:rPr lang="sah-RU" sz="2000" dirty="0"/>
              <a:t>б</a:t>
            </a:r>
            <a:r>
              <a:rPr lang="ru-RU" sz="2000" dirty="0" err="1"/>
              <a:t>иэс</a:t>
            </a:r>
            <a:r>
              <a:rPr lang="ru-RU" sz="2000" dirty="0"/>
              <a:t> </a:t>
            </a:r>
            <a:r>
              <a:rPr lang="ru-RU" sz="2000" dirty="0" err="1"/>
              <a:t>уону</a:t>
            </a:r>
            <a:r>
              <a:rPr lang="ru-RU" sz="2000" dirty="0"/>
              <a:t> </a:t>
            </a:r>
            <a:r>
              <a:rPr lang="ru-RU" sz="2000" dirty="0" err="1"/>
              <a:t>эппиэттээн</a:t>
            </a:r>
            <a:r>
              <a:rPr lang="ru-RU" sz="2000" dirty="0"/>
              <a:t> </a:t>
            </a:r>
            <a:r>
              <a:rPr lang="ru-RU" sz="2000" dirty="0" err="1"/>
              <a:t>иирэр</a:t>
            </a:r>
            <a:r>
              <a:rPr lang="ru-RU" sz="2000" dirty="0"/>
              <a:t>,  </a:t>
            </a:r>
            <a:r>
              <a:rPr lang="sah-RU" sz="2000" dirty="0"/>
              <a:t>и</a:t>
            </a:r>
            <a:r>
              <a:rPr lang="ru-RU" sz="2000" dirty="0" err="1"/>
              <a:t>кки</a:t>
            </a:r>
            <a:r>
              <a:rPr lang="ru-RU" sz="2000" dirty="0"/>
              <a:t> </a:t>
            </a:r>
            <a:r>
              <a:rPr lang="ru-RU" sz="2000" dirty="0" err="1"/>
              <a:t>тылг</a:t>
            </a:r>
            <a:r>
              <a:rPr lang="sah-RU" sz="2000" dirty="0"/>
              <a:t>а</a:t>
            </a:r>
            <a:r>
              <a:rPr lang="ru-RU" sz="2000" dirty="0"/>
              <a:t>  </a:t>
            </a:r>
            <a:r>
              <a:rPr lang="sah-RU" sz="2000" dirty="0"/>
              <a:t>и</a:t>
            </a:r>
            <a:r>
              <a:rPr lang="ru-RU" sz="2000" dirty="0" err="1"/>
              <a:t>кки</a:t>
            </a:r>
            <a:r>
              <a:rPr lang="ru-RU" sz="2000" dirty="0"/>
              <a:t> с</a:t>
            </a:r>
            <a:r>
              <a:rPr lang="sah-RU" sz="2000" dirty="0"/>
              <a:t>үүһү</a:t>
            </a:r>
            <a:r>
              <a:rPr lang="ru-RU" sz="2000" dirty="0"/>
              <a:t> </a:t>
            </a:r>
            <a:r>
              <a:rPr lang="ru-RU" sz="2000" dirty="0" err="1"/>
              <a:t>этэн</a:t>
            </a:r>
            <a:r>
              <a:rPr lang="ru-RU" sz="2000" dirty="0"/>
              <a:t> </a:t>
            </a:r>
            <a:r>
              <a:rPr lang="ru-RU" sz="2000" dirty="0" err="1"/>
              <a:t>илгистэр</a:t>
            </a:r>
            <a:r>
              <a:rPr lang="ru-RU" sz="2000" dirty="0"/>
              <a:t>» (</a:t>
            </a:r>
            <a:r>
              <a:rPr lang="sah-RU" sz="2000" dirty="0"/>
              <a:t>В</a:t>
            </a:r>
            <a:r>
              <a:rPr lang="ru-RU" sz="2000" dirty="0"/>
              <a:t> ответ на одно слово пятьдесят, отвечая безумствует, двум словам двести, отвечая, от злости трясется); «</a:t>
            </a:r>
            <a:r>
              <a:rPr lang="ru-RU" sz="2000" dirty="0" err="1"/>
              <a:t>Бэлэhигэр</a:t>
            </a:r>
            <a:r>
              <a:rPr lang="ru-RU" sz="2000" dirty="0"/>
              <a:t> </a:t>
            </a:r>
            <a:r>
              <a:rPr lang="ru-RU" sz="2000" dirty="0" err="1"/>
              <a:t>биэс</a:t>
            </a:r>
            <a:r>
              <a:rPr lang="ru-RU" sz="2000" dirty="0"/>
              <a:t> и</a:t>
            </a:r>
            <a:r>
              <a:rPr lang="sah-RU" sz="2000" dirty="0"/>
              <a:t>н</a:t>
            </a:r>
            <a:r>
              <a:rPr lang="ru-RU" sz="2000" dirty="0" err="1"/>
              <a:t>нэлэнэн</a:t>
            </a:r>
            <a:r>
              <a:rPr lang="ru-RU" sz="2000" dirty="0"/>
              <a:t>  </a:t>
            </a:r>
            <a:r>
              <a:rPr lang="sah-RU" sz="2000" dirty="0"/>
              <a:t>с</a:t>
            </a:r>
            <a:r>
              <a:rPr lang="ru-RU" sz="2000" dirty="0"/>
              <a:t>а</a:t>
            </a:r>
            <a:r>
              <a:rPr lang="sah-RU" sz="2000" dirty="0"/>
              <a:t>ҥ</a:t>
            </a:r>
            <a:r>
              <a:rPr lang="ru-RU" sz="2000" dirty="0" err="1"/>
              <a:t>арарын</a:t>
            </a:r>
            <a:r>
              <a:rPr lang="sah-RU" sz="2000" dirty="0"/>
              <a:t>  </a:t>
            </a:r>
            <a:r>
              <a:rPr lang="ru-RU" sz="2000" dirty="0" err="1"/>
              <a:t>дьаабылаабат</a:t>
            </a:r>
            <a:r>
              <a:rPr lang="ru-RU" sz="2000" dirty="0"/>
              <a:t>» (</a:t>
            </a:r>
            <a:r>
              <a:rPr lang="sah-RU" sz="2000" dirty="0"/>
              <a:t>У</a:t>
            </a:r>
            <a:r>
              <a:rPr lang="ru-RU" sz="2000" dirty="0"/>
              <a:t> нее в глотке пять иголок, не разбирает, что говорит); «</a:t>
            </a:r>
            <a:r>
              <a:rPr lang="ru-RU" sz="2000" dirty="0" err="1"/>
              <a:t>Тимир</a:t>
            </a:r>
            <a:r>
              <a:rPr lang="ru-RU" sz="2000" dirty="0"/>
              <a:t> </a:t>
            </a:r>
            <a:r>
              <a:rPr lang="ru-RU" sz="2000" dirty="0" err="1"/>
              <a:t>тириитин</a:t>
            </a:r>
            <a:r>
              <a:rPr lang="sah-RU" sz="2000" dirty="0"/>
              <a:t>  </a:t>
            </a:r>
            <a:r>
              <a:rPr lang="ru-RU" sz="2000" dirty="0" err="1"/>
              <a:t>кэтэн</a:t>
            </a:r>
            <a:r>
              <a:rPr lang="sah-RU" sz="2000" dirty="0"/>
              <a:t>     </a:t>
            </a:r>
            <a:r>
              <a:rPr lang="ru-RU" sz="2000" dirty="0" err="1"/>
              <a:t>адев</a:t>
            </a:r>
            <a:r>
              <a:rPr lang="ru-RU" sz="2000" dirty="0"/>
              <a:t> свою железную шкуру); «Хата </a:t>
            </a:r>
            <a:r>
              <a:rPr lang="ru-RU" sz="2000" dirty="0" err="1"/>
              <a:t>хагда</a:t>
            </a:r>
            <a:r>
              <a:rPr lang="sah-RU" sz="2000" dirty="0"/>
              <a:t>ҥ </a:t>
            </a:r>
            <a:r>
              <a:rPr lang="ru-RU" sz="2000" dirty="0" err="1"/>
              <a:t>оттоох</a:t>
            </a:r>
            <a:r>
              <a:rPr lang="ru-RU" sz="2000" dirty="0"/>
              <a:t> </a:t>
            </a:r>
            <a:r>
              <a:rPr lang="ru-RU" sz="2000" dirty="0" err="1"/>
              <a:t>сиргэ</a:t>
            </a:r>
            <a:r>
              <a:rPr lang="ru-RU" sz="2000" dirty="0"/>
              <a:t>  </a:t>
            </a:r>
            <a:r>
              <a:rPr lang="sah-RU" sz="2000" dirty="0"/>
              <a:t>х</a:t>
            </a:r>
            <a:r>
              <a:rPr lang="ru-RU" sz="2000" dirty="0" err="1"/>
              <a:t>аhан</a:t>
            </a:r>
            <a:r>
              <a:rPr lang="ru-RU" sz="2000" dirty="0"/>
              <a:t> </a:t>
            </a:r>
            <a:r>
              <a:rPr lang="ru-RU" sz="2000" dirty="0" err="1"/>
              <a:t>эмэ</a:t>
            </a:r>
            <a:r>
              <a:rPr lang="ru-RU" sz="2000" dirty="0"/>
              <a:t> </a:t>
            </a:r>
            <a:r>
              <a:rPr lang="ru-RU" sz="2000" dirty="0" err="1"/>
              <a:t>олордоой</a:t>
            </a:r>
            <a:r>
              <a:rPr lang="sah-RU" sz="2000" dirty="0"/>
              <a:t>оҕ</a:t>
            </a:r>
            <a:r>
              <a:rPr lang="ru-RU" sz="2000" dirty="0" err="1"/>
              <a:t>ут</a:t>
            </a:r>
            <a:r>
              <a:rPr lang="ru-RU" sz="2000" dirty="0"/>
              <a:t>» ( </a:t>
            </a:r>
            <a:r>
              <a:rPr lang="sah-RU" sz="2000" dirty="0"/>
              <a:t>Е</a:t>
            </a:r>
            <a:r>
              <a:rPr lang="ru-RU" sz="2000" dirty="0"/>
              <a:t>е нельзя сажать на сухое сено</a:t>
            </a:r>
            <a:r>
              <a:rPr lang="sah-RU" sz="2000" dirty="0"/>
              <a:t>)</a:t>
            </a:r>
            <a:r>
              <a:rPr lang="ru-RU" sz="2000" dirty="0"/>
              <a:t> - имеется ввиду, что от  острой на язык женщины</a:t>
            </a:r>
            <a:r>
              <a:rPr lang="sah-RU" sz="2000" dirty="0"/>
              <a:t>, от ее пламенного языка</a:t>
            </a:r>
            <a:r>
              <a:rPr lang="ru-RU" sz="2000" dirty="0"/>
              <a:t> может загореться сухая трава) и т.д. В образе сплетницы и сводницы в пятом портрете Кулаковский использует выразительные, меткие пословицы: «</a:t>
            </a:r>
            <a:r>
              <a:rPr lang="ru-RU" sz="2000" dirty="0" err="1"/>
              <a:t>Олбуордар</a:t>
            </a:r>
            <a:r>
              <a:rPr lang="ru-RU" sz="2000" dirty="0"/>
              <a:t> </a:t>
            </a:r>
            <a:r>
              <a:rPr lang="ru-RU" sz="2000" dirty="0" err="1"/>
              <a:t>остуоруйаларын</a:t>
            </a:r>
            <a:r>
              <a:rPr lang="ru-RU" sz="2000" dirty="0"/>
              <a:t> </a:t>
            </a:r>
            <a:r>
              <a:rPr lang="sah-RU" sz="2000" dirty="0"/>
              <a:t>н</a:t>
            </a:r>
            <a:r>
              <a:rPr lang="ru-RU" sz="2000" dirty="0" err="1"/>
              <a:t>ойосуус</a:t>
            </a:r>
            <a:r>
              <a:rPr lang="ru-RU" sz="2000" dirty="0"/>
              <a:t> </a:t>
            </a:r>
            <a:r>
              <a:rPr lang="ru-RU" sz="2000" dirty="0" err="1"/>
              <a:t>субурутар</a:t>
            </a:r>
            <a:r>
              <a:rPr lang="ru-RU" sz="2000" dirty="0"/>
              <a:t>» (</a:t>
            </a:r>
            <a:r>
              <a:rPr lang="sah-RU" sz="2000" dirty="0"/>
              <a:t>С</a:t>
            </a:r>
            <a:r>
              <a:rPr lang="ru-RU" sz="2000" dirty="0"/>
              <a:t>плетни двора наизусть перечисляет), “Сип </a:t>
            </a:r>
            <a:r>
              <a:rPr lang="ru-RU" sz="2000" dirty="0" err="1"/>
              <a:t>гыммыты</a:t>
            </a:r>
            <a:r>
              <a:rPr lang="ru-RU" sz="2000" dirty="0"/>
              <a:t>  </a:t>
            </a:r>
            <a:r>
              <a:rPr lang="sah-RU" sz="2000" dirty="0"/>
              <a:t>с</a:t>
            </a:r>
            <a:r>
              <a:rPr lang="ru-RU" sz="2000" dirty="0" err="1"/>
              <a:t>итиигэ</a:t>
            </a:r>
            <a:r>
              <a:rPr lang="ru-RU" sz="2000" dirty="0"/>
              <a:t> </a:t>
            </a:r>
            <a:r>
              <a:rPr lang="ru-RU" sz="2000" dirty="0" err="1"/>
              <a:t>тиhэ</a:t>
            </a:r>
            <a:r>
              <a:rPr lang="ru-RU" sz="2000" dirty="0"/>
              <a:t> </a:t>
            </a:r>
            <a:r>
              <a:rPr lang="ru-RU" sz="2000" dirty="0" err="1"/>
              <a:t>сылдьан</a:t>
            </a:r>
            <a:r>
              <a:rPr lang="ru-RU" sz="2000" dirty="0"/>
              <a:t>  </a:t>
            </a:r>
            <a:r>
              <a:rPr lang="sah-RU" sz="2000" dirty="0"/>
              <a:t>с</a:t>
            </a:r>
            <a:r>
              <a:rPr lang="ru-RU" sz="2000" dirty="0" err="1"/>
              <a:t>итэрэн</a:t>
            </a:r>
            <a:r>
              <a:rPr lang="ru-RU" sz="2000" dirty="0"/>
              <a:t> </a:t>
            </a:r>
            <a:r>
              <a:rPr lang="ru-RU" sz="2000" dirty="0" err="1"/>
              <a:t>сэhэргээн</a:t>
            </a:r>
            <a:r>
              <a:rPr lang="ru-RU" sz="2000" dirty="0"/>
              <a:t> </a:t>
            </a:r>
            <a:r>
              <a:rPr lang="ru-RU" sz="2000" dirty="0" err="1"/>
              <a:t>сэргэ</a:t>
            </a:r>
            <a:r>
              <a:rPr lang="sah-RU" sz="2000" dirty="0"/>
              <a:t>ҕ</a:t>
            </a:r>
            <a:r>
              <a:rPr lang="ru-RU" sz="2000" dirty="0" err="1"/>
              <a:t>элэтэр</a:t>
            </a:r>
            <a:r>
              <a:rPr lang="ru-RU" sz="2000" dirty="0"/>
              <a:t>,  Сап </a:t>
            </a:r>
            <a:r>
              <a:rPr lang="ru-RU" sz="2000" dirty="0" err="1"/>
              <a:t>гыммыты</a:t>
            </a:r>
            <a:r>
              <a:rPr lang="ru-RU" sz="2000" dirty="0"/>
              <a:t>  </a:t>
            </a:r>
            <a:r>
              <a:rPr lang="sah-RU" sz="2000" dirty="0"/>
              <a:t>с</a:t>
            </a:r>
            <a:r>
              <a:rPr lang="ru-RU" sz="2000" dirty="0" err="1"/>
              <a:t>апка</a:t>
            </a:r>
            <a:r>
              <a:rPr lang="ru-RU" sz="2000" dirty="0"/>
              <a:t> </a:t>
            </a:r>
            <a:r>
              <a:rPr lang="ru-RU" sz="2000" dirty="0" err="1"/>
              <a:t>тиhэ</a:t>
            </a:r>
            <a:r>
              <a:rPr lang="ru-RU" sz="2000" dirty="0"/>
              <a:t> </a:t>
            </a:r>
            <a:r>
              <a:rPr lang="ru-RU" sz="2000" dirty="0" err="1"/>
              <a:t>сылдьан</a:t>
            </a:r>
            <a:r>
              <a:rPr lang="ru-RU" sz="2000" dirty="0"/>
              <a:t>  </a:t>
            </a:r>
            <a:r>
              <a:rPr lang="sah-RU" sz="2000" dirty="0"/>
              <a:t>с</a:t>
            </a:r>
            <a:r>
              <a:rPr lang="ru-RU" sz="2000" dirty="0" err="1"/>
              <a:t>ааhынан</a:t>
            </a:r>
            <a:r>
              <a:rPr lang="ru-RU" sz="2000" dirty="0"/>
              <a:t> </a:t>
            </a:r>
            <a:r>
              <a:rPr lang="ru-RU" sz="2000" dirty="0" err="1"/>
              <a:t>са</a:t>
            </a:r>
            <a:r>
              <a:rPr lang="sah-RU" sz="2000" dirty="0"/>
              <a:t>ҥ</a:t>
            </a:r>
            <a:r>
              <a:rPr lang="ru-RU" sz="2000" dirty="0" err="1"/>
              <a:t>аран</a:t>
            </a:r>
            <a:r>
              <a:rPr lang="ru-RU" sz="2000" dirty="0"/>
              <a:t> </a:t>
            </a:r>
            <a:r>
              <a:rPr lang="ru-RU" sz="2000" dirty="0" err="1"/>
              <a:t>саататар</a:t>
            </a:r>
            <a:r>
              <a:rPr lang="ru-RU" sz="2000" dirty="0"/>
              <a:t>” (всякое </a:t>
            </a:r>
            <a:r>
              <a:rPr lang="ru-RU" sz="2000" dirty="0" err="1"/>
              <a:t>шушукание</a:t>
            </a:r>
            <a:r>
              <a:rPr lang="ru-RU" sz="2000" dirty="0"/>
              <a:t> на веревочку навязывает, всякое шептание на нитку нанизывает - запоминает и, от себя добавляя, складно рассказывая, людей развлекает). В «Портретах якутских женщин» народные пословицы и поговорки дополняют сатирическое изображение героинь, помогают типизации образа</a:t>
            </a:r>
            <a:r>
              <a:rPr lang="sah-RU" sz="2000" dirty="0"/>
              <a:t>. </a:t>
            </a:r>
            <a:endParaRPr lang="ru-RU" sz="2000" dirty="0"/>
          </a:p>
          <a:p>
            <a:r>
              <a:rPr lang="ru-RU" sz="2000" dirty="0"/>
              <a:t>Автор также мастерски передает особенности речи героинь, свойственные их характерам (например, использование вокативов “</a:t>
            </a:r>
            <a:r>
              <a:rPr lang="ru-RU" sz="2000" dirty="0" err="1"/>
              <a:t>кутукаларыам</a:t>
            </a:r>
            <a:r>
              <a:rPr lang="ru-RU" sz="2000" dirty="0"/>
              <a:t>” (бедненькие мои), “</a:t>
            </a:r>
            <a:r>
              <a:rPr lang="ru-RU" sz="2000" dirty="0" err="1"/>
              <a:t>биэбэкэлэриэм</a:t>
            </a:r>
            <a:r>
              <a:rPr lang="ru-RU" sz="2000" dirty="0"/>
              <a:t>” (чада мои), “</a:t>
            </a:r>
            <a:r>
              <a:rPr lang="ru-RU" sz="2000" dirty="0" err="1"/>
              <a:t>чыычаахтарыам</a:t>
            </a:r>
            <a:r>
              <a:rPr lang="ru-RU" sz="2000" dirty="0"/>
              <a:t>” (птенчики мои); междометные восклицания удивления, возмущения и т.д.: “</a:t>
            </a:r>
            <a:r>
              <a:rPr lang="ru-RU" sz="2000" dirty="0" err="1"/>
              <a:t>Эчикийэ</a:t>
            </a:r>
            <a:r>
              <a:rPr lang="ru-RU" sz="2000" dirty="0"/>
              <a:t>”, “Арах </a:t>
            </a:r>
            <a:r>
              <a:rPr lang="ru-RU" sz="2000" dirty="0" err="1"/>
              <a:t>пахай</a:t>
            </a:r>
            <a:r>
              <a:rPr lang="ru-RU" sz="2000" dirty="0"/>
              <a:t>, </a:t>
            </a:r>
            <a:r>
              <a:rPr lang="ru-RU" sz="2000" dirty="0" err="1"/>
              <a:t>айыы</a:t>
            </a:r>
            <a:r>
              <a:rPr lang="sah-RU" sz="2000" dirty="0"/>
              <a:t>-</a:t>
            </a:r>
            <a:r>
              <a:rPr lang="ru-RU" sz="2000" dirty="0" err="1"/>
              <a:t>саат</a:t>
            </a:r>
            <a:r>
              <a:rPr lang="ru-RU" sz="2000" dirty="0"/>
              <a:t>” и т.д.).</a:t>
            </a:r>
          </a:p>
          <a:p>
            <a:r>
              <a:rPr lang="ru-RU" sz="2000" dirty="0"/>
              <a:t>Цикл портретов Кулаковского стал одним из первых образцов социальной и психологической  типизации в сатирической поэзии. И хотя в своих примечаниях автор, видимо, под давлением цензуры все время отмечал, что изображенные типы были характерны для прошлых веков, очевидно, что портреты имеют вневременной характер.</a:t>
            </a:r>
          </a:p>
        </p:txBody>
      </p:sp>
      <p:pic>
        <p:nvPicPr>
          <p:cNvPr id="103" name="Picture 2" descr="https://cdn-nus-1.pinme.ru/tumb/600/photo/a5/9839/a59839bd2d2b7d377f181e218ff3bc10.jpeg"/>
          <p:cNvPicPr>
            <a:picLocks noChangeAspect="1" noChangeArrowheads="1"/>
          </p:cNvPicPr>
          <p:nvPr/>
        </p:nvPicPr>
        <p:blipFill rotWithShape="1">
          <a:blip r:embed="rId16">
            <a:extLst>
              <a:ext uri="{28A0092B-C50C-407E-A947-70E740481C1C}">
                <a14:useLocalDpi xmlns:a14="http://schemas.microsoft.com/office/drawing/2010/main" val="0"/>
              </a:ext>
            </a:extLst>
          </a:blip>
          <a:srcRect l="37126" t="22268" r="9148" b="1891"/>
          <a:stretch/>
        </p:blipFill>
        <p:spPr bwMode="auto">
          <a:xfrm>
            <a:off x="23672765" y="5634510"/>
            <a:ext cx="6012838" cy="626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68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3373</TotalTime>
  <Words>1806</Words>
  <Application>Microsoft Office PowerPoint</Application>
  <PresentationFormat>Произвольный</PresentationFormat>
  <Paragraphs>49</Paragraphs>
  <Slides>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Сохранение литературного наследия - поэмы А. Е. Кулаковского   «Саха дьахталларын мэтириэттэрэ»  через перевод на французский язык Preserving the literary heritage of A. E. Kulakovsky's poem  "Portraits of the Sakha women" through translation into French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открытия «Мира олонхо» во внеурочной деятельности</dc:title>
  <dc:creator>ЦОС-1</dc:creator>
  <cp:lastModifiedBy>ЦОС-1</cp:lastModifiedBy>
  <cp:revision>52</cp:revision>
  <dcterms:created xsi:type="dcterms:W3CDTF">2022-12-19T02:44:14Z</dcterms:created>
  <dcterms:modified xsi:type="dcterms:W3CDTF">2022-12-22T00:38:23Z</dcterms:modified>
</cp:coreProperties>
</file>