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4401800" cy="20104100"/>
  <p:notesSz cx="14401800" cy="201041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80135" y="6232271"/>
            <a:ext cx="12241530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60270" y="11258296"/>
            <a:ext cx="1008126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720090" y="4623943"/>
            <a:ext cx="6264783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7416927" y="4623943"/>
            <a:ext cx="6264783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767828" y="6936740"/>
            <a:ext cx="6310630" cy="816610"/>
          </a:xfrm>
          <a:custGeom>
            <a:avLst/>
            <a:gdLst/>
            <a:ahLst/>
            <a:cxnLst/>
            <a:rect l="l" t="t" r="r" b="b"/>
            <a:pathLst>
              <a:path w="6310630" h="816609">
                <a:moveTo>
                  <a:pt x="135944" y="332"/>
                </a:moveTo>
                <a:lnTo>
                  <a:pt x="6310274" y="332"/>
                </a:lnTo>
                <a:lnTo>
                  <a:pt x="6310274" y="680781"/>
                </a:lnTo>
                <a:lnTo>
                  <a:pt x="6303289" y="723833"/>
                </a:lnTo>
                <a:lnTo>
                  <a:pt x="6283985" y="761170"/>
                </a:lnTo>
                <a:lnTo>
                  <a:pt x="6254522" y="790633"/>
                </a:lnTo>
                <a:lnTo>
                  <a:pt x="6217185" y="809937"/>
                </a:lnTo>
                <a:lnTo>
                  <a:pt x="6174260" y="816922"/>
                </a:lnTo>
                <a:lnTo>
                  <a:pt x="-196" y="816922"/>
                </a:lnTo>
                <a:lnTo>
                  <a:pt x="-196" y="136473"/>
                </a:lnTo>
                <a:lnTo>
                  <a:pt x="6788" y="93421"/>
                </a:lnTo>
                <a:lnTo>
                  <a:pt x="26092" y="56084"/>
                </a:lnTo>
                <a:lnTo>
                  <a:pt x="55555" y="26621"/>
                </a:lnTo>
                <a:lnTo>
                  <a:pt x="92892" y="7317"/>
                </a:lnTo>
                <a:lnTo>
                  <a:pt x="135944" y="332"/>
                </a:lnTo>
                <a:close/>
              </a:path>
            </a:pathLst>
          </a:custGeom>
          <a:ln w="12191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6763" y="0"/>
            <a:ext cx="14384672" cy="1475194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16763" y="0"/>
            <a:ext cx="14385290" cy="1476375"/>
          </a:xfrm>
          <a:custGeom>
            <a:avLst/>
            <a:gdLst/>
            <a:ahLst/>
            <a:cxnLst/>
            <a:rect l="l" t="t" r="r" b="b"/>
            <a:pathLst>
              <a:path w="14385290" h="1476375">
                <a:moveTo>
                  <a:pt x="14384671" y="1476718"/>
                </a:moveTo>
                <a:lnTo>
                  <a:pt x="0" y="1476718"/>
                </a:lnTo>
                <a:lnTo>
                  <a:pt x="0" y="508"/>
                </a:lnTo>
              </a:path>
            </a:pathLst>
          </a:custGeom>
          <a:ln w="12191">
            <a:solidFill>
              <a:srgbClr val="385E87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21916" y="17938546"/>
            <a:ext cx="14279518" cy="2165546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121920" y="17932393"/>
            <a:ext cx="14279880" cy="12065"/>
          </a:xfrm>
          <a:custGeom>
            <a:avLst/>
            <a:gdLst/>
            <a:ahLst/>
            <a:cxnLst/>
            <a:rect l="l" t="t" r="r" b="b"/>
            <a:pathLst>
              <a:path w="14279880" h="12065">
                <a:moveTo>
                  <a:pt x="-3" y="11998"/>
                </a:moveTo>
                <a:lnTo>
                  <a:pt x="14279515" y="11998"/>
                </a:lnTo>
                <a:lnTo>
                  <a:pt x="14279515" y="54"/>
                </a:lnTo>
                <a:lnTo>
                  <a:pt x="-3" y="54"/>
                </a:lnTo>
                <a:lnTo>
                  <a:pt x="-3" y="11998"/>
                </a:lnTo>
                <a:close/>
              </a:path>
            </a:pathLst>
          </a:custGeom>
          <a:solidFill>
            <a:srgbClr val="385E8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121920" y="17938495"/>
            <a:ext cx="0" cy="2165985"/>
          </a:xfrm>
          <a:custGeom>
            <a:avLst/>
            <a:gdLst/>
            <a:ahLst/>
            <a:cxnLst/>
            <a:rect l="l" t="t" r="r" b="b"/>
            <a:pathLst>
              <a:path w="0" h="2165984">
                <a:moveTo>
                  <a:pt x="-3" y="2165509"/>
                </a:moveTo>
                <a:lnTo>
                  <a:pt x="-3" y="54"/>
                </a:lnTo>
              </a:path>
            </a:pathLst>
          </a:custGeom>
          <a:ln w="12191">
            <a:solidFill>
              <a:srgbClr val="385E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384047" y="18729451"/>
            <a:ext cx="13906500" cy="1028700"/>
          </a:xfrm>
          <a:custGeom>
            <a:avLst/>
            <a:gdLst/>
            <a:ahLst/>
            <a:cxnLst/>
            <a:rect l="l" t="t" r="r" b="b"/>
            <a:pathLst>
              <a:path w="13906500" h="1028700">
                <a:moveTo>
                  <a:pt x="13900296" y="34"/>
                </a:moveTo>
                <a:lnTo>
                  <a:pt x="171270" y="34"/>
                </a:lnTo>
                <a:lnTo>
                  <a:pt x="125742" y="6130"/>
                </a:lnTo>
                <a:lnTo>
                  <a:pt x="84824" y="23402"/>
                </a:lnTo>
                <a:lnTo>
                  <a:pt x="50154" y="50198"/>
                </a:lnTo>
                <a:lnTo>
                  <a:pt x="23370" y="84868"/>
                </a:lnTo>
                <a:lnTo>
                  <a:pt x="6111" y="125850"/>
                </a:lnTo>
                <a:lnTo>
                  <a:pt x="-9" y="171416"/>
                </a:lnTo>
                <a:lnTo>
                  <a:pt x="-9" y="1025076"/>
                </a:lnTo>
                <a:lnTo>
                  <a:pt x="3228" y="1028302"/>
                </a:lnTo>
                <a:lnTo>
                  <a:pt x="13734312" y="1028302"/>
                </a:lnTo>
                <a:lnTo>
                  <a:pt x="13779777" y="1022181"/>
                </a:lnTo>
                <a:lnTo>
                  <a:pt x="13820797" y="1004909"/>
                </a:lnTo>
                <a:lnTo>
                  <a:pt x="13855467" y="978113"/>
                </a:lnTo>
                <a:lnTo>
                  <a:pt x="13882263" y="943430"/>
                </a:lnTo>
                <a:lnTo>
                  <a:pt x="13899408" y="902486"/>
                </a:lnTo>
                <a:lnTo>
                  <a:pt x="13905630" y="856932"/>
                </a:lnTo>
                <a:lnTo>
                  <a:pt x="13905630" y="5368"/>
                </a:lnTo>
                <a:lnTo>
                  <a:pt x="13904868" y="3463"/>
                </a:lnTo>
                <a:lnTo>
                  <a:pt x="13902074" y="796"/>
                </a:lnTo>
                <a:lnTo>
                  <a:pt x="13900296" y="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384047" y="18729451"/>
            <a:ext cx="13906500" cy="1028700"/>
          </a:xfrm>
          <a:custGeom>
            <a:avLst/>
            <a:gdLst/>
            <a:ahLst/>
            <a:cxnLst/>
            <a:rect l="l" t="t" r="r" b="b"/>
            <a:pathLst>
              <a:path w="13906500" h="1028700">
                <a:moveTo>
                  <a:pt x="171270" y="34"/>
                </a:moveTo>
                <a:lnTo>
                  <a:pt x="13898392" y="34"/>
                </a:lnTo>
                <a:lnTo>
                  <a:pt x="13900296" y="34"/>
                </a:lnTo>
                <a:lnTo>
                  <a:pt x="13902074" y="796"/>
                </a:lnTo>
                <a:lnTo>
                  <a:pt x="13903471" y="2193"/>
                </a:lnTo>
                <a:lnTo>
                  <a:pt x="13904868" y="3463"/>
                </a:lnTo>
                <a:lnTo>
                  <a:pt x="13905630" y="5368"/>
                </a:lnTo>
                <a:lnTo>
                  <a:pt x="13905630" y="7273"/>
                </a:lnTo>
                <a:lnTo>
                  <a:pt x="13905630" y="856932"/>
                </a:lnTo>
                <a:lnTo>
                  <a:pt x="13899408" y="902486"/>
                </a:lnTo>
                <a:lnTo>
                  <a:pt x="13882263" y="943430"/>
                </a:lnTo>
                <a:lnTo>
                  <a:pt x="13855467" y="978113"/>
                </a:lnTo>
                <a:lnTo>
                  <a:pt x="13820797" y="1004909"/>
                </a:lnTo>
                <a:lnTo>
                  <a:pt x="13779777" y="1022181"/>
                </a:lnTo>
                <a:lnTo>
                  <a:pt x="13734312" y="1028302"/>
                </a:lnTo>
                <a:lnTo>
                  <a:pt x="7216" y="1028302"/>
                </a:lnTo>
                <a:lnTo>
                  <a:pt x="3228" y="1028302"/>
                </a:lnTo>
                <a:lnTo>
                  <a:pt x="-9" y="1025076"/>
                </a:lnTo>
                <a:lnTo>
                  <a:pt x="-9" y="1021076"/>
                </a:lnTo>
                <a:lnTo>
                  <a:pt x="-9" y="171416"/>
                </a:lnTo>
                <a:lnTo>
                  <a:pt x="6111" y="125850"/>
                </a:lnTo>
                <a:lnTo>
                  <a:pt x="23370" y="84868"/>
                </a:lnTo>
                <a:lnTo>
                  <a:pt x="50154" y="50198"/>
                </a:lnTo>
                <a:lnTo>
                  <a:pt x="84824" y="23402"/>
                </a:lnTo>
                <a:lnTo>
                  <a:pt x="125742" y="6130"/>
                </a:lnTo>
                <a:lnTo>
                  <a:pt x="171270" y="34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20090" y="804164"/>
            <a:ext cx="12961620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20090" y="4623943"/>
            <a:ext cx="1296162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896612" y="18696814"/>
            <a:ext cx="4608576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720090" y="18696814"/>
            <a:ext cx="3312414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0369296" y="18696814"/>
            <a:ext cx="3312414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5" Type="http://schemas.openxmlformats.org/officeDocument/2006/relationships/image" Target="../media/image6.jpg"/><Relationship Id="rId6" Type="http://schemas.openxmlformats.org/officeDocument/2006/relationships/image" Target="../media/image7.png"/><Relationship Id="rId7" Type="http://schemas.openxmlformats.org/officeDocument/2006/relationships/image" Target="../media/image8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39306" y="18363862"/>
            <a:ext cx="13727430" cy="9842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R="320040">
              <a:lnSpc>
                <a:spcPct val="100000"/>
              </a:lnSpc>
              <a:spcBef>
                <a:spcPts val="95"/>
              </a:spcBef>
            </a:pPr>
            <a:r>
              <a:rPr dirty="0" sz="1900" spc="-10">
                <a:latin typeface="Microsoft Sans Serif"/>
                <a:cs typeface="Microsoft Sans Serif"/>
              </a:rPr>
              <a:t>Заключение</a:t>
            </a:r>
            <a:endParaRPr sz="1900">
              <a:latin typeface="Microsoft Sans Serif"/>
              <a:cs typeface="Microsoft Sans Serif"/>
            </a:endParaRPr>
          </a:p>
          <a:p>
            <a:pPr marL="12700" marR="5080">
              <a:lnSpc>
                <a:spcPct val="117900"/>
              </a:lnSpc>
              <a:spcBef>
                <a:spcPts val="1170"/>
              </a:spcBef>
            </a:pPr>
            <a:r>
              <a:rPr dirty="0" sz="1450">
                <a:latin typeface="Microsoft Sans Serif"/>
                <a:cs typeface="Microsoft Sans Serif"/>
              </a:rPr>
              <a:t>Таким</a:t>
            </a:r>
            <a:r>
              <a:rPr dirty="0" sz="1450" spc="-5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образом,</a:t>
            </a:r>
            <a:r>
              <a:rPr dirty="0" sz="1450" spc="60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нами</a:t>
            </a:r>
            <a:r>
              <a:rPr dirty="0" sz="1450" spc="80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предпринята</a:t>
            </a:r>
            <a:r>
              <a:rPr dirty="0" sz="1450" spc="90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попытка</a:t>
            </a:r>
            <a:r>
              <a:rPr dirty="0" sz="1450" spc="65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создать</a:t>
            </a:r>
            <a:r>
              <a:rPr dirty="0" sz="1450" spc="5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интерактивную</a:t>
            </a:r>
            <a:r>
              <a:rPr dirty="0" sz="1450" spc="70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карту</a:t>
            </a:r>
            <a:r>
              <a:rPr dirty="0" sz="1450" spc="35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ценообразований</a:t>
            </a:r>
            <a:r>
              <a:rPr dirty="0" sz="1450" spc="110">
                <a:latin typeface="Microsoft Sans Serif"/>
                <a:cs typeface="Microsoft Sans Serif"/>
              </a:rPr>
              <a:t> </a:t>
            </a:r>
            <a:r>
              <a:rPr dirty="0" sz="1450" spc="-55">
                <a:latin typeface="Microsoft Sans Serif"/>
                <a:cs typeface="Microsoft Sans Serif"/>
              </a:rPr>
              <a:t>г.</a:t>
            </a:r>
            <a:r>
              <a:rPr dirty="0" sz="1450" spc="-60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Якутска,</a:t>
            </a:r>
            <a:r>
              <a:rPr dirty="0" sz="1450" spc="-5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которая</a:t>
            </a:r>
            <a:r>
              <a:rPr dirty="0" sz="1450" spc="40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наглядно</a:t>
            </a:r>
            <a:r>
              <a:rPr dirty="0" sz="1450" spc="60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содержит</a:t>
            </a:r>
            <a:r>
              <a:rPr dirty="0" sz="1450" spc="75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информацию</a:t>
            </a:r>
            <a:r>
              <a:rPr dirty="0" sz="1450" spc="114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о</a:t>
            </a:r>
            <a:r>
              <a:rPr dirty="0" sz="1450" spc="60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ценах</a:t>
            </a:r>
            <a:r>
              <a:rPr dirty="0" sz="1450" spc="135">
                <a:latin typeface="Microsoft Sans Serif"/>
                <a:cs typeface="Microsoft Sans Serif"/>
              </a:rPr>
              <a:t> </a:t>
            </a:r>
            <a:r>
              <a:rPr dirty="0" sz="1450" spc="-25">
                <a:latin typeface="Microsoft Sans Serif"/>
                <a:cs typeface="Microsoft Sans Serif"/>
              </a:rPr>
              <a:t>на </a:t>
            </a:r>
            <a:r>
              <a:rPr dirty="0" sz="1450">
                <a:latin typeface="Microsoft Sans Serif"/>
                <a:cs typeface="Microsoft Sans Serif"/>
              </a:rPr>
              <a:t>продукты</a:t>
            </a:r>
            <a:r>
              <a:rPr dirty="0" sz="1450" spc="45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питания.</a:t>
            </a:r>
            <a:r>
              <a:rPr dirty="0" sz="1450" spc="85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Это</a:t>
            </a:r>
            <a:r>
              <a:rPr dirty="0" sz="1450" spc="60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по</a:t>
            </a:r>
            <a:r>
              <a:rPr dirty="0" sz="1450" spc="50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сути</a:t>
            </a:r>
            <a:r>
              <a:rPr dirty="0" sz="1450" spc="65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будет</a:t>
            </a:r>
            <a:r>
              <a:rPr dirty="0" sz="1450" spc="20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навигационная</a:t>
            </a:r>
            <a:r>
              <a:rPr dirty="0" sz="1450" spc="105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система</a:t>
            </a:r>
            <a:r>
              <a:rPr dirty="0" sz="1450" spc="45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для</a:t>
            </a:r>
            <a:r>
              <a:rPr dirty="0" sz="1450" spc="60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жителей</a:t>
            </a:r>
            <a:r>
              <a:rPr dirty="0" sz="1450" spc="30">
                <a:latin typeface="Microsoft Sans Serif"/>
                <a:cs typeface="Microsoft Sans Serif"/>
              </a:rPr>
              <a:t> </a:t>
            </a:r>
            <a:r>
              <a:rPr dirty="0" sz="1450" spc="-10">
                <a:latin typeface="Microsoft Sans Serif"/>
                <a:cs typeface="Microsoft Sans Serif"/>
              </a:rPr>
              <a:t>города.</a:t>
            </a:r>
            <a:endParaRPr sz="1450">
              <a:latin typeface="Microsoft Sans Serif"/>
              <a:cs typeface="Microsoft Sans Serif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214947" y="7621016"/>
            <a:ext cx="7212965" cy="2878455"/>
          </a:xfrm>
          <a:custGeom>
            <a:avLst/>
            <a:gdLst/>
            <a:ahLst/>
            <a:cxnLst/>
            <a:rect l="l" t="t" r="r" b="b"/>
            <a:pathLst>
              <a:path w="7212965" h="2878454">
                <a:moveTo>
                  <a:pt x="479763" y="315"/>
                </a:moveTo>
                <a:lnTo>
                  <a:pt x="7212586" y="315"/>
                </a:lnTo>
                <a:lnTo>
                  <a:pt x="7212586" y="2398903"/>
                </a:lnTo>
                <a:lnTo>
                  <a:pt x="7210173" y="2447924"/>
                </a:lnTo>
                <a:lnTo>
                  <a:pt x="7202808" y="2495548"/>
                </a:lnTo>
                <a:lnTo>
                  <a:pt x="7190997" y="2541521"/>
                </a:lnTo>
                <a:lnTo>
                  <a:pt x="7174868" y="2585589"/>
                </a:lnTo>
                <a:lnTo>
                  <a:pt x="7154676" y="2627498"/>
                </a:lnTo>
                <a:lnTo>
                  <a:pt x="7130673" y="2667121"/>
                </a:lnTo>
                <a:lnTo>
                  <a:pt x="7103115" y="2703950"/>
                </a:lnTo>
                <a:lnTo>
                  <a:pt x="7072128" y="2738112"/>
                </a:lnTo>
                <a:lnTo>
                  <a:pt x="7037966" y="2768972"/>
                </a:lnTo>
                <a:lnTo>
                  <a:pt x="7001137" y="2796657"/>
                </a:lnTo>
                <a:lnTo>
                  <a:pt x="6961514" y="2820660"/>
                </a:lnTo>
                <a:lnTo>
                  <a:pt x="6919605" y="2840852"/>
                </a:lnTo>
                <a:lnTo>
                  <a:pt x="6875537" y="2856981"/>
                </a:lnTo>
                <a:lnTo>
                  <a:pt x="6829564" y="2868791"/>
                </a:lnTo>
                <a:lnTo>
                  <a:pt x="6781940" y="2876030"/>
                </a:lnTo>
                <a:lnTo>
                  <a:pt x="6732792" y="2878570"/>
                </a:lnTo>
                <a:lnTo>
                  <a:pt x="-5" y="2878570"/>
                </a:lnTo>
                <a:lnTo>
                  <a:pt x="-5" y="479982"/>
                </a:lnTo>
                <a:lnTo>
                  <a:pt x="2471" y="430961"/>
                </a:lnTo>
                <a:lnTo>
                  <a:pt x="9735" y="383337"/>
                </a:lnTo>
                <a:lnTo>
                  <a:pt x="21558" y="337364"/>
                </a:lnTo>
                <a:lnTo>
                  <a:pt x="37699" y="293297"/>
                </a:lnTo>
                <a:lnTo>
                  <a:pt x="57892" y="251388"/>
                </a:lnTo>
                <a:lnTo>
                  <a:pt x="81932" y="211765"/>
                </a:lnTo>
                <a:lnTo>
                  <a:pt x="109541" y="174936"/>
                </a:lnTo>
                <a:lnTo>
                  <a:pt x="140516" y="140773"/>
                </a:lnTo>
                <a:lnTo>
                  <a:pt x="174577" y="109913"/>
                </a:lnTo>
                <a:lnTo>
                  <a:pt x="211520" y="82228"/>
                </a:lnTo>
                <a:lnTo>
                  <a:pt x="251067" y="58226"/>
                </a:lnTo>
                <a:lnTo>
                  <a:pt x="293014" y="38033"/>
                </a:lnTo>
                <a:lnTo>
                  <a:pt x="337094" y="21904"/>
                </a:lnTo>
                <a:lnTo>
                  <a:pt x="383067" y="10094"/>
                </a:lnTo>
                <a:lnTo>
                  <a:pt x="430704" y="2728"/>
                </a:lnTo>
                <a:lnTo>
                  <a:pt x="479763" y="315"/>
                </a:lnTo>
                <a:close/>
              </a:path>
            </a:pathLst>
          </a:custGeom>
          <a:ln w="12191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245427" y="5981191"/>
            <a:ext cx="7219315" cy="1450340"/>
          </a:xfrm>
          <a:custGeom>
            <a:avLst/>
            <a:gdLst/>
            <a:ahLst/>
            <a:cxnLst/>
            <a:rect l="l" t="t" r="r" b="b"/>
            <a:pathLst>
              <a:path w="7219315" h="1450340">
                <a:moveTo>
                  <a:pt x="241630" y="356"/>
                </a:moveTo>
                <a:lnTo>
                  <a:pt x="7218554" y="356"/>
                </a:lnTo>
                <a:lnTo>
                  <a:pt x="7218554" y="1208985"/>
                </a:lnTo>
                <a:lnTo>
                  <a:pt x="7213601" y="1257625"/>
                </a:lnTo>
                <a:lnTo>
                  <a:pt x="7199632" y="1303089"/>
                </a:lnTo>
                <a:lnTo>
                  <a:pt x="7177280" y="1344109"/>
                </a:lnTo>
                <a:lnTo>
                  <a:pt x="7147817" y="1379923"/>
                </a:lnTo>
                <a:lnTo>
                  <a:pt x="7112004" y="1409386"/>
                </a:lnTo>
                <a:lnTo>
                  <a:pt x="7070984" y="1431737"/>
                </a:lnTo>
                <a:lnTo>
                  <a:pt x="7025646" y="1445834"/>
                </a:lnTo>
                <a:lnTo>
                  <a:pt x="6976879" y="1450660"/>
                </a:lnTo>
                <a:lnTo>
                  <a:pt x="-6" y="1450660"/>
                </a:lnTo>
                <a:lnTo>
                  <a:pt x="-6" y="242031"/>
                </a:lnTo>
                <a:lnTo>
                  <a:pt x="4895" y="193392"/>
                </a:lnTo>
                <a:lnTo>
                  <a:pt x="18979" y="148054"/>
                </a:lnTo>
                <a:lnTo>
                  <a:pt x="41255" y="106907"/>
                </a:lnTo>
                <a:lnTo>
                  <a:pt x="70769" y="71094"/>
                </a:lnTo>
                <a:lnTo>
                  <a:pt x="106531" y="41630"/>
                </a:lnTo>
                <a:lnTo>
                  <a:pt x="147576" y="19406"/>
                </a:lnTo>
                <a:lnTo>
                  <a:pt x="192927" y="5309"/>
                </a:lnTo>
                <a:lnTo>
                  <a:pt x="241630" y="356"/>
                </a:lnTo>
                <a:close/>
              </a:path>
            </a:pathLst>
          </a:custGeom>
          <a:ln w="12191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246951" y="4908296"/>
            <a:ext cx="7202170" cy="932815"/>
          </a:xfrm>
          <a:custGeom>
            <a:avLst/>
            <a:gdLst/>
            <a:ahLst/>
            <a:cxnLst/>
            <a:rect l="l" t="t" r="r" b="b"/>
            <a:pathLst>
              <a:path w="7202170" h="932814">
                <a:moveTo>
                  <a:pt x="155425" y="384"/>
                </a:moveTo>
                <a:lnTo>
                  <a:pt x="7201664" y="384"/>
                </a:lnTo>
                <a:lnTo>
                  <a:pt x="7201664" y="777350"/>
                </a:lnTo>
                <a:lnTo>
                  <a:pt x="7193663" y="826498"/>
                </a:lnTo>
                <a:lnTo>
                  <a:pt x="7171693" y="869169"/>
                </a:lnTo>
                <a:lnTo>
                  <a:pt x="7138038" y="902823"/>
                </a:lnTo>
                <a:lnTo>
                  <a:pt x="7095367" y="924793"/>
                </a:lnTo>
                <a:lnTo>
                  <a:pt x="7046220" y="932794"/>
                </a:lnTo>
                <a:lnTo>
                  <a:pt x="-6" y="932794"/>
                </a:lnTo>
                <a:lnTo>
                  <a:pt x="-6" y="155828"/>
                </a:lnTo>
                <a:lnTo>
                  <a:pt x="7918" y="106680"/>
                </a:lnTo>
                <a:lnTo>
                  <a:pt x="29977" y="64009"/>
                </a:lnTo>
                <a:lnTo>
                  <a:pt x="63631" y="30355"/>
                </a:lnTo>
                <a:lnTo>
                  <a:pt x="106302" y="8257"/>
                </a:lnTo>
                <a:lnTo>
                  <a:pt x="155425" y="384"/>
                </a:lnTo>
                <a:close/>
              </a:path>
            </a:pathLst>
          </a:custGeom>
          <a:ln w="12191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214947" y="2431795"/>
            <a:ext cx="7200900" cy="2329180"/>
          </a:xfrm>
          <a:custGeom>
            <a:avLst/>
            <a:gdLst/>
            <a:ahLst/>
            <a:cxnLst/>
            <a:rect l="l" t="t" r="r" b="b"/>
            <a:pathLst>
              <a:path w="7200900" h="2329179">
                <a:moveTo>
                  <a:pt x="387931" y="446"/>
                </a:moveTo>
                <a:lnTo>
                  <a:pt x="7200141" y="446"/>
                </a:lnTo>
                <a:lnTo>
                  <a:pt x="7200141" y="1940957"/>
                </a:lnTo>
                <a:lnTo>
                  <a:pt x="7197093" y="1989597"/>
                </a:lnTo>
                <a:lnTo>
                  <a:pt x="7188330" y="2036459"/>
                </a:lnTo>
                <a:lnTo>
                  <a:pt x="7173979" y="2081162"/>
                </a:lnTo>
                <a:lnTo>
                  <a:pt x="7154676" y="2123324"/>
                </a:lnTo>
                <a:lnTo>
                  <a:pt x="7130673" y="2162693"/>
                </a:lnTo>
                <a:lnTo>
                  <a:pt x="7102226" y="2198634"/>
                </a:lnTo>
                <a:lnTo>
                  <a:pt x="7069842" y="2231145"/>
                </a:lnTo>
                <a:lnTo>
                  <a:pt x="7033775" y="2259465"/>
                </a:lnTo>
                <a:lnTo>
                  <a:pt x="6994533" y="2283594"/>
                </a:lnTo>
                <a:lnTo>
                  <a:pt x="6952370" y="2302898"/>
                </a:lnTo>
                <a:lnTo>
                  <a:pt x="6907667" y="2317122"/>
                </a:lnTo>
                <a:lnTo>
                  <a:pt x="6860805" y="2326011"/>
                </a:lnTo>
                <a:lnTo>
                  <a:pt x="6812165" y="2329059"/>
                </a:lnTo>
                <a:lnTo>
                  <a:pt x="-5" y="2329059"/>
                </a:lnTo>
                <a:lnTo>
                  <a:pt x="-5" y="388548"/>
                </a:lnTo>
                <a:lnTo>
                  <a:pt x="3017" y="339909"/>
                </a:lnTo>
                <a:lnTo>
                  <a:pt x="11843" y="293047"/>
                </a:lnTo>
                <a:lnTo>
                  <a:pt x="26105" y="248217"/>
                </a:lnTo>
                <a:lnTo>
                  <a:pt x="45446" y="206054"/>
                </a:lnTo>
                <a:lnTo>
                  <a:pt x="69499" y="166812"/>
                </a:lnTo>
                <a:lnTo>
                  <a:pt x="97896" y="130745"/>
                </a:lnTo>
                <a:lnTo>
                  <a:pt x="130280" y="98361"/>
                </a:lnTo>
                <a:lnTo>
                  <a:pt x="166296" y="70040"/>
                </a:lnTo>
                <a:lnTo>
                  <a:pt x="205564" y="45911"/>
                </a:lnTo>
                <a:lnTo>
                  <a:pt x="247727" y="26607"/>
                </a:lnTo>
                <a:lnTo>
                  <a:pt x="292417" y="12257"/>
                </a:lnTo>
                <a:lnTo>
                  <a:pt x="339266" y="3494"/>
                </a:lnTo>
                <a:lnTo>
                  <a:pt x="387931" y="446"/>
                </a:lnTo>
                <a:close/>
              </a:path>
            </a:pathLst>
          </a:custGeom>
          <a:ln w="12191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319523" y="1660356"/>
            <a:ext cx="13745210" cy="3964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406265">
              <a:lnSpc>
                <a:spcPct val="100000"/>
              </a:lnSpc>
              <a:spcBef>
                <a:spcPts val="100"/>
              </a:spcBef>
            </a:pPr>
            <a:r>
              <a:rPr dirty="0" sz="1450">
                <a:latin typeface="Microsoft Sans Serif"/>
                <a:cs typeface="Microsoft Sans Serif"/>
              </a:rPr>
              <a:t>Выполнили</a:t>
            </a:r>
            <a:r>
              <a:rPr dirty="0" sz="1450">
                <a:latin typeface="Calibri"/>
                <a:cs typeface="Calibri"/>
              </a:rPr>
              <a:t>:</a:t>
            </a:r>
            <a:r>
              <a:rPr dirty="0" sz="1450" spc="55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Федоров</a:t>
            </a:r>
            <a:r>
              <a:rPr dirty="0" sz="1450" spc="-30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Юрий</a:t>
            </a:r>
            <a:r>
              <a:rPr dirty="0" sz="1450">
                <a:latin typeface="Calibri"/>
                <a:cs typeface="Calibri"/>
              </a:rPr>
              <a:t>,</a:t>
            </a:r>
            <a:r>
              <a:rPr dirty="0" sz="1450" spc="45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Васильев</a:t>
            </a:r>
            <a:r>
              <a:rPr dirty="0" sz="1450" spc="50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Иван</a:t>
            </a:r>
            <a:r>
              <a:rPr dirty="0" sz="1450">
                <a:latin typeface="Calibri"/>
                <a:cs typeface="Calibri"/>
              </a:rPr>
              <a:t>,</a:t>
            </a:r>
            <a:r>
              <a:rPr dirty="0" sz="1450" spc="75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МАНОУ</a:t>
            </a:r>
            <a:r>
              <a:rPr dirty="0" sz="1450" spc="5">
                <a:latin typeface="Microsoft Sans Serif"/>
                <a:cs typeface="Microsoft Sans Serif"/>
              </a:rPr>
              <a:t> </a:t>
            </a:r>
            <a:r>
              <a:rPr dirty="0" sz="1450" spc="-55">
                <a:latin typeface="Microsoft Sans Serif"/>
                <a:cs typeface="Microsoft Sans Serif"/>
              </a:rPr>
              <a:t>ДДТ</a:t>
            </a:r>
            <a:r>
              <a:rPr dirty="0" sz="1450" spc="-105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им</a:t>
            </a:r>
            <a:r>
              <a:rPr dirty="0" sz="1450">
                <a:latin typeface="Calibri"/>
                <a:cs typeface="Calibri"/>
              </a:rPr>
              <a:t>.</a:t>
            </a:r>
            <a:r>
              <a:rPr dirty="0" sz="1450" spc="30">
                <a:latin typeface="Calibri"/>
                <a:cs typeface="Calibri"/>
              </a:rPr>
              <a:t> </a:t>
            </a:r>
            <a:r>
              <a:rPr dirty="0" sz="1450" spc="-10">
                <a:latin typeface="Microsoft Sans Serif"/>
                <a:cs typeface="Microsoft Sans Serif"/>
              </a:rPr>
              <a:t>Ф</a:t>
            </a:r>
            <a:r>
              <a:rPr dirty="0" sz="1450" spc="-10">
                <a:latin typeface="Calibri"/>
                <a:cs typeface="Calibri"/>
              </a:rPr>
              <a:t>.</a:t>
            </a:r>
            <a:r>
              <a:rPr dirty="0" sz="1450" spc="-10">
                <a:latin typeface="Microsoft Sans Serif"/>
                <a:cs typeface="Microsoft Sans Serif"/>
              </a:rPr>
              <a:t>И</a:t>
            </a:r>
            <a:r>
              <a:rPr dirty="0" sz="1450" spc="-10">
                <a:latin typeface="Calibri"/>
                <a:cs typeface="Calibri"/>
              </a:rPr>
              <a:t>.</a:t>
            </a:r>
            <a:r>
              <a:rPr dirty="0" sz="1450" spc="10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Авдеевой</a:t>
            </a:r>
            <a:r>
              <a:rPr dirty="0" sz="1450">
                <a:latin typeface="Calibri"/>
                <a:cs typeface="Calibri"/>
              </a:rPr>
              <a:t>,</a:t>
            </a:r>
            <a:r>
              <a:rPr dirty="0" sz="1450" spc="45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8</a:t>
            </a:r>
            <a:r>
              <a:rPr dirty="0" sz="1450" spc="70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Б</a:t>
            </a:r>
            <a:r>
              <a:rPr dirty="0" sz="1450" spc="15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класса</a:t>
            </a:r>
            <a:r>
              <a:rPr dirty="0" sz="1450" spc="5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МАОУ</a:t>
            </a:r>
            <a:r>
              <a:rPr dirty="0" sz="1450" spc="-15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НПСОШ</a:t>
            </a:r>
            <a:r>
              <a:rPr dirty="0" sz="1450" spc="45">
                <a:latin typeface="Microsoft Sans Serif"/>
                <a:cs typeface="Microsoft Sans Serif"/>
              </a:rPr>
              <a:t> </a:t>
            </a:r>
            <a:r>
              <a:rPr dirty="0" sz="1450" spc="-25">
                <a:latin typeface="Microsoft Sans Serif"/>
                <a:cs typeface="Microsoft Sans Serif"/>
              </a:rPr>
              <a:t>№</a:t>
            </a:r>
            <a:r>
              <a:rPr dirty="0" sz="1450" spc="-25">
                <a:latin typeface="Calibri"/>
                <a:cs typeface="Calibri"/>
              </a:rPr>
              <a:t>2</a:t>
            </a:r>
            <a:endParaRPr sz="1450">
              <a:latin typeface="Calibri"/>
              <a:cs typeface="Calibri"/>
            </a:endParaRPr>
          </a:p>
          <a:p>
            <a:pPr marL="5186680">
              <a:lnSpc>
                <a:spcPct val="100000"/>
              </a:lnSpc>
              <a:spcBef>
                <a:spcPts val="50"/>
              </a:spcBef>
            </a:pPr>
            <a:r>
              <a:rPr dirty="0" sz="1450">
                <a:latin typeface="Microsoft Sans Serif"/>
                <a:cs typeface="Microsoft Sans Serif"/>
              </a:rPr>
              <a:t>Научный</a:t>
            </a:r>
            <a:r>
              <a:rPr dirty="0" sz="1450" spc="10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руководитель</a:t>
            </a:r>
            <a:r>
              <a:rPr dirty="0" sz="1450">
                <a:latin typeface="Calibri"/>
                <a:cs typeface="Calibri"/>
              </a:rPr>
              <a:t>:</a:t>
            </a:r>
            <a:r>
              <a:rPr dirty="0" sz="1450" spc="50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Нестерова</a:t>
            </a:r>
            <a:r>
              <a:rPr dirty="0" sz="1450" spc="30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Екатерина Алексеевна</a:t>
            </a:r>
            <a:r>
              <a:rPr dirty="0" sz="1450">
                <a:latin typeface="Calibri"/>
                <a:cs typeface="Calibri"/>
              </a:rPr>
              <a:t>,</a:t>
            </a:r>
            <a:r>
              <a:rPr dirty="0" sz="1450" spc="35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педагог</a:t>
            </a:r>
            <a:r>
              <a:rPr dirty="0" sz="1450" spc="-40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дополнительного</a:t>
            </a:r>
            <a:r>
              <a:rPr dirty="0" sz="1450" spc="45">
                <a:latin typeface="Microsoft Sans Serif"/>
                <a:cs typeface="Microsoft Sans Serif"/>
              </a:rPr>
              <a:t> </a:t>
            </a:r>
            <a:r>
              <a:rPr dirty="0" sz="1450" spc="-10">
                <a:latin typeface="Microsoft Sans Serif"/>
                <a:cs typeface="Microsoft Sans Serif"/>
              </a:rPr>
              <a:t>образования</a:t>
            </a:r>
            <a:endParaRPr sz="145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1700">
              <a:latin typeface="Microsoft Sans Serif"/>
              <a:cs typeface="Microsoft Sans Serif"/>
            </a:endParaRPr>
          </a:p>
          <a:p>
            <a:pPr algn="just" marL="158750" marR="7126605">
              <a:lnSpc>
                <a:spcPct val="117000"/>
              </a:lnSpc>
              <a:spcBef>
                <a:spcPts val="1125"/>
              </a:spcBef>
            </a:pPr>
            <a:r>
              <a:rPr dirty="0" sz="1650" b="1">
                <a:latin typeface="Arial"/>
                <a:cs typeface="Arial"/>
              </a:rPr>
              <a:t>Актуальность</a:t>
            </a:r>
            <a:r>
              <a:rPr dirty="0" sz="1650" b="1">
                <a:latin typeface="Calibri"/>
                <a:cs typeface="Calibri"/>
              </a:rPr>
              <a:t>.</a:t>
            </a:r>
            <a:r>
              <a:rPr dirty="0" sz="1650" spc="400" b="1">
                <a:latin typeface="Calibri"/>
                <a:cs typeface="Calibri"/>
              </a:rPr>
              <a:t>  </a:t>
            </a:r>
            <a:r>
              <a:rPr dirty="0" sz="1650">
                <a:latin typeface="Microsoft Sans Serif"/>
                <a:cs typeface="Microsoft Sans Serif"/>
              </a:rPr>
              <a:t>Карты</a:t>
            </a:r>
            <a:r>
              <a:rPr dirty="0" sz="1650" spc="235">
                <a:latin typeface="Microsoft Sans Serif"/>
                <a:cs typeface="Microsoft Sans Serif"/>
              </a:rPr>
              <a:t>  </a:t>
            </a:r>
            <a:r>
              <a:rPr dirty="0" sz="1650">
                <a:latin typeface="Microsoft Sans Serif"/>
                <a:cs typeface="Microsoft Sans Serif"/>
              </a:rPr>
              <a:t>и</a:t>
            </a:r>
            <a:r>
              <a:rPr dirty="0" sz="1650" spc="254">
                <a:latin typeface="Microsoft Sans Serif"/>
                <a:cs typeface="Microsoft Sans Serif"/>
              </a:rPr>
              <a:t>  </a:t>
            </a:r>
            <a:r>
              <a:rPr dirty="0" sz="1650">
                <a:latin typeface="Microsoft Sans Serif"/>
                <a:cs typeface="Microsoft Sans Serif"/>
              </a:rPr>
              <a:t>атласы</a:t>
            </a:r>
            <a:r>
              <a:rPr dirty="0" sz="1650" spc="260">
                <a:latin typeface="Microsoft Sans Serif"/>
                <a:cs typeface="Microsoft Sans Serif"/>
              </a:rPr>
              <a:t>  </a:t>
            </a:r>
            <a:r>
              <a:rPr dirty="0" sz="1650">
                <a:latin typeface="Microsoft Sans Serif"/>
                <a:cs typeface="Microsoft Sans Serif"/>
              </a:rPr>
              <a:t>городских</a:t>
            </a:r>
            <a:r>
              <a:rPr dirty="0" sz="1650" spc="250">
                <a:latin typeface="Microsoft Sans Serif"/>
                <a:cs typeface="Microsoft Sans Serif"/>
              </a:rPr>
              <a:t>  </a:t>
            </a:r>
            <a:r>
              <a:rPr dirty="0" sz="1650">
                <a:latin typeface="Microsoft Sans Serif"/>
                <a:cs typeface="Microsoft Sans Serif"/>
              </a:rPr>
              <a:t>территорий</a:t>
            </a:r>
            <a:r>
              <a:rPr dirty="0" sz="1650" spc="285">
                <a:latin typeface="Microsoft Sans Serif"/>
                <a:cs typeface="Microsoft Sans Serif"/>
              </a:rPr>
              <a:t>  </a:t>
            </a:r>
            <a:r>
              <a:rPr dirty="0" sz="1650" spc="-25">
                <a:latin typeface="Microsoft Sans Serif"/>
                <a:cs typeface="Microsoft Sans Serif"/>
              </a:rPr>
              <a:t>на </a:t>
            </a:r>
            <a:r>
              <a:rPr dirty="0" sz="1650" spc="-10">
                <a:latin typeface="Microsoft Sans Serif"/>
                <a:cs typeface="Microsoft Sans Serif"/>
              </a:rPr>
              <a:t>сегодняшний</a:t>
            </a:r>
            <a:r>
              <a:rPr dirty="0" sz="1650" spc="-60">
                <a:latin typeface="Microsoft Sans Serif"/>
                <a:cs typeface="Microsoft Sans Serif"/>
              </a:rPr>
              <a:t> </a:t>
            </a:r>
            <a:r>
              <a:rPr dirty="0" sz="1650">
                <a:latin typeface="Microsoft Sans Serif"/>
                <a:cs typeface="Microsoft Sans Serif"/>
              </a:rPr>
              <a:t>день</a:t>
            </a:r>
            <a:r>
              <a:rPr dirty="0" sz="1650" spc="-20">
                <a:latin typeface="Microsoft Sans Serif"/>
                <a:cs typeface="Microsoft Sans Serif"/>
              </a:rPr>
              <a:t> образуют</a:t>
            </a:r>
            <a:r>
              <a:rPr dirty="0" sz="1650" spc="-80">
                <a:latin typeface="Microsoft Sans Serif"/>
                <a:cs typeface="Microsoft Sans Serif"/>
              </a:rPr>
              <a:t> </a:t>
            </a:r>
            <a:r>
              <a:rPr dirty="0" sz="1650" spc="-20">
                <a:latin typeface="Microsoft Sans Serif"/>
                <a:cs typeface="Microsoft Sans Serif"/>
              </a:rPr>
              <a:t>отдельную</a:t>
            </a:r>
            <a:r>
              <a:rPr dirty="0" sz="1650" spc="-70">
                <a:latin typeface="Microsoft Sans Serif"/>
                <a:cs typeface="Microsoft Sans Serif"/>
              </a:rPr>
              <a:t> </a:t>
            </a:r>
            <a:r>
              <a:rPr dirty="0" sz="1650">
                <a:latin typeface="Microsoft Sans Serif"/>
                <a:cs typeface="Microsoft Sans Serif"/>
              </a:rPr>
              <a:t>отрасль</a:t>
            </a:r>
            <a:r>
              <a:rPr dirty="0" sz="1650" spc="-30">
                <a:latin typeface="Microsoft Sans Serif"/>
                <a:cs typeface="Microsoft Sans Serif"/>
              </a:rPr>
              <a:t> </a:t>
            </a:r>
            <a:r>
              <a:rPr dirty="0" sz="1650" spc="-10">
                <a:latin typeface="Microsoft Sans Serif"/>
                <a:cs typeface="Microsoft Sans Serif"/>
              </a:rPr>
              <a:t>картографии</a:t>
            </a:r>
            <a:r>
              <a:rPr dirty="0" sz="1650" spc="-10">
                <a:latin typeface="Calibri"/>
                <a:cs typeface="Calibri"/>
              </a:rPr>
              <a:t>.</a:t>
            </a:r>
            <a:r>
              <a:rPr dirty="0" sz="1650" spc="35">
                <a:latin typeface="Calibri"/>
                <a:cs typeface="Calibri"/>
              </a:rPr>
              <a:t> </a:t>
            </a:r>
            <a:r>
              <a:rPr dirty="0" sz="1650" spc="-25">
                <a:latin typeface="Microsoft Sans Serif"/>
                <a:cs typeface="Microsoft Sans Serif"/>
              </a:rPr>
              <a:t>Как </a:t>
            </a:r>
            <a:r>
              <a:rPr dirty="0" sz="1650">
                <a:latin typeface="Microsoft Sans Serif"/>
                <a:cs typeface="Microsoft Sans Serif"/>
              </a:rPr>
              <a:t>следствие</a:t>
            </a:r>
            <a:r>
              <a:rPr dirty="0" sz="1650">
                <a:latin typeface="Calibri"/>
                <a:cs typeface="Calibri"/>
              </a:rPr>
              <a:t>,</a:t>
            </a:r>
            <a:r>
              <a:rPr dirty="0" sz="1650" spc="335">
                <a:latin typeface="Calibri"/>
                <a:cs typeface="Calibri"/>
              </a:rPr>
              <a:t>  </a:t>
            </a:r>
            <a:r>
              <a:rPr dirty="0" sz="1650">
                <a:latin typeface="Microsoft Sans Serif"/>
                <a:cs typeface="Microsoft Sans Serif"/>
              </a:rPr>
              <a:t>города</a:t>
            </a:r>
            <a:r>
              <a:rPr dirty="0" sz="1650" spc="235">
                <a:latin typeface="Microsoft Sans Serif"/>
                <a:cs typeface="Microsoft Sans Serif"/>
              </a:rPr>
              <a:t>  </a:t>
            </a:r>
            <a:r>
              <a:rPr dirty="0" sz="1650">
                <a:latin typeface="Microsoft Sans Serif"/>
                <a:cs typeface="Microsoft Sans Serif"/>
              </a:rPr>
              <a:t>играют</a:t>
            </a:r>
            <a:r>
              <a:rPr dirty="0" sz="1650" spc="229">
                <a:latin typeface="Microsoft Sans Serif"/>
                <a:cs typeface="Microsoft Sans Serif"/>
              </a:rPr>
              <a:t>  </a:t>
            </a:r>
            <a:r>
              <a:rPr dirty="0" sz="1650">
                <a:latin typeface="Microsoft Sans Serif"/>
                <a:cs typeface="Microsoft Sans Serif"/>
              </a:rPr>
              <a:t>большую</a:t>
            </a:r>
            <a:r>
              <a:rPr dirty="0" sz="1650" spc="235">
                <a:latin typeface="Microsoft Sans Serif"/>
                <a:cs typeface="Microsoft Sans Serif"/>
              </a:rPr>
              <a:t>  </a:t>
            </a:r>
            <a:r>
              <a:rPr dirty="0" sz="1650">
                <a:latin typeface="Microsoft Sans Serif"/>
                <a:cs typeface="Microsoft Sans Serif"/>
              </a:rPr>
              <a:t>роль</a:t>
            </a:r>
            <a:r>
              <a:rPr dirty="0" sz="1650" spc="229">
                <a:latin typeface="Microsoft Sans Serif"/>
                <a:cs typeface="Microsoft Sans Serif"/>
              </a:rPr>
              <a:t>  </a:t>
            </a:r>
            <a:r>
              <a:rPr dirty="0" sz="1650">
                <a:latin typeface="Microsoft Sans Serif"/>
                <a:cs typeface="Microsoft Sans Serif"/>
              </a:rPr>
              <a:t>во</a:t>
            </a:r>
            <a:r>
              <a:rPr dirty="0" sz="1650" spc="235">
                <a:latin typeface="Microsoft Sans Serif"/>
                <a:cs typeface="Microsoft Sans Serif"/>
              </a:rPr>
              <a:t>  </a:t>
            </a:r>
            <a:r>
              <a:rPr dirty="0" sz="1650">
                <a:latin typeface="Microsoft Sans Serif"/>
                <a:cs typeface="Microsoft Sans Serif"/>
              </a:rPr>
              <a:t>всех</a:t>
            </a:r>
            <a:r>
              <a:rPr dirty="0" sz="1650" spc="225">
                <a:latin typeface="Microsoft Sans Serif"/>
                <a:cs typeface="Microsoft Sans Serif"/>
              </a:rPr>
              <a:t>  </a:t>
            </a:r>
            <a:r>
              <a:rPr dirty="0" sz="1650" spc="-10">
                <a:latin typeface="Microsoft Sans Serif"/>
                <a:cs typeface="Microsoft Sans Serif"/>
              </a:rPr>
              <a:t>сферах </a:t>
            </a:r>
            <a:r>
              <a:rPr dirty="0" sz="1650" spc="-20">
                <a:latin typeface="Microsoft Sans Serif"/>
                <a:cs typeface="Microsoft Sans Serif"/>
              </a:rPr>
              <a:t>человеческой</a:t>
            </a:r>
            <a:r>
              <a:rPr dirty="0" sz="1650" spc="-35">
                <a:latin typeface="Microsoft Sans Serif"/>
                <a:cs typeface="Microsoft Sans Serif"/>
              </a:rPr>
              <a:t> </a:t>
            </a:r>
            <a:r>
              <a:rPr dirty="0" sz="1650" spc="-10">
                <a:latin typeface="Microsoft Sans Serif"/>
                <a:cs typeface="Microsoft Sans Serif"/>
              </a:rPr>
              <a:t>жизнедеятельности</a:t>
            </a:r>
            <a:r>
              <a:rPr dirty="0" sz="1650" spc="-10">
                <a:latin typeface="Calibri"/>
                <a:cs typeface="Calibri"/>
              </a:rPr>
              <a:t>.</a:t>
            </a:r>
            <a:endParaRPr sz="1650">
              <a:latin typeface="Calibri"/>
              <a:cs typeface="Calibri"/>
            </a:endParaRPr>
          </a:p>
          <a:p>
            <a:pPr algn="just" marL="158750" marR="7070090">
              <a:lnSpc>
                <a:spcPct val="117000"/>
              </a:lnSpc>
            </a:pPr>
            <a:r>
              <a:rPr dirty="0" sz="1650">
                <a:latin typeface="Microsoft Sans Serif"/>
                <a:cs typeface="Microsoft Sans Serif"/>
              </a:rPr>
              <a:t>Особое </a:t>
            </a:r>
            <a:r>
              <a:rPr dirty="0" sz="1650" spc="-10">
                <a:latin typeface="Microsoft Sans Serif"/>
                <a:cs typeface="Microsoft Sans Serif"/>
              </a:rPr>
              <a:t>значение</a:t>
            </a:r>
            <a:r>
              <a:rPr dirty="0" sz="1650" spc="-20">
                <a:latin typeface="Microsoft Sans Serif"/>
                <a:cs typeface="Microsoft Sans Serif"/>
              </a:rPr>
              <a:t> </a:t>
            </a:r>
            <a:r>
              <a:rPr dirty="0" sz="1650" spc="-10">
                <a:latin typeface="Microsoft Sans Serif"/>
                <a:cs typeface="Microsoft Sans Serif"/>
              </a:rPr>
              <a:t>приобретают</a:t>
            </a:r>
            <a:r>
              <a:rPr dirty="0" sz="1650" spc="-15">
                <a:latin typeface="Microsoft Sans Serif"/>
                <a:cs typeface="Microsoft Sans Serif"/>
              </a:rPr>
              <a:t> </a:t>
            </a:r>
            <a:r>
              <a:rPr dirty="0" sz="1650">
                <a:latin typeface="Microsoft Sans Serif"/>
                <a:cs typeface="Microsoft Sans Serif"/>
              </a:rPr>
              <a:t>вопросы</a:t>
            </a:r>
            <a:r>
              <a:rPr dirty="0" sz="1650" spc="-10">
                <a:latin typeface="Microsoft Sans Serif"/>
                <a:cs typeface="Microsoft Sans Serif"/>
              </a:rPr>
              <a:t> </a:t>
            </a:r>
            <a:r>
              <a:rPr dirty="0" sz="1650">
                <a:latin typeface="Microsoft Sans Serif"/>
                <a:cs typeface="Microsoft Sans Serif"/>
              </a:rPr>
              <a:t>цен</a:t>
            </a:r>
            <a:r>
              <a:rPr dirty="0" sz="1650" spc="-25">
                <a:latin typeface="Microsoft Sans Serif"/>
                <a:cs typeface="Microsoft Sans Serif"/>
              </a:rPr>
              <a:t> </a:t>
            </a:r>
            <a:r>
              <a:rPr dirty="0" sz="1650">
                <a:latin typeface="Microsoft Sans Serif"/>
                <a:cs typeface="Microsoft Sans Serif"/>
              </a:rPr>
              <a:t>на</a:t>
            </a:r>
            <a:r>
              <a:rPr dirty="0" sz="1650" spc="-20">
                <a:latin typeface="Microsoft Sans Serif"/>
                <a:cs typeface="Microsoft Sans Serif"/>
              </a:rPr>
              <a:t> </a:t>
            </a:r>
            <a:r>
              <a:rPr dirty="0" sz="1650" spc="-10">
                <a:latin typeface="Microsoft Sans Serif"/>
                <a:cs typeface="Microsoft Sans Serif"/>
              </a:rPr>
              <a:t>продукты</a:t>
            </a:r>
            <a:r>
              <a:rPr dirty="0" sz="1650" spc="-30">
                <a:latin typeface="Microsoft Sans Serif"/>
                <a:cs typeface="Microsoft Sans Serif"/>
              </a:rPr>
              <a:t> </a:t>
            </a:r>
            <a:r>
              <a:rPr dirty="0" sz="1650" spc="-10">
                <a:latin typeface="Microsoft Sans Serif"/>
                <a:cs typeface="Microsoft Sans Serif"/>
              </a:rPr>
              <a:t>питания</a:t>
            </a:r>
            <a:r>
              <a:rPr dirty="0" sz="1650" spc="-10">
                <a:latin typeface="Calibri"/>
                <a:cs typeface="Calibri"/>
              </a:rPr>
              <a:t>. </a:t>
            </a:r>
            <a:r>
              <a:rPr dirty="0" sz="1650">
                <a:latin typeface="Microsoft Sans Serif"/>
                <a:cs typeface="Microsoft Sans Serif"/>
              </a:rPr>
              <a:t>Исследование</a:t>
            </a:r>
            <a:r>
              <a:rPr dirty="0" sz="1650" spc="315">
                <a:latin typeface="Microsoft Sans Serif"/>
                <a:cs typeface="Microsoft Sans Serif"/>
              </a:rPr>
              <a:t> </a:t>
            </a:r>
            <a:r>
              <a:rPr dirty="0" sz="1650">
                <a:latin typeface="Microsoft Sans Serif"/>
                <a:cs typeface="Microsoft Sans Serif"/>
              </a:rPr>
              <a:t>проводилось</a:t>
            </a:r>
            <a:r>
              <a:rPr dirty="0" sz="1650" spc="340">
                <a:latin typeface="Microsoft Sans Serif"/>
                <a:cs typeface="Microsoft Sans Serif"/>
              </a:rPr>
              <a:t> </a:t>
            </a:r>
            <a:r>
              <a:rPr dirty="0" sz="1650">
                <a:latin typeface="Microsoft Sans Serif"/>
                <a:cs typeface="Microsoft Sans Serif"/>
              </a:rPr>
              <a:t>в</a:t>
            </a:r>
            <a:r>
              <a:rPr dirty="0" sz="1650" spc="335">
                <a:latin typeface="Microsoft Sans Serif"/>
                <a:cs typeface="Microsoft Sans Serif"/>
              </a:rPr>
              <a:t> </a:t>
            </a:r>
            <a:r>
              <a:rPr dirty="0" sz="1650">
                <a:latin typeface="Microsoft Sans Serif"/>
                <a:cs typeface="Microsoft Sans Serif"/>
              </a:rPr>
              <a:t>ДДТ</a:t>
            </a:r>
            <a:r>
              <a:rPr dirty="0" sz="1650" spc="235">
                <a:latin typeface="Microsoft Sans Serif"/>
                <a:cs typeface="Microsoft Sans Serif"/>
              </a:rPr>
              <a:t> </a:t>
            </a:r>
            <a:r>
              <a:rPr dirty="0" sz="1650">
                <a:latin typeface="Microsoft Sans Serif"/>
                <a:cs typeface="Microsoft Sans Serif"/>
              </a:rPr>
              <a:t>им</a:t>
            </a:r>
            <a:r>
              <a:rPr dirty="0" sz="1650">
                <a:latin typeface="Calibri"/>
                <a:cs typeface="Calibri"/>
              </a:rPr>
              <a:t>.</a:t>
            </a:r>
            <a:r>
              <a:rPr dirty="0" sz="1650" spc="395">
                <a:latin typeface="Calibri"/>
                <a:cs typeface="Calibri"/>
              </a:rPr>
              <a:t> </a:t>
            </a:r>
            <a:r>
              <a:rPr dirty="0" sz="1650">
                <a:latin typeface="Microsoft Sans Serif"/>
                <a:cs typeface="Microsoft Sans Serif"/>
              </a:rPr>
              <a:t>Ф</a:t>
            </a:r>
            <a:r>
              <a:rPr dirty="0" sz="1650">
                <a:latin typeface="Calibri"/>
                <a:cs typeface="Calibri"/>
              </a:rPr>
              <a:t>.</a:t>
            </a:r>
            <a:r>
              <a:rPr dirty="0" sz="1650">
                <a:latin typeface="Microsoft Sans Serif"/>
                <a:cs typeface="Microsoft Sans Serif"/>
              </a:rPr>
              <a:t>И</a:t>
            </a:r>
            <a:r>
              <a:rPr dirty="0" sz="1650">
                <a:latin typeface="Calibri"/>
                <a:cs typeface="Calibri"/>
              </a:rPr>
              <a:t>.</a:t>
            </a:r>
            <a:r>
              <a:rPr dirty="0" sz="1650" spc="350">
                <a:latin typeface="Calibri"/>
                <a:cs typeface="Calibri"/>
              </a:rPr>
              <a:t> </a:t>
            </a:r>
            <a:r>
              <a:rPr dirty="0" sz="1650">
                <a:latin typeface="Microsoft Sans Serif"/>
                <a:cs typeface="Microsoft Sans Serif"/>
              </a:rPr>
              <a:t>Авдеевой</a:t>
            </a:r>
            <a:r>
              <a:rPr dirty="0" sz="1650" spc="340">
                <a:latin typeface="Microsoft Sans Serif"/>
                <a:cs typeface="Microsoft Sans Serif"/>
              </a:rPr>
              <a:t> </a:t>
            </a:r>
            <a:r>
              <a:rPr dirty="0" sz="1650" spc="-10">
                <a:latin typeface="Calibri"/>
                <a:cs typeface="Calibri"/>
              </a:rPr>
              <a:t>(</a:t>
            </a:r>
            <a:r>
              <a:rPr dirty="0" sz="1650" spc="-10">
                <a:latin typeface="Microsoft Sans Serif"/>
                <a:cs typeface="Microsoft Sans Serif"/>
              </a:rPr>
              <a:t>Детский </a:t>
            </a:r>
            <a:r>
              <a:rPr dirty="0" sz="1650" spc="-20">
                <a:latin typeface="Microsoft Sans Serif"/>
                <a:cs typeface="Microsoft Sans Serif"/>
              </a:rPr>
              <a:t>технопарк</a:t>
            </a:r>
            <a:r>
              <a:rPr dirty="0" sz="1650" spc="-70">
                <a:latin typeface="Microsoft Sans Serif"/>
                <a:cs typeface="Microsoft Sans Serif"/>
              </a:rPr>
              <a:t> </a:t>
            </a:r>
            <a:r>
              <a:rPr dirty="0" sz="1650" spc="-10">
                <a:latin typeface="Microsoft Sans Serif"/>
                <a:cs typeface="Microsoft Sans Serif"/>
              </a:rPr>
              <a:t>Кванториум</a:t>
            </a:r>
            <a:r>
              <a:rPr dirty="0" sz="1650" spc="-10">
                <a:latin typeface="Calibri"/>
                <a:cs typeface="Calibri"/>
              </a:rPr>
              <a:t>)</a:t>
            </a:r>
            <a:endParaRPr sz="165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Calibri"/>
              <a:cs typeface="Calibri"/>
            </a:endParaRPr>
          </a:p>
          <a:p>
            <a:pPr marL="12700" marR="7016750">
              <a:lnSpc>
                <a:spcPct val="100600"/>
              </a:lnSpc>
            </a:pPr>
            <a:r>
              <a:rPr dirty="0" sz="1650" b="1">
                <a:latin typeface="Arial"/>
                <a:cs typeface="Arial"/>
              </a:rPr>
              <a:t>Целью</a:t>
            </a:r>
            <a:r>
              <a:rPr dirty="0" sz="1650" spc="-75" b="1">
                <a:latin typeface="Arial"/>
                <a:cs typeface="Arial"/>
              </a:rPr>
              <a:t> </a:t>
            </a:r>
            <a:r>
              <a:rPr dirty="0" sz="1650" spc="-10">
                <a:latin typeface="Microsoft Sans Serif"/>
                <a:cs typeface="Microsoft Sans Serif"/>
              </a:rPr>
              <a:t>данного</a:t>
            </a:r>
            <a:r>
              <a:rPr dirty="0" sz="1650" spc="-95">
                <a:latin typeface="Microsoft Sans Serif"/>
                <a:cs typeface="Microsoft Sans Serif"/>
              </a:rPr>
              <a:t> </a:t>
            </a:r>
            <a:r>
              <a:rPr dirty="0" sz="1650">
                <a:latin typeface="Microsoft Sans Serif"/>
                <a:cs typeface="Microsoft Sans Serif"/>
              </a:rPr>
              <a:t>исследования</a:t>
            </a:r>
            <a:r>
              <a:rPr dirty="0" sz="1650" spc="-20">
                <a:latin typeface="Microsoft Sans Serif"/>
                <a:cs typeface="Microsoft Sans Serif"/>
              </a:rPr>
              <a:t> </a:t>
            </a:r>
            <a:r>
              <a:rPr dirty="0" sz="1650" spc="-10">
                <a:latin typeface="Microsoft Sans Serif"/>
                <a:cs typeface="Microsoft Sans Serif"/>
              </a:rPr>
              <a:t>является</a:t>
            </a:r>
            <a:r>
              <a:rPr dirty="0" sz="1650" spc="-75">
                <a:latin typeface="Microsoft Sans Serif"/>
                <a:cs typeface="Microsoft Sans Serif"/>
              </a:rPr>
              <a:t> </a:t>
            </a:r>
            <a:r>
              <a:rPr dirty="0" sz="1650">
                <a:latin typeface="Microsoft Sans Serif"/>
                <a:cs typeface="Microsoft Sans Serif"/>
              </a:rPr>
              <a:t>составление</a:t>
            </a:r>
            <a:r>
              <a:rPr dirty="0" sz="1650" spc="-70">
                <a:latin typeface="Microsoft Sans Serif"/>
                <a:cs typeface="Microsoft Sans Serif"/>
              </a:rPr>
              <a:t> </a:t>
            </a:r>
            <a:r>
              <a:rPr dirty="0" sz="1650" spc="-10">
                <a:latin typeface="Microsoft Sans Serif"/>
                <a:cs typeface="Microsoft Sans Serif"/>
              </a:rPr>
              <a:t>интерактивной карты</a:t>
            </a:r>
            <a:r>
              <a:rPr dirty="0" sz="1650" spc="-95">
                <a:latin typeface="Microsoft Sans Serif"/>
                <a:cs typeface="Microsoft Sans Serif"/>
              </a:rPr>
              <a:t> </a:t>
            </a:r>
            <a:r>
              <a:rPr dirty="0" sz="1650">
                <a:latin typeface="Microsoft Sans Serif"/>
                <a:cs typeface="Microsoft Sans Serif"/>
              </a:rPr>
              <a:t>цен</a:t>
            </a:r>
            <a:r>
              <a:rPr dirty="0" sz="1650" spc="-60">
                <a:latin typeface="Microsoft Sans Serif"/>
                <a:cs typeface="Microsoft Sans Serif"/>
              </a:rPr>
              <a:t> </a:t>
            </a:r>
            <a:r>
              <a:rPr dirty="0" sz="1650">
                <a:latin typeface="Microsoft Sans Serif"/>
                <a:cs typeface="Microsoft Sans Serif"/>
              </a:rPr>
              <a:t>на</a:t>
            </a:r>
            <a:r>
              <a:rPr dirty="0" sz="1650" spc="-60">
                <a:latin typeface="Microsoft Sans Serif"/>
                <a:cs typeface="Microsoft Sans Serif"/>
              </a:rPr>
              <a:t> </a:t>
            </a:r>
            <a:r>
              <a:rPr dirty="0" sz="1650">
                <a:latin typeface="Microsoft Sans Serif"/>
                <a:cs typeface="Microsoft Sans Serif"/>
              </a:rPr>
              <a:t>основные</a:t>
            </a:r>
            <a:r>
              <a:rPr dirty="0" sz="1650" spc="-55">
                <a:latin typeface="Microsoft Sans Serif"/>
                <a:cs typeface="Microsoft Sans Serif"/>
              </a:rPr>
              <a:t> </a:t>
            </a:r>
            <a:r>
              <a:rPr dirty="0" sz="1650" spc="-20">
                <a:latin typeface="Microsoft Sans Serif"/>
                <a:cs typeface="Microsoft Sans Serif"/>
              </a:rPr>
              <a:t>продукты</a:t>
            </a:r>
            <a:r>
              <a:rPr dirty="0" sz="1650" spc="-95">
                <a:latin typeface="Microsoft Sans Serif"/>
                <a:cs typeface="Microsoft Sans Serif"/>
              </a:rPr>
              <a:t> </a:t>
            </a:r>
            <a:r>
              <a:rPr dirty="0" sz="1650" spc="-10">
                <a:latin typeface="Microsoft Sans Serif"/>
                <a:cs typeface="Microsoft Sans Serif"/>
              </a:rPr>
              <a:t>питания</a:t>
            </a:r>
            <a:r>
              <a:rPr dirty="0" sz="1650" spc="-75">
                <a:latin typeface="Microsoft Sans Serif"/>
                <a:cs typeface="Microsoft Sans Serif"/>
              </a:rPr>
              <a:t> </a:t>
            </a:r>
            <a:r>
              <a:rPr dirty="0" sz="1650">
                <a:latin typeface="Microsoft Sans Serif"/>
                <a:cs typeface="Microsoft Sans Serif"/>
              </a:rPr>
              <a:t>в</a:t>
            </a:r>
            <a:r>
              <a:rPr dirty="0" sz="1650" spc="-40">
                <a:latin typeface="Microsoft Sans Serif"/>
                <a:cs typeface="Microsoft Sans Serif"/>
              </a:rPr>
              <a:t> </a:t>
            </a:r>
            <a:r>
              <a:rPr dirty="0" sz="1650" spc="-25">
                <a:latin typeface="Microsoft Sans Serif"/>
                <a:cs typeface="Microsoft Sans Serif"/>
              </a:rPr>
              <a:t>магазинах</a:t>
            </a:r>
            <a:r>
              <a:rPr dirty="0" sz="1650" spc="-90">
                <a:latin typeface="Microsoft Sans Serif"/>
                <a:cs typeface="Microsoft Sans Serif"/>
              </a:rPr>
              <a:t> </a:t>
            </a:r>
            <a:r>
              <a:rPr dirty="0" sz="1650">
                <a:latin typeface="Microsoft Sans Serif"/>
                <a:cs typeface="Microsoft Sans Serif"/>
              </a:rPr>
              <a:t>г</a:t>
            </a:r>
            <a:r>
              <a:rPr dirty="0" sz="1650">
                <a:latin typeface="Calibri"/>
                <a:cs typeface="Calibri"/>
              </a:rPr>
              <a:t>.</a:t>
            </a:r>
            <a:r>
              <a:rPr dirty="0" sz="1650" spc="5">
                <a:latin typeface="Calibri"/>
                <a:cs typeface="Calibri"/>
              </a:rPr>
              <a:t> </a:t>
            </a:r>
            <a:r>
              <a:rPr dirty="0" sz="1650" spc="-10">
                <a:latin typeface="Microsoft Sans Serif"/>
                <a:cs typeface="Microsoft Sans Serif"/>
              </a:rPr>
              <a:t>Якутска</a:t>
            </a:r>
            <a:r>
              <a:rPr dirty="0" sz="1650" spc="-10">
                <a:latin typeface="Calibri"/>
                <a:cs typeface="Calibri"/>
              </a:rPr>
              <a:t>.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2254065" y="0"/>
            <a:ext cx="10150475" cy="1557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065" marR="5080">
              <a:lnSpc>
                <a:spcPct val="102400"/>
              </a:lnSpc>
            </a:pPr>
            <a:r>
              <a:rPr dirty="0" sz="3350" spc="-55" b="1">
                <a:latin typeface="Arial"/>
                <a:cs typeface="Arial"/>
              </a:rPr>
              <a:t>Экономико</a:t>
            </a:r>
            <a:r>
              <a:rPr dirty="0" sz="3350" spc="-55" b="1">
                <a:latin typeface="Calibri"/>
                <a:cs typeface="Calibri"/>
              </a:rPr>
              <a:t>-</a:t>
            </a:r>
            <a:r>
              <a:rPr dirty="0" sz="3350" spc="-40" b="1">
                <a:latin typeface="Arial"/>
                <a:cs typeface="Arial"/>
              </a:rPr>
              <a:t>географическое</a:t>
            </a:r>
            <a:r>
              <a:rPr dirty="0" sz="3350" spc="-90" b="1">
                <a:latin typeface="Arial"/>
                <a:cs typeface="Arial"/>
              </a:rPr>
              <a:t> </a:t>
            </a:r>
            <a:r>
              <a:rPr dirty="0" sz="3350" spc="-10" b="1">
                <a:latin typeface="Arial"/>
                <a:cs typeface="Arial"/>
              </a:rPr>
              <a:t>картографирование ценообразований</a:t>
            </a:r>
            <a:endParaRPr sz="3350">
              <a:latin typeface="Arial"/>
              <a:cs typeface="Arial"/>
            </a:endParaRPr>
          </a:p>
          <a:p>
            <a:pPr algn="ctr">
              <a:lnSpc>
                <a:spcPts val="3925"/>
              </a:lnSpc>
            </a:pPr>
            <a:r>
              <a:rPr dirty="0" sz="3350" spc="-10" b="1">
                <a:latin typeface="Arial"/>
                <a:cs typeface="Arial"/>
              </a:rPr>
              <a:t>на</a:t>
            </a:r>
            <a:r>
              <a:rPr dirty="0" sz="3350" spc="-225" b="1">
                <a:latin typeface="Arial"/>
                <a:cs typeface="Arial"/>
              </a:rPr>
              <a:t> </a:t>
            </a:r>
            <a:r>
              <a:rPr dirty="0" sz="3350" spc="-35" b="1">
                <a:latin typeface="Arial"/>
                <a:cs typeface="Arial"/>
              </a:rPr>
              <a:t>территории</a:t>
            </a:r>
            <a:r>
              <a:rPr dirty="0" sz="3350" spc="-165" b="1">
                <a:latin typeface="Arial"/>
                <a:cs typeface="Arial"/>
              </a:rPr>
              <a:t> </a:t>
            </a:r>
            <a:r>
              <a:rPr dirty="0" sz="3350" b="1">
                <a:latin typeface="Arial"/>
                <a:cs typeface="Arial"/>
              </a:rPr>
              <a:t>г</a:t>
            </a:r>
            <a:r>
              <a:rPr dirty="0" sz="3350" b="1">
                <a:latin typeface="Calibri"/>
                <a:cs typeface="Calibri"/>
              </a:rPr>
              <a:t>.</a:t>
            </a:r>
            <a:r>
              <a:rPr dirty="0" sz="3350" spc="-20" b="1">
                <a:latin typeface="Calibri"/>
                <a:cs typeface="Calibri"/>
              </a:rPr>
              <a:t> </a:t>
            </a:r>
            <a:r>
              <a:rPr dirty="0" sz="3350" spc="-10" b="1">
                <a:latin typeface="Arial"/>
                <a:cs typeface="Arial"/>
              </a:rPr>
              <a:t>Якутска</a:t>
            </a:r>
            <a:endParaRPr sz="335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55737" y="6018251"/>
            <a:ext cx="5743575" cy="12807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650" spc="-10" b="1">
                <a:latin typeface="Arial"/>
                <a:cs typeface="Arial"/>
              </a:rPr>
              <a:t>Задачи</a:t>
            </a:r>
            <a:r>
              <a:rPr dirty="0" sz="1650" spc="-10" b="1">
                <a:latin typeface="Calibri"/>
                <a:cs typeface="Calibri"/>
              </a:rPr>
              <a:t>:</a:t>
            </a:r>
            <a:endParaRPr sz="1650">
              <a:latin typeface="Calibri"/>
              <a:cs typeface="Calibri"/>
            </a:endParaRPr>
          </a:p>
          <a:p>
            <a:pPr marL="189865" indent="-176530">
              <a:lnSpc>
                <a:spcPts val="1925"/>
              </a:lnSpc>
              <a:spcBef>
                <a:spcPts val="45"/>
              </a:spcBef>
              <a:buSzPct val="87878"/>
              <a:buAutoNum type="arabicParenR"/>
              <a:tabLst>
                <a:tab pos="190500" algn="l"/>
              </a:tabLst>
            </a:pPr>
            <a:r>
              <a:rPr dirty="0" sz="1650">
                <a:latin typeface="Microsoft Sans Serif"/>
                <a:cs typeface="Microsoft Sans Serif"/>
              </a:rPr>
              <a:t>Провести</a:t>
            </a:r>
            <a:r>
              <a:rPr dirty="0" sz="1650" spc="-80">
                <a:latin typeface="Microsoft Sans Serif"/>
                <a:cs typeface="Microsoft Sans Serif"/>
              </a:rPr>
              <a:t> </a:t>
            </a:r>
            <a:r>
              <a:rPr dirty="0" sz="1650" spc="-10">
                <a:latin typeface="Microsoft Sans Serif"/>
                <a:cs typeface="Microsoft Sans Serif"/>
              </a:rPr>
              <a:t>опрос</a:t>
            </a:r>
            <a:r>
              <a:rPr dirty="0" sz="1650" spc="-100">
                <a:latin typeface="Microsoft Sans Serif"/>
                <a:cs typeface="Microsoft Sans Serif"/>
              </a:rPr>
              <a:t> </a:t>
            </a:r>
            <a:r>
              <a:rPr dirty="0" sz="1650" spc="-10">
                <a:latin typeface="Microsoft Sans Serif"/>
                <a:cs typeface="Microsoft Sans Serif"/>
              </a:rPr>
              <a:t>потребителей</a:t>
            </a:r>
            <a:endParaRPr sz="1650">
              <a:latin typeface="Microsoft Sans Serif"/>
              <a:cs typeface="Microsoft Sans Serif"/>
            </a:endParaRPr>
          </a:p>
          <a:p>
            <a:pPr marL="190500" indent="-177165">
              <a:lnSpc>
                <a:spcPts val="1925"/>
              </a:lnSpc>
              <a:buSzPct val="87878"/>
              <a:buAutoNum type="arabicParenR"/>
              <a:tabLst>
                <a:tab pos="191135" algn="l"/>
              </a:tabLst>
            </a:pPr>
            <a:r>
              <a:rPr dirty="0" sz="1650">
                <a:latin typeface="Microsoft Sans Serif"/>
                <a:cs typeface="Microsoft Sans Serif"/>
              </a:rPr>
              <a:t>Составить</a:t>
            </a:r>
            <a:r>
              <a:rPr dirty="0" sz="1650" spc="-5">
                <a:latin typeface="Microsoft Sans Serif"/>
                <a:cs typeface="Microsoft Sans Serif"/>
              </a:rPr>
              <a:t> </a:t>
            </a:r>
            <a:r>
              <a:rPr dirty="0" sz="1650" spc="-10">
                <a:latin typeface="Microsoft Sans Serif"/>
                <a:cs typeface="Microsoft Sans Serif"/>
              </a:rPr>
              <a:t>интерактивную</a:t>
            </a:r>
            <a:r>
              <a:rPr dirty="0" sz="1650" spc="-25">
                <a:latin typeface="Microsoft Sans Serif"/>
                <a:cs typeface="Microsoft Sans Serif"/>
              </a:rPr>
              <a:t> </a:t>
            </a:r>
            <a:r>
              <a:rPr dirty="0" sz="1650" spc="-10">
                <a:latin typeface="Microsoft Sans Serif"/>
                <a:cs typeface="Microsoft Sans Serif"/>
              </a:rPr>
              <a:t>карту</a:t>
            </a:r>
            <a:r>
              <a:rPr dirty="0" sz="1650" spc="-40">
                <a:latin typeface="Microsoft Sans Serif"/>
                <a:cs typeface="Microsoft Sans Serif"/>
              </a:rPr>
              <a:t> </a:t>
            </a:r>
            <a:r>
              <a:rPr dirty="0" sz="1650" spc="-10">
                <a:latin typeface="Microsoft Sans Serif"/>
                <a:cs typeface="Microsoft Sans Serif"/>
              </a:rPr>
              <a:t>ценообразования</a:t>
            </a:r>
            <a:endParaRPr sz="1650">
              <a:latin typeface="Microsoft Sans Serif"/>
              <a:cs typeface="Microsoft Sans Serif"/>
            </a:endParaRPr>
          </a:p>
          <a:p>
            <a:pPr marL="184785" indent="-171450">
              <a:lnSpc>
                <a:spcPct val="100000"/>
              </a:lnSpc>
              <a:spcBef>
                <a:spcPts val="25"/>
              </a:spcBef>
              <a:buSzPct val="93939"/>
              <a:buFont typeface="Calibri"/>
              <a:buAutoNum type="arabicParenR"/>
              <a:tabLst>
                <a:tab pos="185420" algn="l"/>
              </a:tabLst>
            </a:pPr>
            <a:r>
              <a:rPr dirty="0" sz="1650">
                <a:latin typeface="Microsoft Sans Serif"/>
                <a:cs typeface="Microsoft Sans Serif"/>
              </a:rPr>
              <a:t>Провести</a:t>
            </a:r>
            <a:r>
              <a:rPr dirty="0" sz="1650" spc="-50">
                <a:latin typeface="Microsoft Sans Serif"/>
                <a:cs typeface="Microsoft Sans Serif"/>
              </a:rPr>
              <a:t> </a:t>
            </a:r>
            <a:r>
              <a:rPr dirty="0" sz="1650" spc="-10">
                <a:latin typeface="Microsoft Sans Serif"/>
                <a:cs typeface="Microsoft Sans Serif"/>
              </a:rPr>
              <a:t>пространственный</a:t>
            </a:r>
            <a:r>
              <a:rPr dirty="0" sz="1650" spc="-60">
                <a:latin typeface="Microsoft Sans Serif"/>
                <a:cs typeface="Microsoft Sans Serif"/>
              </a:rPr>
              <a:t> </a:t>
            </a:r>
            <a:r>
              <a:rPr dirty="0" sz="1650" spc="-10">
                <a:latin typeface="Microsoft Sans Serif"/>
                <a:cs typeface="Microsoft Sans Serif"/>
              </a:rPr>
              <a:t>анализ</a:t>
            </a:r>
            <a:r>
              <a:rPr dirty="0" sz="1650" spc="-60">
                <a:latin typeface="Microsoft Sans Serif"/>
                <a:cs typeface="Microsoft Sans Serif"/>
              </a:rPr>
              <a:t> </a:t>
            </a:r>
            <a:r>
              <a:rPr dirty="0" sz="1650" spc="-10">
                <a:latin typeface="Microsoft Sans Serif"/>
                <a:cs typeface="Microsoft Sans Serif"/>
              </a:rPr>
              <a:t>полученных</a:t>
            </a:r>
            <a:r>
              <a:rPr dirty="0" sz="1650" spc="-50">
                <a:latin typeface="Microsoft Sans Serif"/>
                <a:cs typeface="Microsoft Sans Serif"/>
              </a:rPr>
              <a:t> </a:t>
            </a:r>
            <a:r>
              <a:rPr dirty="0" sz="1650" spc="-10">
                <a:latin typeface="Microsoft Sans Serif"/>
                <a:cs typeface="Microsoft Sans Serif"/>
              </a:rPr>
              <a:t>данных</a:t>
            </a:r>
            <a:endParaRPr sz="1650">
              <a:latin typeface="Microsoft Sans Serif"/>
              <a:cs typeface="Microsoft Sans Serif"/>
            </a:endParaRPr>
          </a:p>
          <a:p>
            <a:pPr marL="187960" indent="-173990">
              <a:lnSpc>
                <a:spcPct val="100000"/>
              </a:lnSpc>
              <a:spcBef>
                <a:spcPts val="15"/>
              </a:spcBef>
              <a:buSzPct val="93939"/>
              <a:buFont typeface="Calibri"/>
              <a:buAutoNum type="arabicParenR"/>
              <a:tabLst>
                <a:tab pos="187960" algn="l"/>
              </a:tabLst>
            </a:pPr>
            <a:r>
              <a:rPr dirty="0" sz="1650">
                <a:latin typeface="Microsoft Sans Serif"/>
                <a:cs typeface="Microsoft Sans Serif"/>
              </a:rPr>
              <a:t>На</a:t>
            </a:r>
            <a:r>
              <a:rPr dirty="0" sz="1650" spc="-70">
                <a:latin typeface="Microsoft Sans Serif"/>
                <a:cs typeface="Microsoft Sans Serif"/>
              </a:rPr>
              <a:t> </a:t>
            </a:r>
            <a:r>
              <a:rPr dirty="0" sz="1650">
                <a:latin typeface="Microsoft Sans Serif"/>
                <a:cs typeface="Microsoft Sans Serif"/>
              </a:rPr>
              <a:t>основе</a:t>
            </a:r>
            <a:r>
              <a:rPr dirty="0" sz="1650" spc="-55">
                <a:latin typeface="Microsoft Sans Serif"/>
                <a:cs typeface="Microsoft Sans Serif"/>
              </a:rPr>
              <a:t> </a:t>
            </a:r>
            <a:r>
              <a:rPr dirty="0" sz="1650" spc="-10">
                <a:latin typeface="Microsoft Sans Serif"/>
                <a:cs typeface="Microsoft Sans Serif"/>
              </a:rPr>
              <a:t>анализа</a:t>
            </a:r>
            <a:r>
              <a:rPr dirty="0" sz="1650" spc="-95">
                <a:latin typeface="Microsoft Sans Serif"/>
                <a:cs typeface="Microsoft Sans Serif"/>
              </a:rPr>
              <a:t> </a:t>
            </a:r>
            <a:r>
              <a:rPr dirty="0" sz="1650" spc="-10">
                <a:latin typeface="Microsoft Sans Serif"/>
                <a:cs typeface="Microsoft Sans Serif"/>
              </a:rPr>
              <a:t>сделать</a:t>
            </a:r>
            <a:r>
              <a:rPr dirty="0" sz="1650" spc="-80">
                <a:latin typeface="Microsoft Sans Serif"/>
                <a:cs typeface="Microsoft Sans Serif"/>
              </a:rPr>
              <a:t> </a:t>
            </a:r>
            <a:r>
              <a:rPr dirty="0" sz="1650" spc="-10">
                <a:latin typeface="Microsoft Sans Serif"/>
                <a:cs typeface="Microsoft Sans Serif"/>
              </a:rPr>
              <a:t>выводы</a:t>
            </a:r>
            <a:endParaRPr sz="1650">
              <a:latin typeface="Microsoft Sans Serif"/>
              <a:cs typeface="Microsoft Sans Serif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4568074" y="8034070"/>
            <a:ext cx="2459990" cy="2781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73050" algn="l"/>
                <a:tab pos="1914525" algn="l"/>
              </a:tabLst>
            </a:pPr>
            <a:r>
              <a:rPr dirty="0" sz="1650" spc="-50">
                <a:latin typeface="Microsoft Sans Serif"/>
                <a:cs typeface="Microsoft Sans Serif"/>
              </a:rPr>
              <a:t>в</a:t>
            </a:r>
            <a:r>
              <a:rPr dirty="0" sz="1650">
                <a:latin typeface="Microsoft Sans Serif"/>
                <a:cs typeface="Microsoft Sans Serif"/>
              </a:rPr>
              <a:t>	</a:t>
            </a:r>
            <a:r>
              <a:rPr dirty="0" sz="1650" spc="-10">
                <a:latin typeface="Microsoft Sans Serif"/>
                <a:cs typeface="Microsoft Sans Serif"/>
              </a:rPr>
              <a:t>интерактивную</a:t>
            </a:r>
            <a:r>
              <a:rPr dirty="0" sz="1650">
                <a:latin typeface="Microsoft Sans Serif"/>
                <a:cs typeface="Microsoft Sans Serif"/>
              </a:rPr>
              <a:t>	</a:t>
            </a:r>
            <a:r>
              <a:rPr dirty="0" sz="1650" spc="-20">
                <a:latin typeface="Microsoft Sans Serif"/>
                <a:cs typeface="Microsoft Sans Serif"/>
              </a:rPr>
              <a:t>карту</a:t>
            </a:r>
            <a:endParaRPr sz="1650">
              <a:latin typeface="Microsoft Sans Serif"/>
              <a:cs typeface="Microsoft Sans Serif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3684684" y="8016418"/>
            <a:ext cx="755015" cy="2781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650" spc="-10">
                <a:latin typeface="Microsoft Sans Serif"/>
                <a:cs typeface="Microsoft Sans Serif"/>
              </a:rPr>
              <a:t>данных</a:t>
            </a:r>
            <a:endParaRPr sz="1650">
              <a:latin typeface="Microsoft Sans Serif"/>
              <a:cs typeface="Microsoft Sans Serif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10961" y="7778680"/>
            <a:ext cx="3143885" cy="7702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925"/>
              </a:lnSpc>
              <a:spcBef>
                <a:spcPts val="105"/>
              </a:spcBef>
            </a:pPr>
            <a:r>
              <a:rPr dirty="0" sz="1650" spc="-20" b="1">
                <a:latin typeface="Arial"/>
                <a:cs typeface="Arial"/>
              </a:rPr>
              <a:t>Методика</a:t>
            </a:r>
            <a:r>
              <a:rPr dirty="0" sz="1650" spc="-45" b="1">
                <a:latin typeface="Arial"/>
                <a:cs typeface="Arial"/>
              </a:rPr>
              <a:t> </a:t>
            </a:r>
            <a:r>
              <a:rPr dirty="0" sz="1650" spc="-10" b="1">
                <a:latin typeface="Arial"/>
                <a:cs typeface="Arial"/>
              </a:rPr>
              <a:t>исследования</a:t>
            </a:r>
            <a:endParaRPr sz="1650">
              <a:latin typeface="Arial"/>
              <a:cs typeface="Arial"/>
            </a:endParaRPr>
          </a:p>
          <a:p>
            <a:pPr marL="53340">
              <a:lnSpc>
                <a:spcPts val="1925"/>
              </a:lnSpc>
              <a:tabLst>
                <a:tab pos="1332230" algn="l"/>
                <a:tab pos="1945005" algn="l"/>
                <a:tab pos="2209800" algn="l"/>
              </a:tabLst>
            </a:pPr>
            <a:r>
              <a:rPr dirty="0" sz="1650">
                <a:latin typeface="Calibri"/>
                <a:cs typeface="Calibri"/>
              </a:rPr>
              <a:t>-</a:t>
            </a:r>
            <a:r>
              <a:rPr dirty="0" sz="1650" spc="459">
                <a:latin typeface="Calibri"/>
                <a:cs typeface="Calibri"/>
              </a:rPr>
              <a:t> </a:t>
            </a:r>
            <a:r>
              <a:rPr dirty="0" sz="1650" spc="-10">
                <a:latin typeface="Microsoft Sans Serif"/>
                <a:cs typeface="Microsoft Sans Serif"/>
              </a:rPr>
              <a:t>Создание</a:t>
            </a:r>
            <a:r>
              <a:rPr dirty="0" sz="1650">
                <a:latin typeface="Microsoft Sans Serif"/>
                <a:cs typeface="Microsoft Sans Serif"/>
              </a:rPr>
              <a:t>	</a:t>
            </a:r>
            <a:r>
              <a:rPr dirty="0" sz="1650" spc="-20">
                <a:latin typeface="Microsoft Sans Serif"/>
                <a:cs typeface="Microsoft Sans Serif"/>
              </a:rPr>
              <a:t>слоя</a:t>
            </a:r>
            <a:r>
              <a:rPr dirty="0" sz="1650">
                <a:latin typeface="Microsoft Sans Serif"/>
                <a:cs typeface="Microsoft Sans Serif"/>
              </a:rPr>
              <a:t>	</a:t>
            </a:r>
            <a:r>
              <a:rPr dirty="0" sz="1650" spc="-50">
                <a:latin typeface="Microsoft Sans Serif"/>
                <a:cs typeface="Microsoft Sans Serif"/>
              </a:rPr>
              <a:t>и</a:t>
            </a:r>
            <a:r>
              <a:rPr dirty="0" sz="1650">
                <a:latin typeface="Microsoft Sans Serif"/>
                <a:cs typeface="Microsoft Sans Serif"/>
              </a:rPr>
              <a:t>	</a:t>
            </a:r>
            <a:r>
              <a:rPr dirty="0" sz="1650" spc="-10">
                <a:latin typeface="Microsoft Sans Serif"/>
                <a:cs typeface="Microsoft Sans Serif"/>
              </a:rPr>
              <a:t>внесение</a:t>
            </a:r>
            <a:endParaRPr sz="1650">
              <a:latin typeface="Microsoft Sans Serif"/>
              <a:cs typeface="Microsoft Sans Serif"/>
            </a:endParaRPr>
          </a:p>
          <a:p>
            <a:pPr marL="225425">
              <a:lnSpc>
                <a:spcPct val="100000"/>
              </a:lnSpc>
              <a:spcBef>
                <a:spcPts val="25"/>
              </a:spcBef>
            </a:pPr>
            <a:r>
              <a:rPr dirty="0" sz="1650" spc="-10">
                <a:latin typeface="Microsoft Sans Serif"/>
                <a:cs typeface="Microsoft Sans Serif"/>
              </a:rPr>
              <a:t>ценообразований</a:t>
            </a:r>
            <a:r>
              <a:rPr dirty="0" sz="1650" spc="-10">
                <a:latin typeface="Calibri"/>
                <a:cs typeface="Calibri"/>
              </a:rPr>
              <a:t>;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52108" y="8527326"/>
            <a:ext cx="6575425" cy="104013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84785" marR="53340" indent="-172720">
              <a:lnSpc>
                <a:spcPct val="101200"/>
              </a:lnSpc>
              <a:spcBef>
                <a:spcPts val="80"/>
              </a:spcBef>
              <a:buFont typeface="Calibri"/>
              <a:buChar char="-"/>
              <a:tabLst>
                <a:tab pos="185420" algn="l"/>
                <a:tab pos="902335" algn="l"/>
                <a:tab pos="2421890" algn="l"/>
                <a:tab pos="3900170" algn="l"/>
                <a:tab pos="4224655" algn="l"/>
                <a:tab pos="6279515" algn="l"/>
              </a:tabLst>
            </a:pPr>
            <a:r>
              <a:rPr dirty="0" sz="1650" spc="-20">
                <a:latin typeface="Microsoft Sans Serif"/>
                <a:cs typeface="Microsoft Sans Serif"/>
              </a:rPr>
              <a:t>Сбор</a:t>
            </a:r>
            <a:r>
              <a:rPr dirty="0" sz="1650">
                <a:latin typeface="Microsoft Sans Serif"/>
                <a:cs typeface="Microsoft Sans Serif"/>
              </a:rPr>
              <a:t>	</a:t>
            </a:r>
            <a:r>
              <a:rPr dirty="0" sz="1650" spc="-10">
                <a:latin typeface="Microsoft Sans Serif"/>
                <a:cs typeface="Microsoft Sans Serif"/>
              </a:rPr>
              <a:t>необходимой</a:t>
            </a:r>
            <a:r>
              <a:rPr dirty="0" sz="1650">
                <a:latin typeface="Microsoft Sans Serif"/>
                <a:cs typeface="Microsoft Sans Serif"/>
              </a:rPr>
              <a:t>	</a:t>
            </a:r>
            <a:r>
              <a:rPr dirty="0" sz="1650" spc="-10">
                <a:latin typeface="Microsoft Sans Serif"/>
                <a:cs typeface="Microsoft Sans Serif"/>
              </a:rPr>
              <a:t>информации</a:t>
            </a:r>
            <a:r>
              <a:rPr dirty="0" sz="1650">
                <a:latin typeface="Microsoft Sans Serif"/>
                <a:cs typeface="Microsoft Sans Serif"/>
              </a:rPr>
              <a:t>	</a:t>
            </a:r>
            <a:r>
              <a:rPr dirty="0" sz="1650" spc="-50">
                <a:latin typeface="Microsoft Sans Serif"/>
                <a:cs typeface="Microsoft Sans Serif"/>
              </a:rPr>
              <a:t>о</a:t>
            </a:r>
            <a:r>
              <a:rPr dirty="0" sz="1650">
                <a:latin typeface="Microsoft Sans Serif"/>
                <a:cs typeface="Microsoft Sans Serif"/>
              </a:rPr>
              <a:t>	</a:t>
            </a:r>
            <a:r>
              <a:rPr dirty="0" sz="1650" spc="-10">
                <a:latin typeface="Microsoft Sans Serif"/>
                <a:cs typeface="Microsoft Sans Serif"/>
              </a:rPr>
              <a:t>ценообразованиях</a:t>
            </a:r>
            <a:r>
              <a:rPr dirty="0" sz="1650">
                <a:latin typeface="Microsoft Sans Serif"/>
                <a:cs typeface="Microsoft Sans Serif"/>
              </a:rPr>
              <a:t>	</a:t>
            </a:r>
            <a:r>
              <a:rPr dirty="0" sz="1650" spc="-25">
                <a:latin typeface="Microsoft Sans Serif"/>
                <a:cs typeface="Microsoft Sans Serif"/>
              </a:rPr>
              <a:t>на </a:t>
            </a:r>
            <a:r>
              <a:rPr dirty="0" sz="1650" spc="-20">
                <a:latin typeface="Microsoft Sans Serif"/>
                <a:cs typeface="Microsoft Sans Serif"/>
              </a:rPr>
              <a:t>продукты</a:t>
            </a:r>
            <a:r>
              <a:rPr dirty="0" sz="1650" spc="-75">
                <a:latin typeface="Microsoft Sans Serif"/>
                <a:cs typeface="Microsoft Sans Serif"/>
              </a:rPr>
              <a:t> </a:t>
            </a:r>
            <a:r>
              <a:rPr dirty="0" sz="1650" spc="-10">
                <a:latin typeface="Microsoft Sans Serif"/>
                <a:cs typeface="Microsoft Sans Serif"/>
              </a:rPr>
              <a:t>питания</a:t>
            </a:r>
            <a:r>
              <a:rPr dirty="0" sz="1650" spc="-60">
                <a:latin typeface="Microsoft Sans Serif"/>
                <a:cs typeface="Microsoft Sans Serif"/>
              </a:rPr>
              <a:t> </a:t>
            </a:r>
            <a:r>
              <a:rPr dirty="0" sz="1650">
                <a:latin typeface="Microsoft Sans Serif"/>
                <a:cs typeface="Microsoft Sans Serif"/>
              </a:rPr>
              <a:t>в</a:t>
            </a:r>
            <a:r>
              <a:rPr dirty="0" sz="1650" spc="-20">
                <a:latin typeface="Microsoft Sans Serif"/>
                <a:cs typeface="Microsoft Sans Serif"/>
              </a:rPr>
              <a:t> </a:t>
            </a:r>
            <a:r>
              <a:rPr dirty="0" sz="1650" spc="-10">
                <a:latin typeface="Microsoft Sans Serif"/>
                <a:cs typeface="Microsoft Sans Serif"/>
              </a:rPr>
              <a:t>магазинах</a:t>
            </a:r>
            <a:r>
              <a:rPr dirty="0" sz="1650" spc="-10">
                <a:latin typeface="Calibri"/>
                <a:cs typeface="Calibri"/>
              </a:rPr>
              <a:t>;</a:t>
            </a:r>
            <a:endParaRPr sz="1650">
              <a:latin typeface="Calibri"/>
              <a:cs typeface="Calibri"/>
            </a:endParaRPr>
          </a:p>
          <a:p>
            <a:pPr marL="184785" marR="5080" indent="-172720">
              <a:lnSpc>
                <a:spcPts val="2000"/>
              </a:lnSpc>
              <a:spcBef>
                <a:spcPts val="65"/>
              </a:spcBef>
              <a:buFont typeface="Calibri"/>
              <a:buChar char="-"/>
              <a:tabLst>
                <a:tab pos="185420" algn="l"/>
              </a:tabLst>
            </a:pPr>
            <a:r>
              <a:rPr dirty="0" sz="1650">
                <a:latin typeface="Microsoft Sans Serif"/>
                <a:cs typeface="Microsoft Sans Serif"/>
              </a:rPr>
              <a:t>Проводился</a:t>
            </a:r>
            <a:r>
              <a:rPr dirty="0" sz="1650" spc="-40">
                <a:latin typeface="Microsoft Sans Serif"/>
                <a:cs typeface="Microsoft Sans Serif"/>
              </a:rPr>
              <a:t> </a:t>
            </a:r>
            <a:r>
              <a:rPr dirty="0" sz="1650" spc="-10">
                <a:latin typeface="Microsoft Sans Serif"/>
                <a:cs typeface="Microsoft Sans Serif"/>
              </a:rPr>
              <a:t>мониторинг</a:t>
            </a:r>
            <a:r>
              <a:rPr dirty="0" sz="1650" spc="-55">
                <a:latin typeface="Microsoft Sans Serif"/>
                <a:cs typeface="Microsoft Sans Serif"/>
              </a:rPr>
              <a:t> </a:t>
            </a:r>
            <a:r>
              <a:rPr dirty="0" sz="1650">
                <a:latin typeface="Microsoft Sans Serif"/>
                <a:cs typeface="Microsoft Sans Serif"/>
              </a:rPr>
              <a:t>и</a:t>
            </a:r>
            <a:r>
              <a:rPr dirty="0" sz="1650" spc="-30">
                <a:latin typeface="Microsoft Sans Serif"/>
                <a:cs typeface="Microsoft Sans Serif"/>
              </a:rPr>
              <a:t> </a:t>
            </a:r>
            <a:r>
              <a:rPr dirty="0" sz="1650" spc="-10">
                <a:latin typeface="Microsoft Sans Serif"/>
                <a:cs typeface="Microsoft Sans Serif"/>
              </a:rPr>
              <a:t>анализ</a:t>
            </a:r>
            <a:r>
              <a:rPr dirty="0" sz="1650" spc="-65">
                <a:latin typeface="Microsoft Sans Serif"/>
                <a:cs typeface="Microsoft Sans Serif"/>
              </a:rPr>
              <a:t> </a:t>
            </a:r>
            <a:r>
              <a:rPr dirty="0" sz="1650" spc="-25">
                <a:latin typeface="Microsoft Sans Serif"/>
                <a:cs typeface="Microsoft Sans Serif"/>
              </a:rPr>
              <a:t>магазинов</a:t>
            </a:r>
            <a:r>
              <a:rPr dirty="0" sz="1650" spc="-95">
                <a:latin typeface="Microsoft Sans Serif"/>
                <a:cs typeface="Microsoft Sans Serif"/>
              </a:rPr>
              <a:t> </a:t>
            </a:r>
            <a:r>
              <a:rPr dirty="0" sz="1650" spc="-20">
                <a:latin typeface="Microsoft Sans Serif"/>
                <a:cs typeface="Microsoft Sans Serif"/>
              </a:rPr>
              <a:t>продуктов</a:t>
            </a:r>
            <a:r>
              <a:rPr dirty="0" sz="1650" spc="-80">
                <a:latin typeface="Microsoft Sans Serif"/>
                <a:cs typeface="Microsoft Sans Serif"/>
              </a:rPr>
              <a:t> </a:t>
            </a:r>
            <a:r>
              <a:rPr dirty="0" sz="1650" spc="-10">
                <a:latin typeface="Microsoft Sans Serif"/>
                <a:cs typeface="Microsoft Sans Serif"/>
              </a:rPr>
              <a:t>питания</a:t>
            </a:r>
            <a:r>
              <a:rPr dirty="0" sz="1650" spc="-60">
                <a:latin typeface="Microsoft Sans Serif"/>
                <a:cs typeface="Microsoft Sans Serif"/>
              </a:rPr>
              <a:t> </a:t>
            </a:r>
            <a:r>
              <a:rPr dirty="0" sz="1650" spc="-50">
                <a:latin typeface="Microsoft Sans Serif"/>
                <a:cs typeface="Microsoft Sans Serif"/>
              </a:rPr>
              <a:t>в </a:t>
            </a:r>
            <a:r>
              <a:rPr dirty="0" sz="1650">
                <a:latin typeface="Microsoft Sans Serif"/>
                <a:cs typeface="Microsoft Sans Serif"/>
              </a:rPr>
              <a:t>г</a:t>
            </a:r>
            <a:r>
              <a:rPr dirty="0" sz="1650">
                <a:latin typeface="Calibri"/>
                <a:cs typeface="Calibri"/>
              </a:rPr>
              <a:t>.</a:t>
            </a:r>
            <a:r>
              <a:rPr dirty="0" sz="1650" spc="-25">
                <a:latin typeface="Calibri"/>
                <a:cs typeface="Calibri"/>
              </a:rPr>
              <a:t> </a:t>
            </a:r>
            <a:r>
              <a:rPr dirty="0" sz="1650" spc="-10">
                <a:latin typeface="Microsoft Sans Serif"/>
                <a:cs typeface="Microsoft Sans Serif"/>
              </a:rPr>
              <a:t>Якутске</a:t>
            </a:r>
            <a:endParaRPr sz="1650">
              <a:latin typeface="Microsoft Sans Serif"/>
              <a:cs typeface="Microsoft Sans Serif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10961" y="9803771"/>
            <a:ext cx="6474460" cy="532765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>
              <a:lnSpc>
                <a:spcPct val="101200"/>
              </a:lnSpc>
              <a:spcBef>
                <a:spcPts val="80"/>
              </a:spcBef>
            </a:pPr>
            <a:r>
              <a:rPr dirty="0" sz="1650" spc="-45" b="1">
                <a:latin typeface="Arial"/>
                <a:cs typeface="Arial"/>
              </a:rPr>
              <a:t>Результат</a:t>
            </a:r>
            <a:r>
              <a:rPr dirty="0" sz="1650" spc="-45" b="1">
                <a:latin typeface="Calibri"/>
                <a:cs typeface="Calibri"/>
              </a:rPr>
              <a:t>:</a:t>
            </a:r>
            <a:r>
              <a:rPr dirty="0" sz="1650" spc="5" b="1">
                <a:latin typeface="Calibri"/>
                <a:cs typeface="Calibri"/>
              </a:rPr>
              <a:t> </a:t>
            </a:r>
            <a:r>
              <a:rPr dirty="0" sz="1650">
                <a:latin typeface="Microsoft Sans Serif"/>
                <a:cs typeface="Microsoft Sans Serif"/>
              </a:rPr>
              <a:t>Создание</a:t>
            </a:r>
            <a:r>
              <a:rPr dirty="0" sz="1650" spc="180">
                <a:latin typeface="Microsoft Sans Serif"/>
                <a:cs typeface="Microsoft Sans Serif"/>
              </a:rPr>
              <a:t> </a:t>
            </a:r>
            <a:r>
              <a:rPr dirty="0" sz="1650">
                <a:latin typeface="Microsoft Sans Serif"/>
                <a:cs typeface="Microsoft Sans Serif"/>
              </a:rPr>
              <a:t>интерактивной</a:t>
            </a:r>
            <a:r>
              <a:rPr dirty="0" sz="1650" spc="200">
                <a:latin typeface="Microsoft Sans Serif"/>
                <a:cs typeface="Microsoft Sans Serif"/>
              </a:rPr>
              <a:t> </a:t>
            </a:r>
            <a:r>
              <a:rPr dirty="0" sz="1650">
                <a:latin typeface="Microsoft Sans Serif"/>
                <a:cs typeface="Microsoft Sans Serif"/>
              </a:rPr>
              <a:t>карты</a:t>
            </a:r>
            <a:r>
              <a:rPr dirty="0" sz="1650" spc="200">
                <a:latin typeface="Microsoft Sans Serif"/>
                <a:cs typeface="Microsoft Sans Serif"/>
              </a:rPr>
              <a:t> </a:t>
            </a:r>
            <a:r>
              <a:rPr dirty="0" sz="1650">
                <a:latin typeface="Microsoft Sans Serif"/>
                <a:cs typeface="Microsoft Sans Serif"/>
              </a:rPr>
              <a:t>ценообразований</a:t>
            </a:r>
            <a:r>
              <a:rPr dirty="0" sz="1650" spc="185">
                <a:latin typeface="Microsoft Sans Serif"/>
                <a:cs typeface="Microsoft Sans Serif"/>
              </a:rPr>
              <a:t> </a:t>
            </a:r>
            <a:r>
              <a:rPr dirty="0" sz="1650" spc="-25">
                <a:latin typeface="Microsoft Sans Serif"/>
                <a:cs typeface="Microsoft Sans Serif"/>
              </a:rPr>
              <a:t>на </a:t>
            </a:r>
            <a:r>
              <a:rPr dirty="0" sz="1650" spc="-20">
                <a:latin typeface="Microsoft Sans Serif"/>
                <a:cs typeface="Microsoft Sans Serif"/>
              </a:rPr>
              <a:t>продукты</a:t>
            </a:r>
            <a:r>
              <a:rPr dirty="0" sz="1650" spc="-40">
                <a:latin typeface="Microsoft Sans Serif"/>
                <a:cs typeface="Microsoft Sans Serif"/>
              </a:rPr>
              <a:t> </a:t>
            </a:r>
            <a:r>
              <a:rPr dirty="0" sz="1650" spc="-10">
                <a:latin typeface="Microsoft Sans Serif"/>
                <a:cs typeface="Microsoft Sans Serif"/>
              </a:rPr>
              <a:t>питания</a:t>
            </a:r>
            <a:endParaRPr sz="1650">
              <a:latin typeface="Microsoft Sans Serif"/>
              <a:cs typeface="Microsoft Sans Serif"/>
            </a:endParaRPr>
          </a:p>
        </p:txBody>
      </p:sp>
      <p:pic>
        <p:nvPicPr>
          <p:cNvPr id="15" name="object 1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67631" y="10702781"/>
            <a:ext cx="5756002" cy="3261277"/>
          </a:xfrm>
          <a:prstGeom prst="rect">
            <a:avLst/>
          </a:prstGeom>
        </p:spPr>
      </p:pic>
      <p:pic>
        <p:nvPicPr>
          <p:cNvPr id="16" name="object 1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67631" y="14378576"/>
            <a:ext cx="5798673" cy="3163743"/>
          </a:xfrm>
          <a:prstGeom prst="rect">
            <a:avLst/>
          </a:prstGeom>
        </p:spPr>
      </p:pic>
      <p:sp>
        <p:nvSpPr>
          <p:cNvPr id="17" name="object 17" descr=""/>
          <p:cNvSpPr txBox="1"/>
          <p:nvPr/>
        </p:nvSpPr>
        <p:spPr>
          <a:xfrm>
            <a:off x="9839711" y="13994283"/>
            <a:ext cx="22472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Microsoft Sans Serif"/>
                <a:cs typeface="Microsoft Sans Serif"/>
              </a:rPr>
              <a:t>Рис</a:t>
            </a:r>
            <a:r>
              <a:rPr dirty="0" sz="1200">
                <a:latin typeface="Calibri"/>
                <a:cs typeface="Calibri"/>
              </a:rPr>
              <a:t>.1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20">
                <a:latin typeface="Microsoft Sans Serif"/>
                <a:cs typeface="Microsoft Sans Serif"/>
              </a:rPr>
              <a:t>Изображение</a:t>
            </a:r>
            <a:r>
              <a:rPr dirty="0" sz="1200" spc="-85">
                <a:latin typeface="Microsoft Sans Serif"/>
                <a:cs typeface="Microsoft Sans Serif"/>
              </a:rPr>
              <a:t> </a:t>
            </a:r>
            <a:r>
              <a:rPr dirty="0" sz="1200">
                <a:latin typeface="Microsoft Sans Serif"/>
                <a:cs typeface="Microsoft Sans Serif"/>
              </a:rPr>
              <a:t>со</a:t>
            </a:r>
            <a:r>
              <a:rPr dirty="0" sz="1200" spc="-20">
                <a:latin typeface="Microsoft Sans Serif"/>
                <a:cs typeface="Microsoft Sans Serif"/>
              </a:rPr>
              <a:t> </a:t>
            </a:r>
            <a:r>
              <a:rPr dirty="0" sz="1200" spc="-10">
                <a:latin typeface="Microsoft Sans Serif"/>
                <a:cs typeface="Microsoft Sans Serif"/>
              </a:rPr>
              <a:t>спутника</a:t>
            </a:r>
            <a:endParaRPr sz="1200">
              <a:latin typeface="Microsoft Sans Serif"/>
              <a:cs typeface="Microsoft Sans Serif"/>
            </a:endParaRPr>
          </a:p>
        </p:txBody>
      </p:sp>
      <p:pic>
        <p:nvPicPr>
          <p:cNvPr id="18" name="object 18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055660" y="2363664"/>
            <a:ext cx="4687705" cy="1845517"/>
          </a:xfrm>
          <a:prstGeom prst="rect">
            <a:avLst/>
          </a:prstGeom>
        </p:spPr>
      </p:pic>
      <p:pic>
        <p:nvPicPr>
          <p:cNvPr id="19" name="object 19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220247" y="4605411"/>
            <a:ext cx="4338718" cy="2045156"/>
          </a:xfrm>
          <a:prstGeom prst="rect">
            <a:avLst/>
          </a:prstGeom>
        </p:spPr>
      </p:pic>
      <p:sp>
        <p:nvSpPr>
          <p:cNvPr id="20" name="object 20" descr=""/>
          <p:cNvSpPr txBox="1"/>
          <p:nvPr/>
        </p:nvSpPr>
        <p:spPr>
          <a:xfrm>
            <a:off x="7947585" y="6913451"/>
            <a:ext cx="5363845" cy="78549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>
              <a:lnSpc>
                <a:spcPct val="100899"/>
              </a:lnSpc>
              <a:spcBef>
                <a:spcPts val="85"/>
              </a:spcBef>
            </a:pPr>
            <a:r>
              <a:rPr dirty="0" sz="1650">
                <a:latin typeface="Microsoft Sans Serif"/>
                <a:cs typeface="Microsoft Sans Serif"/>
              </a:rPr>
              <a:t>Наш</a:t>
            </a:r>
            <a:r>
              <a:rPr dirty="0" sz="1650" spc="-10">
                <a:latin typeface="Microsoft Sans Serif"/>
                <a:cs typeface="Microsoft Sans Serif"/>
              </a:rPr>
              <a:t> проект</a:t>
            </a:r>
            <a:r>
              <a:rPr dirty="0" sz="1650" spc="-70">
                <a:latin typeface="Microsoft Sans Serif"/>
                <a:cs typeface="Microsoft Sans Serif"/>
              </a:rPr>
              <a:t> </a:t>
            </a:r>
            <a:r>
              <a:rPr dirty="0" sz="1650">
                <a:latin typeface="Microsoft Sans Serif"/>
                <a:cs typeface="Microsoft Sans Serif"/>
              </a:rPr>
              <a:t>не</a:t>
            </a:r>
            <a:r>
              <a:rPr dirty="0" sz="1650" spc="5">
                <a:latin typeface="Microsoft Sans Serif"/>
                <a:cs typeface="Microsoft Sans Serif"/>
              </a:rPr>
              <a:t> </a:t>
            </a:r>
            <a:r>
              <a:rPr dirty="0" sz="1650" spc="-10">
                <a:latin typeface="Microsoft Sans Serif"/>
                <a:cs typeface="Microsoft Sans Serif"/>
              </a:rPr>
              <a:t>требует</a:t>
            </a:r>
            <a:r>
              <a:rPr dirty="0" sz="1650" spc="-55">
                <a:latin typeface="Microsoft Sans Serif"/>
                <a:cs typeface="Microsoft Sans Serif"/>
              </a:rPr>
              <a:t> </a:t>
            </a:r>
            <a:r>
              <a:rPr dirty="0" sz="1650">
                <a:latin typeface="Microsoft Sans Serif"/>
                <a:cs typeface="Microsoft Sans Serif"/>
              </a:rPr>
              <a:t>финансовых</a:t>
            </a:r>
            <a:r>
              <a:rPr dirty="0" sz="1650" spc="5">
                <a:latin typeface="Microsoft Sans Serif"/>
                <a:cs typeface="Microsoft Sans Serif"/>
              </a:rPr>
              <a:t> </a:t>
            </a:r>
            <a:r>
              <a:rPr dirty="0" sz="1650">
                <a:latin typeface="Microsoft Sans Serif"/>
                <a:cs typeface="Microsoft Sans Serif"/>
              </a:rPr>
              <a:t>вложений</a:t>
            </a:r>
            <a:r>
              <a:rPr dirty="0" sz="1650">
                <a:latin typeface="Calibri"/>
                <a:cs typeface="Calibri"/>
              </a:rPr>
              <a:t>,</a:t>
            </a:r>
            <a:r>
              <a:rPr dirty="0" sz="1650" spc="-30">
                <a:latin typeface="Calibri"/>
                <a:cs typeface="Calibri"/>
              </a:rPr>
              <a:t> </a:t>
            </a:r>
            <a:r>
              <a:rPr dirty="0" sz="1650" spc="-30">
                <a:latin typeface="Microsoft Sans Serif"/>
                <a:cs typeface="Microsoft Sans Serif"/>
              </a:rPr>
              <a:t>так</a:t>
            </a:r>
            <a:r>
              <a:rPr dirty="0" sz="1650" spc="-85">
                <a:latin typeface="Microsoft Sans Serif"/>
                <a:cs typeface="Microsoft Sans Serif"/>
              </a:rPr>
              <a:t> </a:t>
            </a:r>
            <a:r>
              <a:rPr dirty="0" sz="1650" spc="-25">
                <a:latin typeface="Microsoft Sans Serif"/>
                <a:cs typeface="Microsoft Sans Serif"/>
              </a:rPr>
              <a:t>как </a:t>
            </a:r>
            <a:r>
              <a:rPr dirty="0" sz="1650">
                <a:latin typeface="Microsoft Sans Serif"/>
                <a:cs typeface="Microsoft Sans Serif"/>
              </a:rPr>
              <a:t>всю</a:t>
            </a:r>
            <a:r>
              <a:rPr dirty="0" sz="1650" spc="-10">
                <a:latin typeface="Microsoft Sans Serif"/>
                <a:cs typeface="Microsoft Sans Serif"/>
              </a:rPr>
              <a:t> </a:t>
            </a:r>
            <a:r>
              <a:rPr dirty="0" sz="1650">
                <a:latin typeface="Microsoft Sans Serif"/>
                <a:cs typeface="Microsoft Sans Serif"/>
              </a:rPr>
              <a:t>работу</a:t>
            </a:r>
            <a:r>
              <a:rPr dirty="0" sz="1650" spc="-25">
                <a:latin typeface="Microsoft Sans Serif"/>
                <a:cs typeface="Microsoft Sans Serif"/>
              </a:rPr>
              <a:t> </a:t>
            </a:r>
            <a:r>
              <a:rPr dirty="0" sz="1650">
                <a:latin typeface="Microsoft Sans Serif"/>
                <a:cs typeface="Microsoft Sans Serif"/>
              </a:rPr>
              <a:t>делаем</a:t>
            </a:r>
            <a:r>
              <a:rPr dirty="0" sz="1650" spc="-70">
                <a:latin typeface="Microsoft Sans Serif"/>
                <a:cs typeface="Microsoft Sans Serif"/>
              </a:rPr>
              <a:t> </a:t>
            </a:r>
            <a:r>
              <a:rPr dirty="0" sz="1650">
                <a:latin typeface="Microsoft Sans Serif"/>
                <a:cs typeface="Microsoft Sans Serif"/>
              </a:rPr>
              <a:t>мы</a:t>
            </a:r>
            <a:r>
              <a:rPr dirty="0" sz="1650" spc="-40">
                <a:latin typeface="Microsoft Sans Serif"/>
                <a:cs typeface="Microsoft Sans Serif"/>
              </a:rPr>
              <a:t> </a:t>
            </a:r>
            <a:r>
              <a:rPr dirty="0" sz="1650">
                <a:latin typeface="Microsoft Sans Serif"/>
                <a:cs typeface="Microsoft Sans Serif"/>
              </a:rPr>
              <a:t>сами</a:t>
            </a:r>
            <a:r>
              <a:rPr dirty="0" sz="1650" spc="-25">
                <a:latin typeface="Microsoft Sans Serif"/>
                <a:cs typeface="Microsoft Sans Serif"/>
              </a:rPr>
              <a:t> </a:t>
            </a:r>
            <a:r>
              <a:rPr dirty="0" sz="1650">
                <a:latin typeface="Microsoft Sans Serif"/>
                <a:cs typeface="Microsoft Sans Serif"/>
              </a:rPr>
              <a:t>своими</a:t>
            </a:r>
            <a:r>
              <a:rPr dirty="0" sz="1650" spc="-30">
                <a:latin typeface="Microsoft Sans Serif"/>
                <a:cs typeface="Microsoft Sans Serif"/>
              </a:rPr>
              <a:t> </a:t>
            </a:r>
            <a:r>
              <a:rPr dirty="0" sz="1650" spc="-10">
                <a:latin typeface="Microsoft Sans Serif"/>
                <a:cs typeface="Microsoft Sans Serif"/>
              </a:rPr>
              <a:t>руками</a:t>
            </a:r>
            <a:r>
              <a:rPr dirty="0" sz="1650" spc="-10">
                <a:latin typeface="Calibri"/>
                <a:cs typeface="Calibri"/>
              </a:rPr>
              <a:t>.</a:t>
            </a:r>
            <a:r>
              <a:rPr dirty="0" sz="1650" spc="-55">
                <a:latin typeface="Calibri"/>
                <a:cs typeface="Calibri"/>
              </a:rPr>
              <a:t> </a:t>
            </a:r>
            <a:r>
              <a:rPr dirty="0" sz="1650" spc="-10">
                <a:latin typeface="Microsoft Sans Serif"/>
                <a:cs typeface="Microsoft Sans Serif"/>
              </a:rPr>
              <a:t>Также </a:t>
            </a:r>
            <a:r>
              <a:rPr dirty="0" sz="1650" spc="-20">
                <a:latin typeface="Microsoft Sans Serif"/>
                <a:cs typeface="Microsoft Sans Serif"/>
              </a:rPr>
              <a:t>разработка</a:t>
            </a:r>
            <a:r>
              <a:rPr dirty="0" sz="1650" spc="-65">
                <a:latin typeface="Microsoft Sans Serif"/>
                <a:cs typeface="Microsoft Sans Serif"/>
              </a:rPr>
              <a:t> </a:t>
            </a:r>
            <a:r>
              <a:rPr dirty="0" sz="1650" spc="-10">
                <a:latin typeface="Microsoft Sans Serif"/>
                <a:cs typeface="Microsoft Sans Serif"/>
              </a:rPr>
              <a:t>интерактивных</a:t>
            </a:r>
            <a:r>
              <a:rPr dirty="0" sz="1650" spc="-45">
                <a:latin typeface="Microsoft Sans Serif"/>
                <a:cs typeface="Microsoft Sans Serif"/>
              </a:rPr>
              <a:t> </a:t>
            </a:r>
            <a:r>
              <a:rPr dirty="0" sz="1650" spc="-25">
                <a:latin typeface="Microsoft Sans Serif"/>
                <a:cs typeface="Microsoft Sans Serif"/>
              </a:rPr>
              <a:t>карт</a:t>
            </a:r>
            <a:r>
              <a:rPr dirty="0" sz="1650" spc="-40">
                <a:latin typeface="Microsoft Sans Serif"/>
                <a:cs typeface="Microsoft Sans Serif"/>
              </a:rPr>
              <a:t> </a:t>
            </a:r>
            <a:r>
              <a:rPr dirty="0" sz="1650" spc="-10">
                <a:latin typeface="Microsoft Sans Serif"/>
                <a:cs typeface="Microsoft Sans Serif"/>
              </a:rPr>
              <a:t>абсолютно</a:t>
            </a:r>
            <a:r>
              <a:rPr dirty="0" sz="1650" spc="-35">
                <a:latin typeface="Microsoft Sans Serif"/>
                <a:cs typeface="Microsoft Sans Serif"/>
              </a:rPr>
              <a:t> </a:t>
            </a:r>
            <a:r>
              <a:rPr dirty="0" sz="1650" spc="-10">
                <a:latin typeface="Microsoft Sans Serif"/>
                <a:cs typeface="Microsoft Sans Serif"/>
              </a:rPr>
              <a:t>бесплатна</a:t>
            </a:r>
            <a:r>
              <a:rPr dirty="0" sz="1650" spc="-10">
                <a:latin typeface="Calibri"/>
                <a:cs typeface="Calibri"/>
              </a:rPr>
              <a:t>.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9670297" y="17527843"/>
            <a:ext cx="258699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10">
                <a:latin typeface="Microsoft Sans Serif"/>
                <a:cs typeface="Microsoft Sans Serif"/>
              </a:rPr>
              <a:t>Рис</a:t>
            </a:r>
            <a:r>
              <a:rPr dirty="0" sz="1300" spc="-10">
                <a:latin typeface="Calibri"/>
                <a:cs typeface="Calibri"/>
              </a:rPr>
              <a:t>.2</a:t>
            </a:r>
            <a:r>
              <a:rPr dirty="0" sz="1300" spc="-25">
                <a:latin typeface="Calibri"/>
                <a:cs typeface="Calibri"/>
              </a:rPr>
              <a:t> </a:t>
            </a:r>
            <a:r>
              <a:rPr dirty="0" sz="1300" spc="-30">
                <a:latin typeface="Microsoft Sans Serif"/>
                <a:cs typeface="Microsoft Sans Serif"/>
              </a:rPr>
              <a:t>Скрин</a:t>
            </a:r>
            <a:r>
              <a:rPr dirty="0" sz="1300" spc="-40">
                <a:latin typeface="Microsoft Sans Serif"/>
                <a:cs typeface="Microsoft Sans Serif"/>
              </a:rPr>
              <a:t> </a:t>
            </a:r>
            <a:r>
              <a:rPr dirty="0" sz="1300" spc="-20">
                <a:latin typeface="Microsoft Sans Serif"/>
                <a:cs typeface="Microsoft Sans Serif"/>
              </a:rPr>
              <a:t>интерактивной</a:t>
            </a:r>
            <a:r>
              <a:rPr dirty="0" sz="1300" spc="-5">
                <a:latin typeface="Microsoft Sans Serif"/>
                <a:cs typeface="Microsoft Sans Serif"/>
              </a:rPr>
              <a:t> </a:t>
            </a:r>
            <a:r>
              <a:rPr dirty="0" sz="1300" spc="-10">
                <a:latin typeface="Microsoft Sans Serif"/>
                <a:cs typeface="Microsoft Sans Serif"/>
              </a:rPr>
              <a:t>карты</a:t>
            </a:r>
            <a:endParaRPr sz="1300">
              <a:latin typeface="Microsoft Sans Serif"/>
              <a:cs typeface="Microsoft Sans Serif"/>
            </a:endParaRPr>
          </a:p>
        </p:txBody>
      </p:sp>
      <p:pic>
        <p:nvPicPr>
          <p:cNvPr id="22" name="object 22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1816797" y="8090711"/>
            <a:ext cx="1360897" cy="1365469"/>
          </a:xfrm>
          <a:prstGeom prst="rect">
            <a:avLst/>
          </a:prstGeom>
        </p:spPr>
      </p:pic>
      <p:sp>
        <p:nvSpPr>
          <p:cNvPr id="23" name="object 23" descr=""/>
          <p:cNvSpPr txBox="1"/>
          <p:nvPr/>
        </p:nvSpPr>
        <p:spPr>
          <a:xfrm>
            <a:off x="11206450" y="9674869"/>
            <a:ext cx="2503170" cy="24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50" spc="-10">
                <a:latin typeface="Calibri"/>
                <a:cs typeface="Calibri"/>
              </a:rPr>
              <a:t>QR-</a:t>
            </a:r>
            <a:r>
              <a:rPr dirty="0" sz="1450">
                <a:latin typeface="Microsoft Sans Serif"/>
                <a:cs typeface="Microsoft Sans Serif"/>
              </a:rPr>
              <a:t>код</a:t>
            </a:r>
            <a:r>
              <a:rPr dirty="0" sz="1450" spc="-25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интерактивной</a:t>
            </a:r>
            <a:r>
              <a:rPr dirty="0" sz="1450" spc="10">
                <a:latin typeface="Microsoft Sans Serif"/>
                <a:cs typeface="Microsoft Sans Serif"/>
              </a:rPr>
              <a:t> </a:t>
            </a:r>
            <a:r>
              <a:rPr dirty="0" sz="1450" spc="-20">
                <a:latin typeface="Microsoft Sans Serif"/>
                <a:cs typeface="Microsoft Sans Serif"/>
              </a:rPr>
              <a:t>карты</a:t>
            </a:r>
            <a:endParaRPr sz="1450">
              <a:latin typeface="Microsoft Sans Serif"/>
              <a:cs typeface="Microsoft Sans Serif"/>
            </a:endParaRPr>
          </a:p>
        </p:txBody>
      </p:sp>
      <p:pic>
        <p:nvPicPr>
          <p:cNvPr id="24" name="object 24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852973" y="7883452"/>
            <a:ext cx="2915338" cy="2653216"/>
          </a:xfrm>
          <a:prstGeom prst="rect">
            <a:avLst/>
          </a:prstGeom>
        </p:spPr>
      </p:pic>
      <p:sp>
        <p:nvSpPr>
          <p:cNvPr id="25" name="object 25" descr=""/>
          <p:cNvSpPr txBox="1"/>
          <p:nvPr/>
        </p:nvSpPr>
        <p:spPr>
          <a:xfrm>
            <a:off x="783417" y="11397453"/>
            <a:ext cx="658495" cy="702945"/>
          </a:xfrm>
          <a:prstGeom prst="rect">
            <a:avLst/>
          </a:prstGeom>
        </p:spPr>
        <p:txBody>
          <a:bodyPr wrap="square" lIns="0" tIns="5715" rIns="0" bIns="0" rtlCol="0" vert="horz">
            <a:spAutoFit/>
          </a:bodyPr>
          <a:lstStyle/>
          <a:p>
            <a:pPr algn="just" marL="12700" marR="5080">
              <a:lnSpc>
                <a:spcPct val="103099"/>
              </a:lnSpc>
              <a:spcBef>
                <a:spcPts val="45"/>
              </a:spcBef>
            </a:pPr>
            <a:r>
              <a:rPr dirty="0" sz="1450">
                <a:latin typeface="Calibri"/>
                <a:cs typeface="Calibri"/>
              </a:rPr>
              <a:t>1.</a:t>
            </a:r>
            <a:r>
              <a:rPr dirty="0" sz="1450" spc="90">
                <a:latin typeface="Calibri"/>
                <a:cs typeface="Calibri"/>
              </a:rPr>
              <a:t> </a:t>
            </a:r>
            <a:r>
              <a:rPr dirty="0" sz="1450" spc="-20">
                <a:latin typeface="Microsoft Sans Serif"/>
                <a:cs typeface="Microsoft Sans Serif"/>
              </a:rPr>
              <a:t>Ярче </a:t>
            </a:r>
            <a:r>
              <a:rPr dirty="0" sz="1450" spc="-10">
                <a:latin typeface="Calibri"/>
                <a:cs typeface="Calibri"/>
              </a:rPr>
              <a:t>203</a:t>
            </a:r>
            <a:r>
              <a:rPr dirty="0" sz="1450" spc="-10">
                <a:latin typeface="Microsoft Sans Serif"/>
                <a:cs typeface="Microsoft Sans Serif"/>
              </a:rPr>
              <a:t>мкр </a:t>
            </a:r>
            <a:r>
              <a:rPr dirty="0" sz="1450" spc="-50">
                <a:latin typeface="Calibri"/>
                <a:cs typeface="Calibri"/>
              </a:rPr>
              <a:t>1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1650576" y="10969525"/>
            <a:ext cx="4988560" cy="66827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1130" marR="809625" indent="-139065">
              <a:lnSpc>
                <a:spcPct val="142100"/>
              </a:lnSpc>
              <a:spcBef>
                <a:spcPts val="100"/>
              </a:spcBef>
            </a:pPr>
            <a:r>
              <a:rPr dirty="0" sz="1450">
                <a:latin typeface="Microsoft Sans Serif"/>
                <a:cs typeface="Microsoft Sans Serif"/>
              </a:rPr>
              <a:t>Таблица.</a:t>
            </a:r>
            <a:r>
              <a:rPr dirty="0" sz="1450" spc="45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Фрагмент</a:t>
            </a:r>
            <a:r>
              <a:rPr dirty="0" sz="1450" spc="60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условных</a:t>
            </a:r>
            <a:r>
              <a:rPr dirty="0" sz="1450" spc="50">
                <a:latin typeface="Microsoft Sans Serif"/>
                <a:cs typeface="Microsoft Sans Serif"/>
              </a:rPr>
              <a:t> </a:t>
            </a:r>
            <a:r>
              <a:rPr dirty="0" sz="1450" spc="-10">
                <a:latin typeface="Microsoft Sans Serif"/>
                <a:cs typeface="Microsoft Sans Serif"/>
              </a:rPr>
              <a:t>обозначений </a:t>
            </a:r>
            <a:r>
              <a:rPr dirty="0" sz="1450">
                <a:latin typeface="Microsoft Sans Serif"/>
                <a:cs typeface="Microsoft Sans Serif"/>
              </a:rPr>
              <a:t>Хлеб</a:t>
            </a:r>
            <a:r>
              <a:rPr dirty="0" sz="1450" spc="-50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Calibri"/>
                <a:cs typeface="Calibri"/>
              </a:rPr>
              <a:t>49</a:t>
            </a:r>
            <a:r>
              <a:rPr dirty="0" sz="1450" spc="45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руб</a:t>
            </a:r>
            <a:r>
              <a:rPr dirty="0" sz="1450">
                <a:latin typeface="Calibri"/>
                <a:cs typeface="Calibri"/>
              </a:rPr>
              <a:t>.</a:t>
            </a:r>
            <a:r>
              <a:rPr dirty="0" sz="1450" spc="25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(</a:t>
            </a:r>
            <a:r>
              <a:rPr dirty="0" sz="1450">
                <a:latin typeface="Microsoft Sans Serif"/>
                <a:cs typeface="Microsoft Sans Serif"/>
              </a:rPr>
              <a:t>белый</a:t>
            </a:r>
            <a:r>
              <a:rPr dirty="0" sz="1450" spc="-55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яхк</a:t>
            </a:r>
            <a:r>
              <a:rPr dirty="0" sz="1450">
                <a:latin typeface="Calibri"/>
                <a:cs typeface="Calibri"/>
              </a:rPr>
              <a:t>),</a:t>
            </a:r>
            <a:r>
              <a:rPr dirty="0" sz="1450" spc="-20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молоко</a:t>
            </a:r>
            <a:r>
              <a:rPr dirty="0" sz="1450" spc="-15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Calibri"/>
                <a:cs typeface="Calibri"/>
              </a:rPr>
              <a:t>106</a:t>
            </a:r>
            <a:r>
              <a:rPr dirty="0" sz="1450" spc="60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руб</a:t>
            </a:r>
            <a:r>
              <a:rPr dirty="0" sz="1450">
                <a:latin typeface="Calibri"/>
                <a:cs typeface="Calibri"/>
              </a:rPr>
              <a:t>.</a:t>
            </a:r>
            <a:r>
              <a:rPr dirty="0" sz="1450" spc="25">
                <a:latin typeface="Calibri"/>
                <a:cs typeface="Calibri"/>
              </a:rPr>
              <a:t> </a:t>
            </a:r>
            <a:r>
              <a:rPr dirty="0" sz="1450" spc="-10">
                <a:latin typeface="Calibri"/>
                <a:cs typeface="Calibri"/>
              </a:rPr>
              <a:t>(2,5%</a:t>
            </a:r>
            <a:endParaRPr sz="1450">
              <a:latin typeface="Calibri"/>
              <a:cs typeface="Calibri"/>
            </a:endParaRPr>
          </a:p>
          <a:p>
            <a:pPr marL="151130" marR="5080">
              <a:lnSpc>
                <a:spcPct val="103000"/>
              </a:lnSpc>
              <a:spcBef>
                <a:spcPts val="175"/>
              </a:spcBef>
            </a:pPr>
            <a:r>
              <a:rPr dirty="0" sz="1450">
                <a:latin typeface="Microsoft Sans Serif"/>
                <a:cs typeface="Microsoft Sans Serif"/>
              </a:rPr>
              <a:t>молочный</a:t>
            </a:r>
            <a:r>
              <a:rPr dirty="0" sz="1450" spc="75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дождик</a:t>
            </a:r>
            <a:r>
              <a:rPr dirty="0" sz="1450">
                <a:latin typeface="Calibri"/>
                <a:cs typeface="Calibri"/>
              </a:rPr>
              <a:t>),</a:t>
            </a:r>
            <a:r>
              <a:rPr dirty="0" sz="1450" spc="-50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чипсы</a:t>
            </a:r>
            <a:r>
              <a:rPr dirty="0" sz="1450" spc="15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Calibri"/>
                <a:cs typeface="Calibri"/>
              </a:rPr>
              <a:t>Lays 106</a:t>
            </a:r>
            <a:r>
              <a:rPr dirty="0" sz="1450" spc="60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руб</a:t>
            </a:r>
            <a:r>
              <a:rPr dirty="0" sz="1450">
                <a:latin typeface="Calibri"/>
                <a:cs typeface="Calibri"/>
              </a:rPr>
              <a:t>.</a:t>
            </a:r>
            <a:r>
              <a:rPr dirty="0" sz="1450" spc="30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(</a:t>
            </a:r>
            <a:r>
              <a:rPr dirty="0" sz="1450">
                <a:latin typeface="Microsoft Sans Serif"/>
                <a:cs typeface="Microsoft Sans Serif"/>
              </a:rPr>
              <a:t>средние</a:t>
            </a:r>
            <a:r>
              <a:rPr dirty="0" sz="1450" spc="40">
                <a:latin typeface="Microsoft Sans Serif"/>
                <a:cs typeface="Microsoft Sans Serif"/>
              </a:rPr>
              <a:t> </a:t>
            </a:r>
            <a:r>
              <a:rPr dirty="0" sz="1450" spc="-10">
                <a:latin typeface="Calibri"/>
                <a:cs typeface="Calibri"/>
              </a:rPr>
              <a:t>80</a:t>
            </a:r>
            <a:r>
              <a:rPr dirty="0" sz="1450" spc="-10">
                <a:latin typeface="Microsoft Sans Serif"/>
                <a:cs typeface="Microsoft Sans Serif"/>
              </a:rPr>
              <a:t>гр</a:t>
            </a:r>
            <a:r>
              <a:rPr dirty="0" sz="1450" spc="-10">
                <a:latin typeface="Calibri"/>
                <a:cs typeface="Calibri"/>
              </a:rPr>
              <a:t>), </a:t>
            </a:r>
            <a:r>
              <a:rPr dirty="0" sz="1450" spc="-20">
                <a:latin typeface="Microsoft Sans Serif"/>
                <a:cs typeface="Microsoft Sans Serif"/>
              </a:rPr>
              <a:t>Кока</a:t>
            </a:r>
            <a:r>
              <a:rPr dirty="0" sz="1450" spc="-50">
                <a:latin typeface="Microsoft Sans Serif"/>
                <a:cs typeface="Microsoft Sans Serif"/>
              </a:rPr>
              <a:t> </a:t>
            </a:r>
            <a:r>
              <a:rPr dirty="0" sz="1450" spc="-10">
                <a:latin typeface="Microsoft Sans Serif"/>
                <a:cs typeface="Microsoft Sans Serif"/>
              </a:rPr>
              <a:t>Кола</a:t>
            </a:r>
            <a:r>
              <a:rPr dirty="0" sz="1450" spc="-20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Calibri"/>
                <a:cs typeface="Calibri"/>
              </a:rPr>
              <a:t>266</a:t>
            </a:r>
            <a:r>
              <a:rPr dirty="0" sz="1450" spc="60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руб</a:t>
            </a:r>
            <a:r>
              <a:rPr dirty="0" sz="1450">
                <a:latin typeface="Calibri"/>
                <a:cs typeface="Calibri"/>
              </a:rPr>
              <a:t>.</a:t>
            </a:r>
            <a:r>
              <a:rPr dirty="0" sz="1450" spc="25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(2</a:t>
            </a:r>
            <a:r>
              <a:rPr dirty="0" sz="1450">
                <a:latin typeface="Microsoft Sans Serif"/>
                <a:cs typeface="Microsoft Sans Serif"/>
              </a:rPr>
              <a:t>л</a:t>
            </a:r>
            <a:r>
              <a:rPr dirty="0" sz="1450">
                <a:latin typeface="Calibri"/>
                <a:cs typeface="Calibri"/>
              </a:rPr>
              <a:t>),</a:t>
            </a:r>
            <a:r>
              <a:rPr dirty="0" sz="1450" spc="40">
                <a:latin typeface="Calibri"/>
                <a:cs typeface="Calibri"/>
              </a:rPr>
              <a:t> </a:t>
            </a:r>
            <a:r>
              <a:rPr dirty="0" sz="1450" spc="-10">
                <a:latin typeface="Microsoft Sans Serif"/>
                <a:cs typeface="Microsoft Sans Serif"/>
              </a:rPr>
              <a:t>жвачка</a:t>
            </a:r>
            <a:r>
              <a:rPr dirty="0" sz="1450" spc="-35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Calibri"/>
                <a:cs typeface="Calibri"/>
              </a:rPr>
              <a:t>43</a:t>
            </a:r>
            <a:r>
              <a:rPr dirty="0" sz="1450" spc="50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руб</a:t>
            </a:r>
            <a:r>
              <a:rPr dirty="0" sz="1450">
                <a:latin typeface="Calibri"/>
                <a:cs typeface="Calibri"/>
              </a:rPr>
              <a:t>.</a:t>
            </a:r>
            <a:r>
              <a:rPr dirty="0" sz="1450" spc="25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(</a:t>
            </a:r>
            <a:r>
              <a:rPr dirty="0" sz="1450">
                <a:latin typeface="Microsoft Sans Serif"/>
                <a:cs typeface="Microsoft Sans Serif"/>
              </a:rPr>
              <a:t>орбит</a:t>
            </a:r>
            <a:r>
              <a:rPr dirty="0" sz="1450" spc="70">
                <a:latin typeface="Microsoft Sans Serif"/>
                <a:cs typeface="Microsoft Sans Serif"/>
              </a:rPr>
              <a:t> </a:t>
            </a:r>
            <a:r>
              <a:rPr dirty="0" sz="1450" spc="-10">
                <a:latin typeface="Microsoft Sans Serif"/>
                <a:cs typeface="Microsoft Sans Serif"/>
              </a:rPr>
              <a:t>обычная</a:t>
            </a:r>
            <a:r>
              <a:rPr dirty="0" sz="1450" spc="-10">
                <a:latin typeface="Calibri"/>
                <a:cs typeface="Calibri"/>
              </a:rPr>
              <a:t>), </a:t>
            </a:r>
            <a:r>
              <a:rPr dirty="0" sz="1450">
                <a:latin typeface="Microsoft Sans Serif"/>
                <a:cs typeface="Microsoft Sans Serif"/>
              </a:rPr>
              <a:t>мороженое</a:t>
            </a:r>
            <a:r>
              <a:rPr dirty="0" sz="1450" spc="75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Calibri"/>
                <a:cs typeface="Calibri"/>
              </a:rPr>
              <a:t>49</a:t>
            </a:r>
            <a:r>
              <a:rPr dirty="0" sz="1450" spc="60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руб</a:t>
            </a:r>
            <a:r>
              <a:rPr dirty="0" sz="1450">
                <a:latin typeface="Calibri"/>
                <a:cs typeface="Calibri"/>
              </a:rPr>
              <a:t>.</a:t>
            </a:r>
            <a:r>
              <a:rPr dirty="0" sz="1450" spc="40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(</a:t>
            </a:r>
            <a:r>
              <a:rPr dirty="0" sz="1450">
                <a:latin typeface="Microsoft Sans Serif"/>
                <a:cs typeface="Microsoft Sans Serif"/>
              </a:rPr>
              <a:t>стаканчик</a:t>
            </a:r>
            <a:r>
              <a:rPr dirty="0" sz="1450" spc="-30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сластена</a:t>
            </a:r>
            <a:r>
              <a:rPr dirty="0" sz="1450">
                <a:latin typeface="Calibri"/>
                <a:cs typeface="Calibri"/>
              </a:rPr>
              <a:t>),</a:t>
            </a:r>
            <a:r>
              <a:rPr dirty="0" sz="1450" spc="85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соль</a:t>
            </a:r>
            <a:r>
              <a:rPr dirty="0" sz="1450" spc="65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Calibri"/>
                <a:cs typeface="Calibri"/>
              </a:rPr>
              <a:t>44</a:t>
            </a:r>
            <a:r>
              <a:rPr dirty="0" sz="1450" spc="40">
                <a:latin typeface="Calibri"/>
                <a:cs typeface="Calibri"/>
              </a:rPr>
              <a:t> </a:t>
            </a:r>
            <a:r>
              <a:rPr dirty="0" sz="1450" spc="-10">
                <a:latin typeface="Microsoft Sans Serif"/>
                <a:cs typeface="Microsoft Sans Serif"/>
              </a:rPr>
              <a:t>руб</a:t>
            </a:r>
            <a:r>
              <a:rPr dirty="0" sz="1450" spc="-10">
                <a:latin typeface="Calibri"/>
                <a:cs typeface="Calibri"/>
              </a:rPr>
              <a:t>., </a:t>
            </a:r>
            <a:r>
              <a:rPr dirty="0" sz="1450">
                <a:latin typeface="Microsoft Sans Serif"/>
                <a:cs typeface="Microsoft Sans Serif"/>
              </a:rPr>
              <a:t>сахар</a:t>
            </a:r>
            <a:r>
              <a:rPr dirty="0" sz="1450" spc="60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Calibri"/>
                <a:cs typeface="Calibri"/>
              </a:rPr>
              <a:t>105</a:t>
            </a:r>
            <a:r>
              <a:rPr dirty="0" sz="1450" spc="40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руб</a:t>
            </a:r>
            <a:r>
              <a:rPr dirty="0" sz="1450">
                <a:latin typeface="Calibri"/>
                <a:cs typeface="Calibri"/>
              </a:rPr>
              <a:t>.</a:t>
            </a:r>
            <a:r>
              <a:rPr dirty="0" sz="1450" spc="45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(850</a:t>
            </a:r>
            <a:r>
              <a:rPr dirty="0" sz="1450">
                <a:latin typeface="Microsoft Sans Serif"/>
                <a:cs typeface="Microsoft Sans Serif"/>
              </a:rPr>
              <a:t>гр</a:t>
            </a:r>
            <a:r>
              <a:rPr dirty="0" sz="1450">
                <a:latin typeface="Calibri"/>
                <a:cs typeface="Calibri"/>
              </a:rPr>
              <a:t>),</a:t>
            </a:r>
            <a:r>
              <a:rPr dirty="0" sz="1450" spc="65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Алпен</a:t>
            </a:r>
            <a:r>
              <a:rPr dirty="0" sz="1450" spc="55">
                <a:latin typeface="Microsoft Sans Serif"/>
                <a:cs typeface="Microsoft Sans Serif"/>
              </a:rPr>
              <a:t> </a:t>
            </a:r>
            <a:r>
              <a:rPr dirty="0" sz="1450" spc="-10">
                <a:latin typeface="Microsoft Sans Serif"/>
                <a:cs typeface="Microsoft Sans Serif"/>
              </a:rPr>
              <a:t>Голд</a:t>
            </a:r>
            <a:r>
              <a:rPr dirty="0" sz="1450" spc="-20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Calibri"/>
                <a:cs typeface="Calibri"/>
              </a:rPr>
              <a:t>99</a:t>
            </a:r>
            <a:r>
              <a:rPr dirty="0" sz="1450" spc="50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руб</a:t>
            </a:r>
            <a:r>
              <a:rPr dirty="0" sz="1450">
                <a:latin typeface="Calibri"/>
                <a:cs typeface="Calibri"/>
              </a:rPr>
              <a:t>.</a:t>
            </a:r>
            <a:r>
              <a:rPr dirty="0" sz="1450" spc="45">
                <a:latin typeface="Calibri"/>
                <a:cs typeface="Calibri"/>
              </a:rPr>
              <a:t> </a:t>
            </a:r>
            <a:r>
              <a:rPr dirty="0" sz="1450" spc="-10">
                <a:latin typeface="Calibri"/>
                <a:cs typeface="Calibri"/>
              </a:rPr>
              <a:t>(</a:t>
            </a:r>
            <a:r>
              <a:rPr dirty="0" sz="1450" spc="-10">
                <a:latin typeface="Microsoft Sans Serif"/>
                <a:cs typeface="Microsoft Sans Serif"/>
              </a:rPr>
              <a:t>обычная </a:t>
            </a:r>
            <a:r>
              <a:rPr dirty="0" sz="1450">
                <a:latin typeface="Calibri"/>
                <a:cs typeface="Calibri"/>
              </a:rPr>
              <a:t>85</a:t>
            </a:r>
            <a:r>
              <a:rPr dirty="0" sz="1450">
                <a:latin typeface="Microsoft Sans Serif"/>
                <a:cs typeface="Microsoft Sans Serif"/>
              </a:rPr>
              <a:t>гр</a:t>
            </a:r>
            <a:r>
              <a:rPr dirty="0" sz="1450">
                <a:latin typeface="Calibri"/>
                <a:cs typeface="Calibri"/>
              </a:rPr>
              <a:t>),</a:t>
            </a:r>
            <a:r>
              <a:rPr dirty="0" sz="1450" spc="35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Twix</a:t>
            </a:r>
            <a:r>
              <a:rPr dirty="0" sz="1450" spc="-25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65</a:t>
            </a:r>
            <a:r>
              <a:rPr dirty="0" sz="1450" spc="35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руб</a:t>
            </a:r>
            <a:r>
              <a:rPr dirty="0" sz="1450">
                <a:latin typeface="Calibri"/>
                <a:cs typeface="Calibri"/>
              </a:rPr>
              <a:t>.</a:t>
            </a:r>
            <a:r>
              <a:rPr dirty="0" sz="1450" spc="15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(55</a:t>
            </a:r>
            <a:r>
              <a:rPr dirty="0" sz="1450">
                <a:latin typeface="Microsoft Sans Serif"/>
                <a:cs typeface="Microsoft Sans Serif"/>
              </a:rPr>
              <a:t>гр</a:t>
            </a:r>
            <a:r>
              <a:rPr dirty="0" sz="1450">
                <a:latin typeface="Calibri"/>
                <a:cs typeface="Calibri"/>
              </a:rPr>
              <a:t>),</a:t>
            </a:r>
            <a:r>
              <a:rPr dirty="0" sz="1450" spc="45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Mars</a:t>
            </a:r>
            <a:r>
              <a:rPr dirty="0" sz="1450" spc="-15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66</a:t>
            </a:r>
            <a:r>
              <a:rPr dirty="0" sz="1450" spc="30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руб</a:t>
            </a:r>
            <a:r>
              <a:rPr dirty="0" sz="1450">
                <a:latin typeface="Calibri"/>
                <a:cs typeface="Calibri"/>
              </a:rPr>
              <a:t>.</a:t>
            </a:r>
            <a:r>
              <a:rPr dirty="0" sz="1450" spc="20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(50</a:t>
            </a:r>
            <a:r>
              <a:rPr dirty="0" sz="1450">
                <a:latin typeface="Microsoft Sans Serif"/>
                <a:cs typeface="Microsoft Sans Serif"/>
              </a:rPr>
              <a:t>гр</a:t>
            </a:r>
            <a:r>
              <a:rPr dirty="0" sz="1450">
                <a:latin typeface="Calibri"/>
                <a:cs typeface="Calibri"/>
              </a:rPr>
              <a:t>),</a:t>
            </a:r>
            <a:r>
              <a:rPr dirty="0" sz="1450" spc="35">
                <a:latin typeface="Calibri"/>
                <a:cs typeface="Calibri"/>
              </a:rPr>
              <a:t> </a:t>
            </a:r>
            <a:r>
              <a:rPr dirty="0" sz="1450" spc="-10">
                <a:latin typeface="Calibri"/>
                <a:cs typeface="Calibri"/>
              </a:rPr>
              <a:t>Snickers </a:t>
            </a:r>
            <a:r>
              <a:rPr dirty="0" sz="1450" spc="-25">
                <a:latin typeface="Calibri"/>
                <a:cs typeface="Calibri"/>
              </a:rPr>
              <a:t>59 </a:t>
            </a:r>
            <a:r>
              <a:rPr dirty="0" sz="1450">
                <a:latin typeface="Microsoft Sans Serif"/>
                <a:cs typeface="Microsoft Sans Serif"/>
              </a:rPr>
              <a:t>руб</a:t>
            </a:r>
            <a:r>
              <a:rPr dirty="0" sz="1450">
                <a:latin typeface="Calibri"/>
                <a:cs typeface="Calibri"/>
              </a:rPr>
              <a:t>.</a:t>
            </a:r>
            <a:r>
              <a:rPr dirty="0" sz="1450" spc="25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(50</a:t>
            </a:r>
            <a:r>
              <a:rPr dirty="0" sz="1450">
                <a:latin typeface="Microsoft Sans Serif"/>
                <a:cs typeface="Microsoft Sans Serif"/>
              </a:rPr>
              <a:t>гр</a:t>
            </a:r>
            <a:r>
              <a:rPr dirty="0" sz="1450">
                <a:latin typeface="Calibri"/>
                <a:cs typeface="Calibri"/>
              </a:rPr>
              <a:t>),</a:t>
            </a:r>
            <a:r>
              <a:rPr dirty="0" sz="1450" spc="45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вода</a:t>
            </a:r>
            <a:r>
              <a:rPr dirty="0" sz="1450" spc="60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питьевая</a:t>
            </a:r>
            <a:r>
              <a:rPr dirty="0" sz="1450" spc="50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Calibri"/>
                <a:cs typeface="Calibri"/>
              </a:rPr>
              <a:t>84</a:t>
            </a:r>
            <a:r>
              <a:rPr dirty="0" sz="1450" spc="40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руб</a:t>
            </a:r>
            <a:r>
              <a:rPr dirty="0" sz="1450">
                <a:latin typeface="Calibri"/>
                <a:cs typeface="Calibri"/>
              </a:rPr>
              <a:t>.</a:t>
            </a:r>
            <a:r>
              <a:rPr dirty="0" sz="1450" spc="30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(</a:t>
            </a:r>
            <a:r>
              <a:rPr dirty="0" sz="1450">
                <a:latin typeface="Microsoft Sans Serif"/>
                <a:cs typeface="Microsoft Sans Serif"/>
              </a:rPr>
              <a:t>без</a:t>
            </a:r>
            <a:r>
              <a:rPr dirty="0" sz="1450" spc="-30">
                <a:latin typeface="Microsoft Sans Serif"/>
                <a:cs typeface="Microsoft Sans Serif"/>
              </a:rPr>
              <a:t> </a:t>
            </a:r>
            <a:r>
              <a:rPr dirty="0" sz="1450" spc="-10">
                <a:latin typeface="Microsoft Sans Serif"/>
                <a:cs typeface="Microsoft Sans Serif"/>
              </a:rPr>
              <a:t>газа</a:t>
            </a:r>
            <a:r>
              <a:rPr dirty="0" sz="1450" spc="-30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Calibri"/>
                <a:cs typeface="Calibri"/>
              </a:rPr>
              <a:t>1,5</a:t>
            </a:r>
            <a:r>
              <a:rPr dirty="0" sz="1450">
                <a:latin typeface="Microsoft Sans Serif"/>
                <a:cs typeface="Microsoft Sans Serif"/>
              </a:rPr>
              <a:t>л</a:t>
            </a:r>
            <a:r>
              <a:rPr dirty="0" sz="1450">
                <a:latin typeface="Calibri"/>
                <a:cs typeface="Calibri"/>
              </a:rPr>
              <a:t>),</a:t>
            </a:r>
            <a:r>
              <a:rPr dirty="0" sz="1450" spc="60">
                <a:latin typeface="Calibri"/>
                <a:cs typeface="Calibri"/>
              </a:rPr>
              <a:t> </a:t>
            </a:r>
            <a:r>
              <a:rPr dirty="0" sz="1450" spc="-25">
                <a:latin typeface="Microsoft Sans Serif"/>
                <a:cs typeface="Microsoft Sans Serif"/>
              </a:rPr>
              <a:t>сок </a:t>
            </a:r>
            <a:r>
              <a:rPr dirty="0" sz="1450">
                <a:latin typeface="Calibri"/>
                <a:cs typeface="Calibri"/>
              </a:rPr>
              <a:t>(</a:t>
            </a:r>
            <a:r>
              <a:rPr dirty="0" sz="1450">
                <a:latin typeface="Microsoft Sans Serif"/>
                <a:cs typeface="Microsoft Sans Serif"/>
              </a:rPr>
              <a:t>любимый</a:t>
            </a:r>
            <a:r>
              <a:rPr dirty="0" sz="1450">
                <a:latin typeface="Calibri"/>
                <a:cs typeface="Calibri"/>
              </a:rPr>
              <a:t>)</a:t>
            </a:r>
            <a:r>
              <a:rPr dirty="0" sz="1450" spc="45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128</a:t>
            </a:r>
            <a:r>
              <a:rPr dirty="0" sz="1450" spc="60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руб</a:t>
            </a:r>
            <a:r>
              <a:rPr dirty="0" sz="1450">
                <a:latin typeface="Calibri"/>
                <a:cs typeface="Calibri"/>
              </a:rPr>
              <a:t>.</a:t>
            </a:r>
            <a:r>
              <a:rPr dirty="0" sz="1450" spc="50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(1</a:t>
            </a:r>
            <a:r>
              <a:rPr dirty="0" sz="1450">
                <a:latin typeface="Microsoft Sans Serif"/>
                <a:cs typeface="Microsoft Sans Serif"/>
              </a:rPr>
              <a:t>л</a:t>
            </a:r>
            <a:r>
              <a:rPr dirty="0" sz="1450">
                <a:latin typeface="Calibri"/>
                <a:cs typeface="Calibri"/>
              </a:rPr>
              <a:t>),</a:t>
            </a:r>
            <a:r>
              <a:rPr dirty="0" sz="1450" spc="60">
                <a:latin typeface="Calibri"/>
                <a:cs typeface="Calibri"/>
              </a:rPr>
              <a:t> </a:t>
            </a:r>
            <a:r>
              <a:rPr dirty="0" sz="1450" spc="-10">
                <a:latin typeface="Microsoft Sans Serif"/>
                <a:cs typeface="Microsoft Sans Serif"/>
              </a:rPr>
              <a:t>детское</a:t>
            </a:r>
            <a:r>
              <a:rPr dirty="0" sz="1450" spc="-55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питание</a:t>
            </a:r>
            <a:r>
              <a:rPr dirty="0" sz="1450" spc="15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Calibri"/>
                <a:cs typeface="Calibri"/>
              </a:rPr>
              <a:t>64</a:t>
            </a:r>
            <a:r>
              <a:rPr dirty="0" sz="1450" spc="80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руб</a:t>
            </a:r>
            <a:r>
              <a:rPr dirty="0" sz="1450">
                <a:latin typeface="Calibri"/>
                <a:cs typeface="Calibri"/>
              </a:rPr>
              <a:t>.</a:t>
            </a:r>
            <a:r>
              <a:rPr dirty="0" sz="1450" spc="50">
                <a:latin typeface="Calibri"/>
                <a:cs typeface="Calibri"/>
              </a:rPr>
              <a:t> </a:t>
            </a:r>
            <a:r>
              <a:rPr dirty="0" sz="1450" spc="-10">
                <a:latin typeface="Calibri"/>
                <a:cs typeface="Calibri"/>
              </a:rPr>
              <a:t>(</a:t>
            </a:r>
            <a:r>
              <a:rPr dirty="0" sz="1450" spc="-10">
                <a:latin typeface="Microsoft Sans Serif"/>
                <a:cs typeface="Microsoft Sans Serif"/>
              </a:rPr>
              <a:t>агуша </a:t>
            </a:r>
            <a:r>
              <a:rPr dirty="0" sz="1450">
                <a:latin typeface="Microsoft Sans Serif"/>
                <a:cs typeface="Microsoft Sans Serif"/>
              </a:rPr>
              <a:t>банка</a:t>
            </a:r>
            <a:r>
              <a:rPr dirty="0" sz="1450" spc="-15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пюре</a:t>
            </a:r>
            <a:r>
              <a:rPr dirty="0" sz="1450" spc="55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Calibri"/>
                <a:cs typeface="Calibri"/>
              </a:rPr>
              <a:t>115</a:t>
            </a:r>
            <a:r>
              <a:rPr dirty="0" sz="1450">
                <a:latin typeface="Microsoft Sans Serif"/>
                <a:cs typeface="Microsoft Sans Serif"/>
              </a:rPr>
              <a:t>гр</a:t>
            </a:r>
            <a:r>
              <a:rPr dirty="0" sz="1450">
                <a:latin typeface="Calibri"/>
                <a:cs typeface="Calibri"/>
              </a:rPr>
              <a:t>),</a:t>
            </a:r>
            <a:r>
              <a:rPr dirty="0" sz="1450" spc="30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туалетная</a:t>
            </a:r>
            <a:r>
              <a:rPr dirty="0" sz="1450" spc="35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бумага</a:t>
            </a:r>
            <a:r>
              <a:rPr dirty="0" sz="1450" spc="10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Calibri"/>
                <a:cs typeface="Calibri"/>
              </a:rPr>
              <a:t>32</a:t>
            </a:r>
            <a:r>
              <a:rPr dirty="0" sz="1450" spc="25">
                <a:latin typeface="Calibri"/>
                <a:cs typeface="Calibri"/>
              </a:rPr>
              <a:t> </a:t>
            </a:r>
            <a:r>
              <a:rPr dirty="0" sz="1450" spc="-20">
                <a:latin typeface="Microsoft Sans Serif"/>
                <a:cs typeface="Microsoft Sans Serif"/>
              </a:rPr>
              <a:t>руб</a:t>
            </a:r>
            <a:r>
              <a:rPr dirty="0" sz="1450" spc="-20">
                <a:latin typeface="Calibri"/>
                <a:cs typeface="Calibri"/>
              </a:rPr>
              <a:t>. </a:t>
            </a:r>
            <a:r>
              <a:rPr dirty="0" sz="1450">
                <a:latin typeface="Calibri"/>
                <a:cs typeface="Calibri"/>
              </a:rPr>
              <a:t>(</a:t>
            </a:r>
            <a:r>
              <a:rPr dirty="0" sz="1450">
                <a:latin typeface="Microsoft Sans Serif"/>
                <a:cs typeface="Microsoft Sans Serif"/>
              </a:rPr>
              <a:t>набережные</a:t>
            </a:r>
            <a:r>
              <a:rPr dirty="0" sz="1450" spc="50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челны</a:t>
            </a:r>
            <a:r>
              <a:rPr dirty="0" sz="1450">
                <a:latin typeface="Calibri"/>
                <a:cs typeface="Calibri"/>
              </a:rPr>
              <a:t>),</a:t>
            </a:r>
            <a:r>
              <a:rPr dirty="0" sz="1450" spc="50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макароны</a:t>
            </a:r>
            <a:r>
              <a:rPr dirty="0" sz="1450" spc="75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Calibri"/>
                <a:cs typeface="Calibri"/>
              </a:rPr>
              <a:t>91</a:t>
            </a:r>
            <a:r>
              <a:rPr dirty="0" sz="1450" spc="35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руб</a:t>
            </a:r>
            <a:r>
              <a:rPr dirty="0" sz="1450">
                <a:latin typeface="Calibri"/>
                <a:cs typeface="Calibri"/>
              </a:rPr>
              <a:t>.</a:t>
            </a:r>
            <a:r>
              <a:rPr dirty="0" sz="1450" spc="40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(makfa),</a:t>
            </a:r>
            <a:r>
              <a:rPr dirty="0" sz="1450" spc="-10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рис</a:t>
            </a:r>
            <a:r>
              <a:rPr dirty="0" sz="1450" spc="45">
                <a:latin typeface="Microsoft Sans Serif"/>
                <a:cs typeface="Microsoft Sans Serif"/>
              </a:rPr>
              <a:t> </a:t>
            </a:r>
            <a:r>
              <a:rPr dirty="0" sz="1450" spc="-25">
                <a:latin typeface="Calibri"/>
                <a:cs typeface="Calibri"/>
              </a:rPr>
              <a:t>174 </a:t>
            </a:r>
            <a:r>
              <a:rPr dirty="0" sz="1450">
                <a:latin typeface="Microsoft Sans Serif"/>
                <a:cs typeface="Microsoft Sans Serif"/>
              </a:rPr>
              <a:t>руб</a:t>
            </a:r>
            <a:r>
              <a:rPr dirty="0" sz="1450">
                <a:latin typeface="Calibri"/>
                <a:cs typeface="Calibri"/>
              </a:rPr>
              <a:t>.,</a:t>
            </a:r>
            <a:r>
              <a:rPr dirty="0" sz="1450" spc="-10">
                <a:latin typeface="Calibri"/>
                <a:cs typeface="Calibri"/>
              </a:rPr>
              <a:t> </a:t>
            </a:r>
            <a:r>
              <a:rPr dirty="0" sz="1450" spc="-10">
                <a:latin typeface="Microsoft Sans Serif"/>
                <a:cs typeface="Microsoft Sans Serif"/>
              </a:rPr>
              <a:t>гречка</a:t>
            </a:r>
            <a:r>
              <a:rPr dirty="0" sz="1450" spc="-25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Calibri"/>
                <a:cs typeface="Calibri"/>
              </a:rPr>
              <a:t>331</a:t>
            </a:r>
            <a:r>
              <a:rPr dirty="0" sz="1450" spc="40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руб</a:t>
            </a:r>
            <a:r>
              <a:rPr dirty="0" sz="1450">
                <a:latin typeface="Calibri"/>
                <a:cs typeface="Calibri"/>
              </a:rPr>
              <a:t>.</a:t>
            </a:r>
            <a:r>
              <a:rPr dirty="0" sz="1450" spc="40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(1,5</a:t>
            </a:r>
            <a:r>
              <a:rPr dirty="0" sz="1450">
                <a:latin typeface="Microsoft Sans Serif"/>
                <a:cs typeface="Microsoft Sans Serif"/>
              </a:rPr>
              <a:t>кг</a:t>
            </a:r>
            <a:r>
              <a:rPr dirty="0" sz="1450">
                <a:latin typeface="Calibri"/>
                <a:cs typeface="Calibri"/>
              </a:rPr>
              <a:t>),</a:t>
            </a:r>
            <a:r>
              <a:rPr dirty="0" sz="1450" spc="-40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мука </a:t>
            </a:r>
            <a:r>
              <a:rPr dirty="0" sz="1450">
                <a:latin typeface="Calibri"/>
                <a:cs typeface="Calibri"/>
              </a:rPr>
              <a:t>82</a:t>
            </a:r>
            <a:r>
              <a:rPr dirty="0" sz="1450" spc="45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руб</a:t>
            </a:r>
            <a:r>
              <a:rPr dirty="0" sz="1450">
                <a:latin typeface="Calibri"/>
                <a:cs typeface="Calibri"/>
              </a:rPr>
              <a:t>.</a:t>
            </a:r>
            <a:r>
              <a:rPr dirty="0" sz="1450" spc="35">
                <a:latin typeface="Calibri"/>
                <a:cs typeface="Calibri"/>
              </a:rPr>
              <a:t> </a:t>
            </a:r>
            <a:r>
              <a:rPr dirty="0" sz="1450" spc="-10">
                <a:latin typeface="Calibri"/>
                <a:cs typeface="Calibri"/>
              </a:rPr>
              <a:t>(1</a:t>
            </a:r>
            <a:r>
              <a:rPr dirty="0" sz="1450" spc="-10">
                <a:latin typeface="Microsoft Sans Serif"/>
                <a:cs typeface="Microsoft Sans Serif"/>
              </a:rPr>
              <a:t>кг</a:t>
            </a:r>
            <a:r>
              <a:rPr dirty="0" sz="1450" spc="-10">
                <a:latin typeface="Calibri"/>
                <a:cs typeface="Calibri"/>
              </a:rPr>
              <a:t>),</a:t>
            </a:r>
            <a:r>
              <a:rPr dirty="0" sz="1450" spc="-30">
                <a:latin typeface="Calibri"/>
                <a:cs typeface="Calibri"/>
              </a:rPr>
              <a:t> </a:t>
            </a:r>
            <a:r>
              <a:rPr dirty="0" sz="1450" spc="-10">
                <a:latin typeface="Microsoft Sans Serif"/>
                <a:cs typeface="Microsoft Sans Serif"/>
              </a:rPr>
              <a:t>колбаса </a:t>
            </a:r>
            <a:r>
              <a:rPr dirty="0" sz="1450">
                <a:latin typeface="Calibri"/>
                <a:cs typeface="Calibri"/>
              </a:rPr>
              <a:t>200</a:t>
            </a:r>
            <a:r>
              <a:rPr dirty="0" sz="1450" spc="45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руб</a:t>
            </a:r>
            <a:r>
              <a:rPr dirty="0" sz="1450">
                <a:latin typeface="Calibri"/>
                <a:cs typeface="Calibri"/>
              </a:rPr>
              <a:t>.</a:t>
            </a:r>
            <a:r>
              <a:rPr dirty="0" sz="1450" spc="50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(</a:t>
            </a:r>
            <a:r>
              <a:rPr dirty="0" sz="1450">
                <a:latin typeface="Microsoft Sans Serif"/>
                <a:cs typeface="Microsoft Sans Serif"/>
              </a:rPr>
              <a:t>хоту</a:t>
            </a:r>
            <a:r>
              <a:rPr dirty="0" sz="1450" spc="10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ас</a:t>
            </a:r>
            <a:r>
              <a:rPr dirty="0" sz="1450">
                <a:latin typeface="Calibri"/>
                <a:cs typeface="Calibri"/>
              </a:rPr>
              <a:t>),</a:t>
            </a:r>
            <a:r>
              <a:rPr dirty="0" sz="1450" spc="20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сыр</a:t>
            </a:r>
            <a:r>
              <a:rPr dirty="0" sz="1450" spc="45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Calibri"/>
                <a:cs typeface="Calibri"/>
              </a:rPr>
              <a:t>216</a:t>
            </a:r>
            <a:r>
              <a:rPr dirty="0" sz="1450" spc="45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руб</a:t>
            </a:r>
            <a:r>
              <a:rPr dirty="0" sz="1450">
                <a:latin typeface="Calibri"/>
                <a:cs typeface="Calibri"/>
              </a:rPr>
              <a:t>.,</a:t>
            </a:r>
            <a:r>
              <a:rPr dirty="0" sz="1450" spc="20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крупа</a:t>
            </a:r>
            <a:r>
              <a:rPr dirty="0" sz="1450" spc="10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манная</a:t>
            </a:r>
            <a:r>
              <a:rPr dirty="0" sz="1450" spc="90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Calibri"/>
                <a:cs typeface="Calibri"/>
              </a:rPr>
              <a:t>87</a:t>
            </a:r>
            <a:r>
              <a:rPr dirty="0" sz="1450" spc="55">
                <a:latin typeface="Calibri"/>
                <a:cs typeface="Calibri"/>
              </a:rPr>
              <a:t> </a:t>
            </a:r>
            <a:r>
              <a:rPr dirty="0" sz="1450" spc="-20">
                <a:latin typeface="Microsoft Sans Serif"/>
                <a:cs typeface="Microsoft Sans Serif"/>
              </a:rPr>
              <a:t>руб</a:t>
            </a:r>
            <a:r>
              <a:rPr dirty="0" sz="1450" spc="-20">
                <a:latin typeface="Calibri"/>
                <a:cs typeface="Calibri"/>
              </a:rPr>
              <a:t>. </a:t>
            </a:r>
            <a:r>
              <a:rPr dirty="0" sz="1450">
                <a:latin typeface="Calibri"/>
                <a:cs typeface="Calibri"/>
              </a:rPr>
              <a:t>(700</a:t>
            </a:r>
            <a:r>
              <a:rPr dirty="0" sz="1450">
                <a:latin typeface="Microsoft Sans Serif"/>
                <a:cs typeface="Microsoft Sans Serif"/>
              </a:rPr>
              <a:t>гр</a:t>
            </a:r>
            <a:r>
              <a:rPr dirty="0" sz="1450">
                <a:latin typeface="Calibri"/>
                <a:cs typeface="Calibri"/>
              </a:rPr>
              <a:t>),</a:t>
            </a:r>
            <a:r>
              <a:rPr dirty="0" sz="1450" spc="80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чай</a:t>
            </a:r>
            <a:r>
              <a:rPr dirty="0" sz="1450" spc="10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Calibri"/>
                <a:cs typeface="Calibri"/>
              </a:rPr>
              <a:t>59</a:t>
            </a:r>
            <a:r>
              <a:rPr dirty="0" sz="1450" spc="55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руб</a:t>
            </a:r>
            <a:r>
              <a:rPr dirty="0" sz="1450">
                <a:latin typeface="Calibri"/>
                <a:cs typeface="Calibri"/>
              </a:rPr>
              <a:t>.(</a:t>
            </a:r>
            <a:r>
              <a:rPr dirty="0" sz="1450">
                <a:latin typeface="Microsoft Sans Serif"/>
                <a:cs typeface="Microsoft Sans Serif"/>
              </a:rPr>
              <a:t>принцесса</a:t>
            </a:r>
            <a:r>
              <a:rPr dirty="0" sz="1450" spc="10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нури</a:t>
            </a:r>
            <a:r>
              <a:rPr dirty="0" sz="1450" spc="-5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черный</a:t>
            </a:r>
            <a:r>
              <a:rPr dirty="0" sz="1450" spc="20">
                <a:latin typeface="Microsoft Sans Serif"/>
                <a:cs typeface="Microsoft Sans Serif"/>
              </a:rPr>
              <a:t> </a:t>
            </a:r>
            <a:r>
              <a:rPr dirty="0" sz="1450" spc="-10">
                <a:latin typeface="Microsoft Sans Serif"/>
                <a:cs typeface="Microsoft Sans Serif"/>
              </a:rPr>
              <a:t>маленькая</a:t>
            </a:r>
            <a:r>
              <a:rPr dirty="0" sz="1450" spc="-10">
                <a:latin typeface="Calibri"/>
                <a:cs typeface="Calibri"/>
              </a:rPr>
              <a:t>), </a:t>
            </a:r>
            <a:r>
              <a:rPr dirty="0" sz="1450">
                <a:latin typeface="Microsoft Sans Serif"/>
                <a:cs typeface="Microsoft Sans Serif"/>
              </a:rPr>
              <a:t>яйца </a:t>
            </a:r>
            <a:r>
              <a:rPr dirty="0" sz="1450">
                <a:latin typeface="Calibri"/>
                <a:cs typeface="Calibri"/>
              </a:rPr>
              <a:t>98</a:t>
            </a:r>
            <a:r>
              <a:rPr dirty="0" sz="1450" spc="45">
                <a:latin typeface="Calibri"/>
                <a:cs typeface="Calibri"/>
              </a:rPr>
              <a:t> </a:t>
            </a:r>
            <a:r>
              <a:rPr dirty="0" sz="1450" spc="-10">
                <a:latin typeface="Microsoft Sans Serif"/>
                <a:cs typeface="Microsoft Sans Serif"/>
              </a:rPr>
              <a:t>руб</a:t>
            </a:r>
            <a:r>
              <a:rPr dirty="0" sz="1450" spc="-10">
                <a:latin typeface="Calibri"/>
                <a:cs typeface="Calibri"/>
              </a:rPr>
              <a:t>.(10</a:t>
            </a:r>
            <a:r>
              <a:rPr dirty="0" sz="1450" spc="-10">
                <a:latin typeface="Microsoft Sans Serif"/>
                <a:cs typeface="Microsoft Sans Serif"/>
              </a:rPr>
              <a:t>шт</a:t>
            </a:r>
            <a:r>
              <a:rPr dirty="0" sz="1450" spc="-10">
                <a:latin typeface="Calibri"/>
                <a:cs typeface="Calibri"/>
              </a:rPr>
              <a:t>)</a:t>
            </a:r>
            <a:endParaRPr sz="1450">
              <a:latin typeface="Calibri"/>
              <a:cs typeface="Calibri"/>
            </a:endParaRPr>
          </a:p>
          <a:p>
            <a:pPr marL="151130" marR="5080">
              <a:lnSpc>
                <a:spcPct val="103000"/>
              </a:lnSpc>
              <a:spcBef>
                <a:spcPts val="705"/>
              </a:spcBef>
            </a:pPr>
            <a:r>
              <a:rPr dirty="0" sz="1450">
                <a:latin typeface="Microsoft Sans Serif"/>
                <a:cs typeface="Microsoft Sans Serif"/>
              </a:rPr>
              <a:t>Хлеб</a:t>
            </a:r>
            <a:r>
              <a:rPr dirty="0" sz="1450" spc="25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Calibri"/>
                <a:cs typeface="Calibri"/>
              </a:rPr>
              <a:t>49</a:t>
            </a:r>
            <a:r>
              <a:rPr dirty="0" sz="1450" spc="55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руб</a:t>
            </a:r>
            <a:r>
              <a:rPr dirty="0" sz="1450">
                <a:latin typeface="Calibri"/>
                <a:cs typeface="Calibri"/>
              </a:rPr>
              <a:t>.</a:t>
            </a:r>
            <a:r>
              <a:rPr dirty="0" sz="1450" spc="40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(</a:t>
            </a:r>
            <a:r>
              <a:rPr dirty="0" sz="1450">
                <a:latin typeface="Microsoft Sans Serif"/>
                <a:cs typeface="Microsoft Sans Serif"/>
              </a:rPr>
              <a:t>белый</a:t>
            </a:r>
            <a:r>
              <a:rPr dirty="0" sz="1450" spc="20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яхк</a:t>
            </a:r>
            <a:r>
              <a:rPr dirty="0" sz="1450">
                <a:latin typeface="Calibri"/>
                <a:cs typeface="Calibri"/>
              </a:rPr>
              <a:t>),</a:t>
            </a:r>
            <a:r>
              <a:rPr dirty="0" sz="1450" spc="-35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молоко</a:t>
            </a:r>
            <a:r>
              <a:rPr dirty="0" sz="1450" spc="40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Calibri"/>
                <a:cs typeface="Calibri"/>
              </a:rPr>
              <a:t>108</a:t>
            </a:r>
            <a:r>
              <a:rPr dirty="0" sz="1450" spc="65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руб</a:t>
            </a:r>
            <a:r>
              <a:rPr dirty="0" sz="1450">
                <a:latin typeface="Calibri"/>
                <a:cs typeface="Calibri"/>
              </a:rPr>
              <a:t>.</a:t>
            </a:r>
            <a:r>
              <a:rPr dirty="0" sz="1450" spc="40">
                <a:latin typeface="Calibri"/>
                <a:cs typeface="Calibri"/>
              </a:rPr>
              <a:t> </a:t>
            </a:r>
            <a:r>
              <a:rPr dirty="0" sz="1450" spc="-10">
                <a:latin typeface="Calibri"/>
                <a:cs typeface="Calibri"/>
              </a:rPr>
              <a:t>(2,5% </a:t>
            </a:r>
            <a:r>
              <a:rPr dirty="0" sz="1450">
                <a:latin typeface="Microsoft Sans Serif"/>
                <a:cs typeface="Microsoft Sans Serif"/>
              </a:rPr>
              <a:t>молочный</a:t>
            </a:r>
            <a:r>
              <a:rPr dirty="0" sz="1450" spc="80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дождик</a:t>
            </a:r>
            <a:r>
              <a:rPr dirty="0" sz="1450">
                <a:latin typeface="Calibri"/>
                <a:cs typeface="Calibri"/>
              </a:rPr>
              <a:t>),</a:t>
            </a:r>
            <a:r>
              <a:rPr dirty="0" sz="1450" spc="-45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чипсы</a:t>
            </a:r>
            <a:r>
              <a:rPr dirty="0" sz="1450" spc="20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Calibri"/>
                <a:cs typeface="Calibri"/>
              </a:rPr>
              <a:t>Lays 126</a:t>
            </a:r>
            <a:r>
              <a:rPr dirty="0" sz="1450" spc="65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руб</a:t>
            </a:r>
            <a:r>
              <a:rPr dirty="0" sz="1450">
                <a:latin typeface="Calibri"/>
                <a:cs typeface="Calibri"/>
              </a:rPr>
              <a:t>.(</a:t>
            </a:r>
            <a:r>
              <a:rPr dirty="0" sz="1450">
                <a:latin typeface="Microsoft Sans Serif"/>
                <a:cs typeface="Microsoft Sans Serif"/>
              </a:rPr>
              <a:t>средние</a:t>
            </a:r>
            <a:r>
              <a:rPr dirty="0" sz="1450" spc="15">
                <a:latin typeface="Microsoft Sans Serif"/>
                <a:cs typeface="Microsoft Sans Serif"/>
              </a:rPr>
              <a:t> </a:t>
            </a:r>
            <a:r>
              <a:rPr dirty="0" sz="1450" spc="-10">
                <a:latin typeface="Calibri"/>
                <a:cs typeface="Calibri"/>
              </a:rPr>
              <a:t>80</a:t>
            </a:r>
            <a:r>
              <a:rPr dirty="0" sz="1450" spc="-10">
                <a:latin typeface="Microsoft Sans Serif"/>
                <a:cs typeface="Microsoft Sans Serif"/>
              </a:rPr>
              <a:t>гр</a:t>
            </a:r>
            <a:r>
              <a:rPr dirty="0" sz="1450" spc="-10">
                <a:latin typeface="Calibri"/>
                <a:cs typeface="Calibri"/>
              </a:rPr>
              <a:t>), </a:t>
            </a:r>
            <a:r>
              <a:rPr dirty="0" sz="1450" spc="-20">
                <a:latin typeface="Microsoft Sans Serif"/>
                <a:cs typeface="Microsoft Sans Serif"/>
              </a:rPr>
              <a:t>Кока</a:t>
            </a:r>
            <a:r>
              <a:rPr dirty="0" sz="1450" spc="-50">
                <a:latin typeface="Microsoft Sans Serif"/>
                <a:cs typeface="Microsoft Sans Serif"/>
              </a:rPr>
              <a:t> </a:t>
            </a:r>
            <a:r>
              <a:rPr dirty="0" sz="1450" spc="-10">
                <a:latin typeface="Microsoft Sans Serif"/>
                <a:cs typeface="Microsoft Sans Serif"/>
              </a:rPr>
              <a:t>Кола</a:t>
            </a:r>
            <a:r>
              <a:rPr dirty="0" sz="1450" spc="-20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Calibri"/>
                <a:cs typeface="Calibri"/>
              </a:rPr>
              <a:t>135</a:t>
            </a:r>
            <a:r>
              <a:rPr dirty="0" sz="1450" spc="60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руб</a:t>
            </a:r>
            <a:r>
              <a:rPr dirty="0" sz="1450">
                <a:latin typeface="Calibri"/>
                <a:cs typeface="Calibri"/>
              </a:rPr>
              <a:t>.</a:t>
            </a:r>
            <a:r>
              <a:rPr dirty="0" sz="1450" spc="25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(1</a:t>
            </a:r>
            <a:r>
              <a:rPr dirty="0" sz="1450">
                <a:latin typeface="Microsoft Sans Serif"/>
                <a:cs typeface="Microsoft Sans Serif"/>
              </a:rPr>
              <a:t>л</a:t>
            </a:r>
            <a:r>
              <a:rPr dirty="0" sz="1450">
                <a:latin typeface="Calibri"/>
                <a:cs typeface="Calibri"/>
              </a:rPr>
              <a:t>),</a:t>
            </a:r>
            <a:r>
              <a:rPr dirty="0" sz="1450" spc="40">
                <a:latin typeface="Calibri"/>
                <a:cs typeface="Calibri"/>
              </a:rPr>
              <a:t> </a:t>
            </a:r>
            <a:r>
              <a:rPr dirty="0" sz="1450" spc="-10">
                <a:latin typeface="Microsoft Sans Serif"/>
                <a:cs typeface="Microsoft Sans Serif"/>
              </a:rPr>
              <a:t>жвачка</a:t>
            </a:r>
            <a:r>
              <a:rPr dirty="0" sz="1450" spc="-35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Calibri"/>
                <a:cs typeface="Calibri"/>
              </a:rPr>
              <a:t>44</a:t>
            </a:r>
            <a:r>
              <a:rPr dirty="0" sz="1450" spc="50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руб</a:t>
            </a:r>
            <a:r>
              <a:rPr dirty="0" sz="1450">
                <a:latin typeface="Calibri"/>
                <a:cs typeface="Calibri"/>
              </a:rPr>
              <a:t>.</a:t>
            </a:r>
            <a:r>
              <a:rPr dirty="0" sz="1450" spc="25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(</a:t>
            </a:r>
            <a:r>
              <a:rPr dirty="0" sz="1450">
                <a:latin typeface="Microsoft Sans Serif"/>
                <a:cs typeface="Microsoft Sans Serif"/>
              </a:rPr>
              <a:t>орбит</a:t>
            </a:r>
            <a:r>
              <a:rPr dirty="0" sz="1450" spc="70">
                <a:latin typeface="Microsoft Sans Serif"/>
                <a:cs typeface="Microsoft Sans Serif"/>
              </a:rPr>
              <a:t> </a:t>
            </a:r>
            <a:r>
              <a:rPr dirty="0" sz="1450" spc="-10">
                <a:latin typeface="Microsoft Sans Serif"/>
                <a:cs typeface="Microsoft Sans Serif"/>
              </a:rPr>
              <a:t>обычная</a:t>
            </a:r>
            <a:r>
              <a:rPr dirty="0" sz="1450" spc="-10">
                <a:latin typeface="Calibri"/>
                <a:cs typeface="Calibri"/>
              </a:rPr>
              <a:t>), </a:t>
            </a:r>
            <a:r>
              <a:rPr dirty="0" sz="1450">
                <a:latin typeface="Microsoft Sans Serif"/>
                <a:cs typeface="Microsoft Sans Serif"/>
              </a:rPr>
              <a:t>мороженое</a:t>
            </a:r>
            <a:r>
              <a:rPr dirty="0" sz="1450" spc="75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Calibri"/>
                <a:cs typeface="Calibri"/>
              </a:rPr>
              <a:t>43</a:t>
            </a:r>
            <a:r>
              <a:rPr dirty="0" sz="1450" spc="60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руб</a:t>
            </a:r>
            <a:r>
              <a:rPr dirty="0" sz="1450">
                <a:latin typeface="Calibri"/>
                <a:cs typeface="Calibri"/>
              </a:rPr>
              <a:t>.</a:t>
            </a:r>
            <a:r>
              <a:rPr dirty="0" sz="1450" spc="40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(</a:t>
            </a:r>
            <a:r>
              <a:rPr dirty="0" sz="1450">
                <a:latin typeface="Microsoft Sans Serif"/>
                <a:cs typeface="Microsoft Sans Serif"/>
              </a:rPr>
              <a:t>стаканчик</a:t>
            </a:r>
            <a:r>
              <a:rPr dirty="0" sz="1450" spc="-30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сластена</a:t>
            </a:r>
            <a:r>
              <a:rPr dirty="0" sz="1450">
                <a:latin typeface="Calibri"/>
                <a:cs typeface="Calibri"/>
              </a:rPr>
              <a:t>),</a:t>
            </a:r>
            <a:r>
              <a:rPr dirty="0" sz="1450" spc="85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соль</a:t>
            </a:r>
            <a:r>
              <a:rPr dirty="0" sz="1450" spc="65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Calibri"/>
                <a:cs typeface="Calibri"/>
              </a:rPr>
              <a:t>49</a:t>
            </a:r>
            <a:r>
              <a:rPr dirty="0" sz="1450" spc="40">
                <a:latin typeface="Calibri"/>
                <a:cs typeface="Calibri"/>
              </a:rPr>
              <a:t> </a:t>
            </a:r>
            <a:r>
              <a:rPr dirty="0" sz="1450" spc="-10">
                <a:latin typeface="Microsoft Sans Serif"/>
                <a:cs typeface="Microsoft Sans Serif"/>
              </a:rPr>
              <a:t>руб</a:t>
            </a:r>
            <a:r>
              <a:rPr dirty="0" sz="1450" spc="-10">
                <a:latin typeface="Calibri"/>
                <a:cs typeface="Calibri"/>
              </a:rPr>
              <a:t>., </a:t>
            </a:r>
            <a:r>
              <a:rPr dirty="0" sz="1450">
                <a:latin typeface="Microsoft Sans Serif"/>
                <a:cs typeface="Microsoft Sans Serif"/>
              </a:rPr>
              <a:t>сахар</a:t>
            </a:r>
            <a:r>
              <a:rPr dirty="0" sz="1450" spc="60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Calibri"/>
                <a:cs typeface="Calibri"/>
              </a:rPr>
              <a:t>110</a:t>
            </a:r>
            <a:r>
              <a:rPr dirty="0" sz="1450" spc="40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руб</a:t>
            </a:r>
            <a:r>
              <a:rPr dirty="0" sz="1450">
                <a:latin typeface="Calibri"/>
                <a:cs typeface="Calibri"/>
              </a:rPr>
              <a:t>.</a:t>
            </a:r>
            <a:r>
              <a:rPr dirty="0" sz="1450" spc="45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(850</a:t>
            </a:r>
            <a:r>
              <a:rPr dirty="0" sz="1450">
                <a:latin typeface="Microsoft Sans Serif"/>
                <a:cs typeface="Microsoft Sans Serif"/>
              </a:rPr>
              <a:t>гр</a:t>
            </a:r>
            <a:r>
              <a:rPr dirty="0" sz="1450">
                <a:latin typeface="Calibri"/>
                <a:cs typeface="Calibri"/>
              </a:rPr>
              <a:t>),</a:t>
            </a:r>
            <a:r>
              <a:rPr dirty="0" sz="1450" spc="65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Алпен</a:t>
            </a:r>
            <a:r>
              <a:rPr dirty="0" sz="1450" spc="55">
                <a:latin typeface="Microsoft Sans Serif"/>
                <a:cs typeface="Microsoft Sans Serif"/>
              </a:rPr>
              <a:t> </a:t>
            </a:r>
            <a:r>
              <a:rPr dirty="0" sz="1450" spc="-10">
                <a:latin typeface="Microsoft Sans Serif"/>
                <a:cs typeface="Microsoft Sans Serif"/>
              </a:rPr>
              <a:t>Голд</a:t>
            </a:r>
            <a:r>
              <a:rPr dirty="0" sz="1450" spc="-20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Calibri"/>
                <a:cs typeface="Calibri"/>
              </a:rPr>
              <a:t>85</a:t>
            </a:r>
            <a:r>
              <a:rPr dirty="0" sz="1450" spc="50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руб</a:t>
            </a:r>
            <a:r>
              <a:rPr dirty="0" sz="1450">
                <a:latin typeface="Calibri"/>
                <a:cs typeface="Calibri"/>
              </a:rPr>
              <a:t>.</a:t>
            </a:r>
            <a:r>
              <a:rPr dirty="0" sz="1450" spc="45">
                <a:latin typeface="Calibri"/>
                <a:cs typeface="Calibri"/>
              </a:rPr>
              <a:t> </a:t>
            </a:r>
            <a:r>
              <a:rPr dirty="0" sz="1450" spc="-10">
                <a:latin typeface="Calibri"/>
                <a:cs typeface="Calibri"/>
              </a:rPr>
              <a:t>(</a:t>
            </a:r>
            <a:r>
              <a:rPr dirty="0" sz="1450" spc="-10">
                <a:latin typeface="Microsoft Sans Serif"/>
                <a:cs typeface="Microsoft Sans Serif"/>
              </a:rPr>
              <a:t>обычная </a:t>
            </a:r>
            <a:r>
              <a:rPr dirty="0" sz="1450">
                <a:latin typeface="Calibri"/>
                <a:cs typeface="Calibri"/>
              </a:rPr>
              <a:t>85</a:t>
            </a:r>
            <a:r>
              <a:rPr dirty="0" sz="1450">
                <a:latin typeface="Microsoft Sans Serif"/>
                <a:cs typeface="Microsoft Sans Serif"/>
              </a:rPr>
              <a:t>гр</a:t>
            </a:r>
            <a:r>
              <a:rPr dirty="0" sz="1450">
                <a:latin typeface="Calibri"/>
                <a:cs typeface="Calibri"/>
              </a:rPr>
              <a:t>),</a:t>
            </a:r>
            <a:r>
              <a:rPr dirty="0" sz="1450" spc="35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Twix</a:t>
            </a:r>
            <a:r>
              <a:rPr dirty="0" sz="1450" spc="-25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60</a:t>
            </a:r>
            <a:r>
              <a:rPr dirty="0" sz="1450" spc="35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руб</a:t>
            </a:r>
            <a:r>
              <a:rPr dirty="0" sz="1450">
                <a:latin typeface="Calibri"/>
                <a:cs typeface="Calibri"/>
              </a:rPr>
              <a:t>.</a:t>
            </a:r>
            <a:r>
              <a:rPr dirty="0" sz="1450" spc="15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(55</a:t>
            </a:r>
            <a:r>
              <a:rPr dirty="0" sz="1450">
                <a:latin typeface="Microsoft Sans Serif"/>
                <a:cs typeface="Microsoft Sans Serif"/>
              </a:rPr>
              <a:t>гр</a:t>
            </a:r>
            <a:r>
              <a:rPr dirty="0" sz="1450">
                <a:latin typeface="Calibri"/>
                <a:cs typeface="Calibri"/>
              </a:rPr>
              <a:t>),</a:t>
            </a:r>
            <a:r>
              <a:rPr dirty="0" sz="1450" spc="45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Mars</a:t>
            </a:r>
            <a:r>
              <a:rPr dirty="0" sz="1450" spc="-15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60</a:t>
            </a:r>
            <a:r>
              <a:rPr dirty="0" sz="1450" spc="30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руб</a:t>
            </a:r>
            <a:r>
              <a:rPr dirty="0" sz="1450">
                <a:latin typeface="Calibri"/>
                <a:cs typeface="Calibri"/>
              </a:rPr>
              <a:t>.</a:t>
            </a:r>
            <a:r>
              <a:rPr dirty="0" sz="1450" spc="20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(50</a:t>
            </a:r>
            <a:r>
              <a:rPr dirty="0" sz="1450">
                <a:latin typeface="Microsoft Sans Serif"/>
                <a:cs typeface="Microsoft Sans Serif"/>
              </a:rPr>
              <a:t>гр</a:t>
            </a:r>
            <a:r>
              <a:rPr dirty="0" sz="1450">
                <a:latin typeface="Calibri"/>
                <a:cs typeface="Calibri"/>
              </a:rPr>
              <a:t>),</a:t>
            </a:r>
            <a:r>
              <a:rPr dirty="0" sz="1450" spc="35">
                <a:latin typeface="Calibri"/>
                <a:cs typeface="Calibri"/>
              </a:rPr>
              <a:t> </a:t>
            </a:r>
            <a:r>
              <a:rPr dirty="0" sz="1450" spc="-10">
                <a:latin typeface="Calibri"/>
                <a:cs typeface="Calibri"/>
              </a:rPr>
              <a:t>Snickers </a:t>
            </a:r>
            <a:r>
              <a:rPr dirty="0" sz="1450" spc="-25">
                <a:latin typeface="Calibri"/>
                <a:cs typeface="Calibri"/>
              </a:rPr>
              <a:t>60 </a:t>
            </a:r>
            <a:r>
              <a:rPr dirty="0" sz="1450">
                <a:latin typeface="Microsoft Sans Serif"/>
                <a:cs typeface="Microsoft Sans Serif"/>
              </a:rPr>
              <a:t>руб</a:t>
            </a:r>
            <a:r>
              <a:rPr dirty="0" sz="1450">
                <a:latin typeface="Calibri"/>
                <a:cs typeface="Calibri"/>
              </a:rPr>
              <a:t>.</a:t>
            </a:r>
            <a:r>
              <a:rPr dirty="0" sz="1450" spc="25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(50</a:t>
            </a:r>
            <a:r>
              <a:rPr dirty="0" sz="1450">
                <a:latin typeface="Microsoft Sans Serif"/>
                <a:cs typeface="Microsoft Sans Serif"/>
              </a:rPr>
              <a:t>гр</a:t>
            </a:r>
            <a:r>
              <a:rPr dirty="0" sz="1450">
                <a:latin typeface="Calibri"/>
                <a:cs typeface="Calibri"/>
              </a:rPr>
              <a:t>),</a:t>
            </a:r>
            <a:r>
              <a:rPr dirty="0" sz="1450" spc="45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вода</a:t>
            </a:r>
            <a:r>
              <a:rPr dirty="0" sz="1450" spc="55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питьевая</a:t>
            </a:r>
            <a:r>
              <a:rPr dirty="0" sz="1450" spc="50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Calibri"/>
                <a:cs typeface="Calibri"/>
              </a:rPr>
              <a:t>51</a:t>
            </a:r>
            <a:r>
              <a:rPr dirty="0" sz="1450" spc="40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руб</a:t>
            </a:r>
            <a:r>
              <a:rPr dirty="0" sz="1450">
                <a:latin typeface="Calibri"/>
                <a:cs typeface="Calibri"/>
              </a:rPr>
              <a:t>.</a:t>
            </a:r>
            <a:r>
              <a:rPr dirty="0" sz="1450" spc="25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(</a:t>
            </a:r>
            <a:r>
              <a:rPr dirty="0" sz="1450">
                <a:latin typeface="Microsoft Sans Serif"/>
                <a:cs typeface="Microsoft Sans Serif"/>
              </a:rPr>
              <a:t>без</a:t>
            </a:r>
            <a:r>
              <a:rPr dirty="0" sz="1450" spc="-30">
                <a:latin typeface="Microsoft Sans Serif"/>
                <a:cs typeface="Microsoft Sans Serif"/>
              </a:rPr>
              <a:t> </a:t>
            </a:r>
            <a:r>
              <a:rPr dirty="0" sz="1450" spc="-10">
                <a:latin typeface="Microsoft Sans Serif"/>
                <a:cs typeface="Microsoft Sans Serif"/>
              </a:rPr>
              <a:t>газа</a:t>
            </a:r>
            <a:r>
              <a:rPr dirty="0" sz="1450" spc="-30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Calibri"/>
                <a:cs typeface="Calibri"/>
              </a:rPr>
              <a:t>1</a:t>
            </a:r>
            <a:r>
              <a:rPr dirty="0" sz="1450">
                <a:latin typeface="Microsoft Sans Serif"/>
                <a:cs typeface="Microsoft Sans Serif"/>
              </a:rPr>
              <a:t>л</a:t>
            </a:r>
            <a:r>
              <a:rPr dirty="0" sz="1450">
                <a:latin typeface="Calibri"/>
                <a:cs typeface="Calibri"/>
              </a:rPr>
              <a:t>),</a:t>
            </a:r>
            <a:r>
              <a:rPr dirty="0" sz="1450" spc="40">
                <a:latin typeface="Calibri"/>
                <a:cs typeface="Calibri"/>
              </a:rPr>
              <a:t> </a:t>
            </a:r>
            <a:r>
              <a:rPr dirty="0" sz="1450" spc="-25">
                <a:latin typeface="Microsoft Sans Serif"/>
                <a:cs typeface="Microsoft Sans Serif"/>
              </a:rPr>
              <a:t>сок </a:t>
            </a:r>
            <a:r>
              <a:rPr dirty="0" sz="1450">
                <a:latin typeface="Calibri"/>
                <a:cs typeface="Calibri"/>
              </a:rPr>
              <a:t>(</a:t>
            </a:r>
            <a:r>
              <a:rPr dirty="0" sz="1450">
                <a:latin typeface="Microsoft Sans Serif"/>
                <a:cs typeface="Microsoft Sans Serif"/>
              </a:rPr>
              <a:t>любимый</a:t>
            </a:r>
            <a:r>
              <a:rPr dirty="0" sz="1450">
                <a:latin typeface="Calibri"/>
                <a:cs typeface="Calibri"/>
              </a:rPr>
              <a:t>)</a:t>
            </a:r>
            <a:r>
              <a:rPr dirty="0" sz="1450" spc="45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124</a:t>
            </a:r>
            <a:r>
              <a:rPr dirty="0" sz="1450" spc="60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руб</a:t>
            </a:r>
            <a:r>
              <a:rPr dirty="0" sz="1450">
                <a:latin typeface="Calibri"/>
                <a:cs typeface="Calibri"/>
              </a:rPr>
              <a:t>.</a:t>
            </a:r>
            <a:r>
              <a:rPr dirty="0" sz="1450" spc="50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(1</a:t>
            </a:r>
            <a:r>
              <a:rPr dirty="0" sz="1450">
                <a:latin typeface="Microsoft Sans Serif"/>
                <a:cs typeface="Microsoft Sans Serif"/>
              </a:rPr>
              <a:t>л</a:t>
            </a:r>
            <a:r>
              <a:rPr dirty="0" sz="1450">
                <a:latin typeface="Calibri"/>
                <a:cs typeface="Calibri"/>
              </a:rPr>
              <a:t>),</a:t>
            </a:r>
            <a:r>
              <a:rPr dirty="0" sz="1450" spc="60">
                <a:latin typeface="Calibri"/>
                <a:cs typeface="Calibri"/>
              </a:rPr>
              <a:t> </a:t>
            </a:r>
            <a:r>
              <a:rPr dirty="0" sz="1450" spc="-10">
                <a:latin typeface="Microsoft Sans Serif"/>
                <a:cs typeface="Microsoft Sans Serif"/>
              </a:rPr>
              <a:t>детское</a:t>
            </a:r>
            <a:r>
              <a:rPr dirty="0" sz="1450" spc="-55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питание</a:t>
            </a:r>
            <a:r>
              <a:rPr dirty="0" sz="1450" spc="15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Calibri"/>
                <a:cs typeface="Calibri"/>
              </a:rPr>
              <a:t>72</a:t>
            </a:r>
            <a:r>
              <a:rPr dirty="0" sz="1450" spc="80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руб</a:t>
            </a:r>
            <a:r>
              <a:rPr dirty="0" sz="1450">
                <a:latin typeface="Calibri"/>
                <a:cs typeface="Calibri"/>
              </a:rPr>
              <a:t>.</a:t>
            </a:r>
            <a:r>
              <a:rPr dirty="0" sz="1450" spc="50">
                <a:latin typeface="Calibri"/>
                <a:cs typeface="Calibri"/>
              </a:rPr>
              <a:t> </a:t>
            </a:r>
            <a:r>
              <a:rPr dirty="0" sz="1450" spc="-10">
                <a:latin typeface="Calibri"/>
                <a:cs typeface="Calibri"/>
              </a:rPr>
              <a:t>(</a:t>
            </a:r>
            <a:r>
              <a:rPr dirty="0" sz="1450" spc="-10">
                <a:latin typeface="Microsoft Sans Serif"/>
                <a:cs typeface="Microsoft Sans Serif"/>
              </a:rPr>
              <a:t>агуша </a:t>
            </a:r>
            <a:r>
              <a:rPr dirty="0" sz="1450">
                <a:latin typeface="Microsoft Sans Serif"/>
                <a:cs typeface="Microsoft Sans Serif"/>
              </a:rPr>
              <a:t>банка</a:t>
            </a:r>
            <a:r>
              <a:rPr dirty="0" sz="1450" spc="-15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пюре</a:t>
            </a:r>
            <a:r>
              <a:rPr dirty="0" sz="1450" spc="55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Calibri"/>
                <a:cs typeface="Calibri"/>
              </a:rPr>
              <a:t>115</a:t>
            </a:r>
            <a:r>
              <a:rPr dirty="0" sz="1450">
                <a:latin typeface="Microsoft Sans Serif"/>
                <a:cs typeface="Microsoft Sans Serif"/>
              </a:rPr>
              <a:t>гр</a:t>
            </a:r>
            <a:r>
              <a:rPr dirty="0" sz="1450">
                <a:latin typeface="Calibri"/>
                <a:cs typeface="Calibri"/>
              </a:rPr>
              <a:t>),</a:t>
            </a:r>
            <a:r>
              <a:rPr dirty="0" sz="1450" spc="30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туалетная</a:t>
            </a:r>
            <a:r>
              <a:rPr dirty="0" sz="1450" spc="35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бумага</a:t>
            </a:r>
            <a:r>
              <a:rPr dirty="0" sz="1450" spc="10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Calibri"/>
                <a:cs typeface="Calibri"/>
              </a:rPr>
              <a:t>34</a:t>
            </a:r>
            <a:r>
              <a:rPr dirty="0" sz="1450" spc="25">
                <a:latin typeface="Calibri"/>
                <a:cs typeface="Calibri"/>
              </a:rPr>
              <a:t> </a:t>
            </a:r>
            <a:r>
              <a:rPr dirty="0" sz="1450" spc="-20">
                <a:latin typeface="Microsoft Sans Serif"/>
                <a:cs typeface="Microsoft Sans Serif"/>
              </a:rPr>
              <a:t>руб</a:t>
            </a:r>
            <a:r>
              <a:rPr dirty="0" sz="1450" spc="-20">
                <a:latin typeface="Calibri"/>
                <a:cs typeface="Calibri"/>
              </a:rPr>
              <a:t>. </a:t>
            </a:r>
            <a:r>
              <a:rPr dirty="0" sz="1450">
                <a:latin typeface="Calibri"/>
                <a:cs typeface="Calibri"/>
              </a:rPr>
              <a:t>(</a:t>
            </a:r>
            <a:r>
              <a:rPr dirty="0" sz="1450">
                <a:latin typeface="Microsoft Sans Serif"/>
                <a:cs typeface="Microsoft Sans Serif"/>
              </a:rPr>
              <a:t>набережные</a:t>
            </a:r>
            <a:r>
              <a:rPr dirty="0" sz="1450" spc="50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челны</a:t>
            </a:r>
            <a:r>
              <a:rPr dirty="0" sz="1450">
                <a:latin typeface="Calibri"/>
                <a:cs typeface="Calibri"/>
              </a:rPr>
              <a:t>),</a:t>
            </a:r>
            <a:r>
              <a:rPr dirty="0" sz="1450" spc="50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макароны</a:t>
            </a:r>
            <a:r>
              <a:rPr dirty="0" sz="1450" spc="75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Calibri"/>
                <a:cs typeface="Calibri"/>
              </a:rPr>
              <a:t>98</a:t>
            </a:r>
            <a:r>
              <a:rPr dirty="0" sz="1450" spc="30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руб</a:t>
            </a:r>
            <a:r>
              <a:rPr dirty="0" sz="1450">
                <a:latin typeface="Calibri"/>
                <a:cs typeface="Calibri"/>
              </a:rPr>
              <a:t>.</a:t>
            </a:r>
            <a:r>
              <a:rPr dirty="0" sz="1450" spc="40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(Makfa), </a:t>
            </a:r>
            <a:r>
              <a:rPr dirty="0" sz="1450">
                <a:latin typeface="Microsoft Sans Serif"/>
                <a:cs typeface="Microsoft Sans Serif"/>
              </a:rPr>
              <a:t>рис</a:t>
            </a:r>
            <a:r>
              <a:rPr dirty="0" sz="1450" spc="45">
                <a:latin typeface="Microsoft Sans Serif"/>
                <a:cs typeface="Microsoft Sans Serif"/>
              </a:rPr>
              <a:t> </a:t>
            </a:r>
            <a:r>
              <a:rPr dirty="0" sz="1450" spc="-25">
                <a:latin typeface="Calibri"/>
                <a:cs typeface="Calibri"/>
              </a:rPr>
              <a:t>127 </a:t>
            </a:r>
            <a:r>
              <a:rPr dirty="0" sz="1450">
                <a:latin typeface="Microsoft Sans Serif"/>
                <a:cs typeface="Microsoft Sans Serif"/>
              </a:rPr>
              <a:t>руб</a:t>
            </a:r>
            <a:r>
              <a:rPr dirty="0" sz="1450">
                <a:latin typeface="Calibri"/>
                <a:cs typeface="Calibri"/>
              </a:rPr>
              <a:t>.,</a:t>
            </a:r>
            <a:r>
              <a:rPr dirty="0" sz="1450" spc="-10">
                <a:latin typeface="Calibri"/>
                <a:cs typeface="Calibri"/>
              </a:rPr>
              <a:t> </a:t>
            </a:r>
            <a:r>
              <a:rPr dirty="0" sz="1450" spc="-10">
                <a:latin typeface="Microsoft Sans Serif"/>
                <a:cs typeface="Microsoft Sans Serif"/>
              </a:rPr>
              <a:t>гречка</a:t>
            </a:r>
            <a:r>
              <a:rPr dirty="0" sz="1450" spc="-25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Calibri"/>
                <a:cs typeface="Calibri"/>
              </a:rPr>
              <a:t>171</a:t>
            </a:r>
            <a:r>
              <a:rPr dirty="0" sz="1450" spc="40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руб</a:t>
            </a:r>
            <a:r>
              <a:rPr dirty="0" sz="1450">
                <a:latin typeface="Calibri"/>
                <a:cs typeface="Calibri"/>
              </a:rPr>
              <a:t>.,</a:t>
            </a:r>
            <a:r>
              <a:rPr dirty="0" sz="1450" spc="15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мука </a:t>
            </a:r>
            <a:r>
              <a:rPr dirty="0" sz="1450">
                <a:latin typeface="Calibri"/>
                <a:cs typeface="Calibri"/>
              </a:rPr>
              <a:t>112</a:t>
            </a:r>
            <a:r>
              <a:rPr dirty="0" sz="1450" spc="45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руб</a:t>
            </a:r>
            <a:r>
              <a:rPr dirty="0" sz="1450">
                <a:latin typeface="Calibri"/>
                <a:cs typeface="Calibri"/>
              </a:rPr>
              <a:t>.</a:t>
            </a:r>
            <a:r>
              <a:rPr dirty="0" sz="1450" spc="40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(1,5</a:t>
            </a:r>
            <a:r>
              <a:rPr dirty="0" sz="1450">
                <a:latin typeface="Microsoft Sans Serif"/>
                <a:cs typeface="Microsoft Sans Serif"/>
              </a:rPr>
              <a:t>кг</a:t>
            </a:r>
            <a:r>
              <a:rPr dirty="0" sz="1450">
                <a:latin typeface="Calibri"/>
                <a:cs typeface="Calibri"/>
              </a:rPr>
              <a:t>),</a:t>
            </a:r>
            <a:r>
              <a:rPr dirty="0" sz="1450" spc="-40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колбаса</a:t>
            </a:r>
            <a:r>
              <a:rPr dirty="0" sz="1450" spc="5">
                <a:latin typeface="Microsoft Sans Serif"/>
                <a:cs typeface="Microsoft Sans Serif"/>
              </a:rPr>
              <a:t> </a:t>
            </a:r>
            <a:r>
              <a:rPr dirty="0" sz="1450" spc="-25">
                <a:latin typeface="Calibri"/>
                <a:cs typeface="Calibri"/>
              </a:rPr>
              <a:t>224 </a:t>
            </a:r>
            <a:r>
              <a:rPr dirty="0" sz="1450">
                <a:latin typeface="Microsoft Sans Serif"/>
                <a:cs typeface="Microsoft Sans Serif"/>
              </a:rPr>
              <a:t>руб</a:t>
            </a:r>
            <a:r>
              <a:rPr dirty="0" sz="1450">
                <a:latin typeface="Calibri"/>
                <a:cs typeface="Calibri"/>
              </a:rPr>
              <a:t>.</a:t>
            </a:r>
            <a:r>
              <a:rPr dirty="0" sz="1450" spc="30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(</a:t>
            </a:r>
            <a:r>
              <a:rPr dirty="0" sz="1450">
                <a:latin typeface="Microsoft Sans Serif"/>
                <a:cs typeface="Microsoft Sans Serif"/>
              </a:rPr>
              <a:t>хоту</a:t>
            </a:r>
            <a:r>
              <a:rPr dirty="0" sz="1450" spc="35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ас</a:t>
            </a:r>
            <a:r>
              <a:rPr dirty="0" sz="1450">
                <a:latin typeface="Calibri"/>
                <a:cs typeface="Calibri"/>
              </a:rPr>
              <a:t>),</a:t>
            </a:r>
            <a:r>
              <a:rPr dirty="0" sz="1450" spc="25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сыр</a:t>
            </a:r>
            <a:r>
              <a:rPr dirty="0" sz="1450" spc="50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Calibri"/>
                <a:cs typeface="Calibri"/>
              </a:rPr>
              <a:t>997</a:t>
            </a:r>
            <a:r>
              <a:rPr dirty="0" sz="1450" spc="55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руб</a:t>
            </a:r>
            <a:r>
              <a:rPr dirty="0" sz="1450">
                <a:latin typeface="Calibri"/>
                <a:cs typeface="Calibri"/>
              </a:rPr>
              <a:t>.</a:t>
            </a:r>
            <a:r>
              <a:rPr dirty="0" sz="1450" spc="40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(</a:t>
            </a:r>
            <a:r>
              <a:rPr dirty="0" sz="1450">
                <a:latin typeface="Microsoft Sans Serif"/>
                <a:cs typeface="Microsoft Sans Serif"/>
              </a:rPr>
              <a:t>ламбер</a:t>
            </a:r>
            <a:r>
              <a:rPr dirty="0" sz="1450" spc="65">
                <a:latin typeface="Microsoft Sans Serif"/>
                <a:cs typeface="Microsoft Sans Serif"/>
              </a:rPr>
              <a:t> </a:t>
            </a:r>
            <a:r>
              <a:rPr dirty="0" sz="1450" spc="-10">
                <a:latin typeface="Calibri"/>
                <a:cs typeface="Calibri"/>
              </a:rPr>
              <a:t>1</a:t>
            </a:r>
            <a:r>
              <a:rPr dirty="0" sz="1450" spc="-10">
                <a:latin typeface="Microsoft Sans Serif"/>
                <a:cs typeface="Microsoft Sans Serif"/>
              </a:rPr>
              <a:t>кг</a:t>
            </a:r>
            <a:r>
              <a:rPr dirty="0" sz="1450" spc="-10">
                <a:latin typeface="Calibri"/>
                <a:cs typeface="Calibri"/>
              </a:rPr>
              <a:t>),</a:t>
            </a:r>
            <a:r>
              <a:rPr dirty="0" sz="1450" spc="-40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крупа</a:t>
            </a:r>
            <a:r>
              <a:rPr dirty="0" sz="1450" spc="15">
                <a:latin typeface="Microsoft Sans Serif"/>
                <a:cs typeface="Microsoft Sans Serif"/>
              </a:rPr>
              <a:t> </a:t>
            </a:r>
            <a:r>
              <a:rPr dirty="0" sz="1450" spc="-10">
                <a:latin typeface="Microsoft Sans Serif"/>
                <a:cs typeface="Microsoft Sans Serif"/>
              </a:rPr>
              <a:t>манная </a:t>
            </a:r>
            <a:r>
              <a:rPr dirty="0" sz="1450">
                <a:latin typeface="Calibri"/>
                <a:cs typeface="Calibri"/>
              </a:rPr>
              <a:t>66</a:t>
            </a:r>
            <a:r>
              <a:rPr dirty="0" sz="1450" spc="35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руб</a:t>
            </a:r>
            <a:r>
              <a:rPr dirty="0" sz="1450">
                <a:latin typeface="Calibri"/>
                <a:cs typeface="Calibri"/>
              </a:rPr>
              <a:t>.</a:t>
            </a:r>
            <a:r>
              <a:rPr dirty="0" sz="1450" spc="20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(700</a:t>
            </a:r>
            <a:r>
              <a:rPr dirty="0" sz="1450">
                <a:latin typeface="Microsoft Sans Serif"/>
                <a:cs typeface="Microsoft Sans Serif"/>
              </a:rPr>
              <a:t>гр</a:t>
            </a:r>
            <a:r>
              <a:rPr dirty="0" sz="1450">
                <a:latin typeface="Calibri"/>
                <a:cs typeface="Calibri"/>
              </a:rPr>
              <a:t>),</a:t>
            </a:r>
            <a:r>
              <a:rPr dirty="0" sz="1450" spc="65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яйца</a:t>
            </a:r>
            <a:r>
              <a:rPr dirty="0" sz="1450" spc="-5">
                <a:latin typeface="Microsoft Sans Serif"/>
                <a:cs typeface="Microsoft Sans Serif"/>
              </a:rPr>
              <a:t> </a:t>
            </a:r>
            <a:r>
              <a:rPr dirty="0" sz="1450">
                <a:latin typeface="Calibri"/>
                <a:cs typeface="Calibri"/>
              </a:rPr>
              <a:t>105</a:t>
            </a:r>
            <a:r>
              <a:rPr dirty="0" sz="1450" spc="50">
                <a:latin typeface="Calibri"/>
                <a:cs typeface="Calibri"/>
              </a:rPr>
              <a:t> </a:t>
            </a:r>
            <a:r>
              <a:rPr dirty="0" sz="1450">
                <a:latin typeface="Microsoft Sans Serif"/>
                <a:cs typeface="Microsoft Sans Serif"/>
              </a:rPr>
              <a:t>руб</a:t>
            </a:r>
            <a:r>
              <a:rPr dirty="0" sz="1450">
                <a:latin typeface="Calibri"/>
                <a:cs typeface="Calibri"/>
              </a:rPr>
              <a:t>.</a:t>
            </a:r>
            <a:r>
              <a:rPr dirty="0" sz="1450" spc="40">
                <a:latin typeface="Calibri"/>
                <a:cs typeface="Calibri"/>
              </a:rPr>
              <a:t> </a:t>
            </a:r>
            <a:r>
              <a:rPr dirty="0" sz="1450" spc="-10">
                <a:latin typeface="Calibri"/>
                <a:cs typeface="Calibri"/>
              </a:rPr>
              <a:t>(10</a:t>
            </a:r>
            <a:r>
              <a:rPr dirty="0" sz="1450" spc="-10">
                <a:latin typeface="Microsoft Sans Serif"/>
                <a:cs typeface="Microsoft Sans Serif"/>
              </a:rPr>
              <a:t>шт</a:t>
            </a:r>
            <a:r>
              <a:rPr dirty="0" sz="1450" spc="-10">
                <a:latin typeface="Calibri"/>
                <a:cs typeface="Calibri"/>
              </a:rPr>
              <a:t>)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783417" y="14667620"/>
            <a:ext cx="742315" cy="11493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735"/>
              </a:lnSpc>
              <a:spcBef>
                <a:spcPts val="100"/>
              </a:spcBef>
            </a:pPr>
            <a:r>
              <a:rPr dirty="0" sz="1450" spc="-25">
                <a:latin typeface="Calibri"/>
                <a:cs typeface="Calibri"/>
              </a:rPr>
              <a:t>2.</a:t>
            </a:r>
            <a:endParaRPr sz="1450">
              <a:latin typeface="Calibri"/>
              <a:cs typeface="Calibri"/>
            </a:endParaRPr>
          </a:p>
          <a:p>
            <a:pPr marL="12700" marR="5080">
              <a:lnSpc>
                <a:spcPts val="1789"/>
              </a:lnSpc>
              <a:spcBef>
                <a:spcPts val="10"/>
              </a:spcBef>
            </a:pPr>
            <a:r>
              <a:rPr dirty="0" sz="1450" spc="-30">
                <a:latin typeface="Microsoft Sans Serif"/>
                <a:cs typeface="Microsoft Sans Serif"/>
              </a:rPr>
              <a:t>Удачная </a:t>
            </a:r>
            <a:r>
              <a:rPr dirty="0" sz="1450" spc="-10">
                <a:latin typeface="Microsoft Sans Serif"/>
                <a:cs typeface="Microsoft Sans Serif"/>
              </a:rPr>
              <a:t>покупка</a:t>
            </a:r>
            <a:endParaRPr sz="1450">
              <a:latin typeface="Microsoft Sans Serif"/>
              <a:cs typeface="Microsoft Sans Serif"/>
            </a:endParaRPr>
          </a:p>
          <a:p>
            <a:pPr marL="12700" marR="116205">
              <a:lnSpc>
                <a:spcPts val="1789"/>
              </a:lnSpc>
              <a:spcBef>
                <a:spcPts val="10"/>
              </a:spcBef>
            </a:pPr>
            <a:r>
              <a:rPr dirty="0" sz="1450" spc="-10">
                <a:latin typeface="Calibri"/>
                <a:cs typeface="Calibri"/>
              </a:rPr>
              <a:t>203</a:t>
            </a:r>
            <a:r>
              <a:rPr dirty="0" sz="1450" spc="-10">
                <a:latin typeface="Microsoft Sans Serif"/>
                <a:cs typeface="Microsoft Sans Serif"/>
              </a:rPr>
              <a:t>мкр </a:t>
            </a:r>
            <a:r>
              <a:rPr dirty="0" sz="1450" spc="-20">
                <a:latin typeface="Calibri"/>
                <a:cs typeface="Calibri"/>
              </a:rPr>
              <a:t>35/1</a:t>
            </a:r>
            <a:endParaRPr sz="14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Ученик</dc:creator>
  <dc:title>Стенд Юра Ваня.pptx</dc:title>
  <dcterms:created xsi:type="dcterms:W3CDTF">2022-12-23T01:01:06Z</dcterms:created>
  <dcterms:modified xsi:type="dcterms:W3CDTF">2022-12-23T01:01:06Z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2022-12-23T00:00:00Z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2022-12-23T00:00:00Z</vt:filetime>
  </property>
</Properties>
</file>