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sldIdLst>
    <p:sldId id="256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273"/>
    <a:srgbClr val="F5A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747" autoAdjust="0"/>
  </p:normalViewPr>
  <p:slideViewPr>
    <p:cSldViewPr snapToGrid="0">
      <p:cViewPr>
        <p:scale>
          <a:sx n="40" d="100"/>
          <a:sy n="40" d="100"/>
        </p:scale>
        <p:origin x="-72" y="3114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dokst.ru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hyperlink" Target="http://www.stsg.de.main/zeitha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xmlns="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343" y="-40137"/>
            <a:ext cx="21945600" cy="17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ГРИФ СЕКРЕТНОСТИ ЕЩЕ НЕ СНЯТ…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xmlns="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431069"/>
            <a:ext cx="2194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Протопопов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Петя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ученик 8 класса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МБОУ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Окоемовской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основной школы  им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И.В. Пухова»,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Усть-Алданского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района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Республика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Саха (Якутия)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D020DFE-84C5-477C-BFA9-7758B8D4A946}"/>
              </a:ext>
            </a:extLst>
          </p:cNvPr>
          <p:cNvSpPr txBox="1"/>
          <p:nvPr/>
        </p:nvSpPr>
        <p:spPr>
          <a:xfrm>
            <a:off x="20433057" y="20084353"/>
            <a:ext cx="8992280" cy="992567"/>
          </a:xfrm>
          <a:prstGeom prst="rect">
            <a:avLst/>
          </a:prstGeom>
          <a:solidFill>
            <a:srgbClr val="F07273">
              <a:alpha val="60000"/>
            </a:srgbClr>
          </a:solidFill>
        </p:spPr>
        <p:txBody>
          <a:bodyPr wrap="square" lIns="68568" tIns="34284" rIns="68568" bIns="34284" rtlCol="0">
            <a:spAutoFit/>
          </a:bodyPr>
          <a:lstStyle/>
          <a:p>
            <a:r>
              <a:rPr lang="ru-RU" sz="2000" dirty="0" smtClean="0"/>
              <a:t>Протопопов Петя                                      </a:t>
            </a:r>
            <a:r>
              <a:rPr lang="en-US" sz="2000" dirty="0" smtClean="0"/>
              <a:t>Email:</a:t>
            </a:r>
            <a:r>
              <a:rPr lang="ru-RU" sz="2000" dirty="0" smtClean="0"/>
              <a:t> </a:t>
            </a:r>
            <a:r>
              <a:rPr lang="en-US" sz="2000" dirty="0" smtClean="0"/>
              <a:t>protopopovp89@gmail.com</a:t>
            </a:r>
            <a:endParaRPr lang="en-US" sz="2000" dirty="0"/>
          </a:p>
          <a:p>
            <a:r>
              <a:rPr lang="ru-RU" sz="2000" dirty="0" smtClean="0"/>
              <a:t>МБОУ «Окоемовская ООШ»               Вебсайт</a:t>
            </a:r>
            <a:r>
              <a:rPr lang="en-US" sz="2000" dirty="0" smtClean="0"/>
              <a:t>: </a:t>
            </a:r>
            <a:endParaRPr lang="en-US" sz="2000" dirty="0"/>
          </a:p>
          <a:p>
            <a:r>
              <a:rPr lang="ru-RU" sz="2000" dirty="0"/>
              <a:t>                                                                            Телефон</a:t>
            </a:r>
            <a:r>
              <a:rPr lang="en-US" sz="2000" dirty="0" smtClean="0"/>
              <a:t>: 8(964) 425-72-26</a:t>
            </a:r>
            <a:endParaRPr lang="en-US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5486FAA-5E4B-4EF3-A97C-86613A089D0A}"/>
              </a:ext>
            </a:extLst>
          </p:cNvPr>
          <p:cNvSpPr txBox="1"/>
          <p:nvPr/>
        </p:nvSpPr>
        <p:spPr>
          <a:xfrm>
            <a:off x="13922954" y="19010104"/>
            <a:ext cx="2557599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ru-RU" sz="4400" b="1" dirty="0"/>
              <a:t>Контакты</a:t>
            </a:r>
            <a:endParaRPr lang="en-US" sz="44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915AF7F-BE3C-4C4B-B547-265473B0DD6A}"/>
              </a:ext>
            </a:extLst>
          </p:cNvPr>
          <p:cNvSpPr txBox="1"/>
          <p:nvPr/>
        </p:nvSpPr>
        <p:spPr>
          <a:xfrm>
            <a:off x="20422943" y="17484195"/>
            <a:ext cx="9002391" cy="2049281"/>
          </a:xfrm>
          <a:prstGeom prst="rect">
            <a:avLst/>
          </a:prstGeom>
          <a:noFill/>
        </p:spPr>
        <p:txBody>
          <a:bodyPr wrap="square" lIns="68568" tIns="68568" rIns="68568" bIns="68568" numCol="1" spcCol="342842" rtlCol="0">
            <a:noAutofit/>
          </a:bodyPr>
          <a:lstStyle/>
          <a:p>
            <a:pPr marL="342842" indent="-342842">
              <a:buFont typeface="+mj-lt"/>
              <a:buAutoNum type="arabicPeriod"/>
            </a:pPr>
            <a:r>
              <a:rPr lang="en-US" sz="1600" dirty="0"/>
              <a:t> </a:t>
            </a:r>
            <a:r>
              <a:rPr lang="ru-RU" sz="1600" dirty="0" smtClean="0"/>
              <a:t>Кривошеев</a:t>
            </a:r>
            <a:r>
              <a:rPr lang="ru-RU" sz="1600" dirty="0"/>
              <a:t>, Г.Ф. Полвека назад: Великая Отечественная война. Цифры и факты/ Г.Ф. Кривошеев.- Москва, 1995.- 94с.</a:t>
            </a:r>
          </a:p>
          <a:p>
            <a:pPr marL="342842" indent="-342842">
              <a:buFont typeface="+mj-lt"/>
              <a:buAutoNum type="arabicPeriod"/>
            </a:pPr>
            <a:r>
              <a:rPr lang="ru-RU" sz="1600" dirty="0" smtClean="0"/>
              <a:t>Память</a:t>
            </a:r>
            <a:r>
              <a:rPr lang="ru-RU" sz="1600" dirty="0"/>
              <a:t>. Книга мемориал воинам – </a:t>
            </a:r>
            <a:r>
              <a:rPr lang="ru-RU" sz="1600" dirty="0" err="1"/>
              <a:t>якутянам</a:t>
            </a:r>
            <a:r>
              <a:rPr lang="ru-RU" sz="1600" dirty="0"/>
              <a:t>, погибшим и </a:t>
            </a:r>
            <a:r>
              <a:rPr lang="ru-RU" sz="1600" dirty="0" smtClean="0"/>
              <a:t>умершим </a:t>
            </a:r>
            <a:r>
              <a:rPr lang="ru-RU" sz="1600" dirty="0"/>
              <a:t>в годы Великой Отечественной войны 1941-1945 гг.- Якутск. - 1992- 131,145,174 с.</a:t>
            </a:r>
          </a:p>
          <a:p>
            <a:pPr marL="342842" indent="-342842">
              <a:buFont typeface="+mj-lt"/>
              <a:buAutoNum type="arabicPeriod"/>
            </a:pPr>
            <a:r>
              <a:rPr lang="ru-RU" sz="1600" dirty="0" err="1" smtClean="0"/>
              <a:t>Уус</a:t>
            </a:r>
            <a:r>
              <a:rPr lang="ru-RU" sz="1600" dirty="0" smtClean="0"/>
              <a:t> </a:t>
            </a:r>
            <a:r>
              <a:rPr lang="ru-RU" sz="1600" dirty="0" err="1"/>
              <a:t>Алданнар</a:t>
            </a:r>
            <a:r>
              <a:rPr lang="ru-RU" sz="1600" dirty="0"/>
              <a:t> - </a:t>
            </a:r>
            <a:r>
              <a:rPr lang="ru-RU" sz="1600" dirty="0" err="1"/>
              <a:t>Аҕа</a:t>
            </a:r>
            <a:r>
              <a:rPr lang="ru-RU" sz="1600" dirty="0"/>
              <a:t> дойду </a:t>
            </a:r>
            <a:r>
              <a:rPr lang="ru-RU" sz="1600" dirty="0" err="1"/>
              <a:t>көмүскэлигэр</a:t>
            </a:r>
            <a:r>
              <a:rPr lang="ru-RU" sz="1600" dirty="0"/>
              <a:t>. - </a:t>
            </a:r>
            <a:r>
              <a:rPr lang="ru-RU" sz="1600" dirty="0" err="1"/>
              <a:t>Бороҕон</a:t>
            </a:r>
            <a:r>
              <a:rPr lang="ru-RU" sz="1600" dirty="0"/>
              <a:t>: АПХ </a:t>
            </a:r>
            <a:r>
              <a:rPr lang="ru-RU" sz="1600" dirty="0" err="1"/>
              <a:t>Мүрү</a:t>
            </a:r>
            <a:r>
              <a:rPr lang="ru-RU" sz="1600" dirty="0"/>
              <a:t> </a:t>
            </a:r>
            <a:r>
              <a:rPr lang="ru-RU" sz="1600" dirty="0" err="1"/>
              <a:t>саһарҕата</a:t>
            </a:r>
            <a:r>
              <a:rPr lang="ru-RU" sz="1600" dirty="0"/>
              <a:t>, -2011.- 281, 284 с</a:t>
            </a:r>
            <a:r>
              <a:rPr lang="ru-RU" sz="1600" dirty="0" smtClean="0"/>
              <a:t>.</a:t>
            </a:r>
            <a:endParaRPr lang="en-US" sz="1600" dirty="0"/>
          </a:p>
          <a:p>
            <a:pPr marL="342842" lvl="0" indent="-342842">
              <a:buFont typeface="+mj-lt"/>
              <a:buAutoNum type="arabicPeriod"/>
            </a:pPr>
            <a:r>
              <a:rPr lang="en-US" sz="1600" dirty="0"/>
              <a:t> </a:t>
            </a:r>
            <a:r>
              <a:rPr lang="ru-RU" sz="1600" dirty="0"/>
              <a:t>Петров, Д. Д. Якутия в годы Великой Отечественной войны. – Якутск, 1797- 356с</a:t>
            </a:r>
            <a:r>
              <a:rPr lang="ru-RU" sz="1600" dirty="0" smtClean="0"/>
              <a:t>.</a:t>
            </a:r>
            <a:endParaRPr lang="en-US" sz="1600" dirty="0"/>
          </a:p>
          <a:p>
            <a:pPr marL="342842" indent="-342842">
              <a:buFont typeface="+mj-lt"/>
              <a:buAutoNum type="arabicPeriod"/>
            </a:pPr>
            <a:r>
              <a:rPr lang="en-US" sz="1600" dirty="0"/>
              <a:t> </a:t>
            </a:r>
            <a:r>
              <a:rPr lang="ru-RU" sz="1600" dirty="0"/>
              <a:t>“Обобщенный Банк Данных”(</a:t>
            </a:r>
            <a:r>
              <a:rPr lang="ru-RU" sz="1600" dirty="0" smtClean="0"/>
              <a:t>ОБД) </a:t>
            </a:r>
            <a:r>
              <a:rPr lang="ru-RU" sz="1600" dirty="0"/>
              <a:t>“Мемориал” 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600" u="sng" dirty="0" smtClean="0">
                <a:hlinkClick r:id="rId2"/>
              </a:rPr>
              <a:t>www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stsg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>
                <a:hlinkClick r:id="rId2"/>
              </a:rPr>
              <a:t>de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>
                <a:hlinkClick r:id="rId2"/>
              </a:rPr>
              <a:t>main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 err="1">
                <a:hlinkClick r:id="rId2"/>
              </a:rPr>
              <a:t>zeitha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 smtClean="0">
                <a:hlinkClick r:id="rId2"/>
              </a:rPr>
              <a:t>ru</a:t>
            </a:r>
            <a:endParaRPr lang="ru-RU" sz="1600" dirty="0"/>
          </a:p>
          <a:p>
            <a:pPr marL="342842" indent="-342842">
              <a:buFont typeface="+mj-lt"/>
              <a:buAutoNum type="arabicPeriod"/>
            </a:pPr>
            <a:r>
              <a:rPr lang="en-US" sz="1600" u="sng" dirty="0" smtClean="0">
                <a:hlinkClick r:id="rId3"/>
              </a:rPr>
              <a:t>www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dokst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ru</a:t>
            </a:r>
            <a:endParaRPr lang="ru-RU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3527281-4727-4468-B78B-41DC5482CCBB}"/>
              </a:ext>
            </a:extLst>
          </p:cNvPr>
          <p:cNvSpPr txBox="1"/>
          <p:nvPr/>
        </p:nvSpPr>
        <p:spPr>
          <a:xfrm>
            <a:off x="20422945" y="16627602"/>
            <a:ext cx="7154563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ru-RU" sz="4400" b="1" dirty="0"/>
              <a:t>Библиографический список</a:t>
            </a:r>
            <a:endParaRPr lang="en-US" sz="4400" b="1" dirty="0"/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xmlns="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7" y="3603749"/>
            <a:ext cx="8712155" cy="372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2800" b="1" dirty="0">
                <a:latin typeface="Calibri" pitchFamily="34" charset="0"/>
              </a:rPr>
              <a:t>Цель: </a:t>
            </a:r>
            <a:r>
              <a:rPr lang="ru-RU" sz="2800" dirty="0">
                <a:latin typeface="Calibri" pitchFamily="34" charset="0"/>
              </a:rPr>
              <a:t>исследовать малоизученную тему о военнопленных и без вести пропавших из </a:t>
            </a:r>
            <a:r>
              <a:rPr lang="ru-RU" sz="2800" dirty="0" err="1">
                <a:latin typeface="Calibri" pitchFamily="34" charset="0"/>
              </a:rPr>
              <a:t>Усть-Алданского</a:t>
            </a:r>
            <a:r>
              <a:rPr lang="ru-RU" sz="2800" dirty="0">
                <a:latin typeface="Calibri" pitchFamily="34" charset="0"/>
              </a:rPr>
              <a:t> района</a:t>
            </a:r>
          </a:p>
          <a:p>
            <a:pPr fontAlgn="base"/>
            <a:r>
              <a:rPr lang="ru-RU" sz="2800" b="1" dirty="0">
                <a:latin typeface="Calibri" pitchFamily="34" charset="0"/>
              </a:rPr>
              <a:t>Задачи: </a:t>
            </a:r>
            <a:r>
              <a:rPr lang="ru-RU" sz="2800" dirty="0">
                <a:latin typeface="Calibri" pitchFamily="34" charset="0"/>
              </a:rPr>
              <a:t>используя материалы из краеведческих музеев района, собрать воспоминания и фотографии военнопленных, из газетных и журнальных статей, из архивных документов воссоздать доброе имя воина Отечественной </a:t>
            </a:r>
            <a:r>
              <a:rPr lang="ru-RU" sz="2800" dirty="0" smtClean="0">
                <a:latin typeface="Calibri" pitchFamily="34" charset="0"/>
              </a:rPr>
              <a:t>войны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xmlns="" id="{CB2C2354-633D-47D3-B137-9150FDE14086}"/>
              </a:ext>
            </a:extLst>
          </p:cNvPr>
          <p:cNvSpPr/>
          <p:nvPr/>
        </p:nvSpPr>
        <p:spPr>
          <a:xfrm>
            <a:off x="658417" y="3016074"/>
            <a:ext cx="8712155" cy="642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Аннотация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xmlns="" id="{78775A09-A1F2-49EB-AD22-D11B71E242C3}"/>
              </a:ext>
            </a:extLst>
          </p:cNvPr>
          <p:cNvSpPr/>
          <p:nvPr/>
        </p:nvSpPr>
        <p:spPr>
          <a:xfrm>
            <a:off x="668318" y="7535330"/>
            <a:ext cx="8702255" cy="6942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Введение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xmlns="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618" y="3701874"/>
            <a:ext cx="8992282" cy="5016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Calibri" pitchFamily="34" charset="0"/>
              </a:rPr>
              <a:t>- Германия </a:t>
            </a:r>
            <a:r>
              <a:rPr lang="ru-RU" sz="2800" dirty="0">
                <a:latin typeface="Calibri" pitchFamily="34" charset="0"/>
              </a:rPr>
              <a:t>– Бухенвальд, Галле, Дрезден, Дюссельдорф, </a:t>
            </a:r>
            <a:r>
              <a:rPr lang="ru-RU" sz="2800" dirty="0" err="1">
                <a:latin typeface="Calibri" pitchFamily="34" charset="0"/>
              </a:rPr>
              <a:t>Катбус</a:t>
            </a:r>
            <a:r>
              <a:rPr lang="ru-RU" sz="2800" dirty="0">
                <a:latin typeface="Calibri" pitchFamily="34" charset="0"/>
              </a:rPr>
              <a:t>, Равенсбрюк, </a:t>
            </a:r>
            <a:r>
              <a:rPr lang="ru-RU" sz="2800" dirty="0" err="1">
                <a:latin typeface="Calibri" pitchFamily="34" charset="0"/>
              </a:rPr>
              <a:t>Шлибен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Шпремберг</a:t>
            </a:r>
            <a:r>
              <a:rPr lang="ru-RU" sz="2800" dirty="0">
                <a:latin typeface="Calibri" pitchFamily="34" charset="0"/>
              </a:rPr>
              <a:t>, Эссен;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Австрия </a:t>
            </a:r>
            <a:r>
              <a:rPr lang="ru-RU" sz="2800" dirty="0">
                <a:latin typeface="Calibri" pitchFamily="34" charset="0"/>
              </a:rPr>
              <a:t>– </a:t>
            </a:r>
            <a:r>
              <a:rPr lang="ru-RU" sz="2800" dirty="0" err="1">
                <a:latin typeface="Calibri" pitchFamily="34" charset="0"/>
              </a:rPr>
              <a:t>Амштеттен</a:t>
            </a:r>
            <a:r>
              <a:rPr lang="ru-RU" sz="2800" dirty="0">
                <a:latin typeface="Calibri" pitchFamily="34" charset="0"/>
              </a:rPr>
              <a:t>, Маутхаузен;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Польша </a:t>
            </a:r>
            <a:r>
              <a:rPr lang="ru-RU" sz="2800" dirty="0">
                <a:latin typeface="Calibri" pitchFamily="34" charset="0"/>
              </a:rPr>
              <a:t>– </a:t>
            </a:r>
            <a:r>
              <a:rPr lang="ru-RU" sz="2800" dirty="0" err="1">
                <a:latin typeface="Calibri" pitchFamily="34" charset="0"/>
              </a:rPr>
              <a:t>Красник</a:t>
            </a:r>
            <a:r>
              <a:rPr lang="ru-RU" sz="2800" dirty="0">
                <a:latin typeface="Calibri" pitchFamily="34" charset="0"/>
              </a:rPr>
              <a:t>, Майданек, Освенцим, </a:t>
            </a:r>
            <a:r>
              <a:rPr lang="ru-RU" sz="2800" dirty="0" err="1">
                <a:latin typeface="Calibri" pitchFamily="34" charset="0"/>
              </a:rPr>
              <a:t>Пшемысль</a:t>
            </a:r>
            <a:r>
              <a:rPr lang="ru-RU" sz="2800" dirty="0">
                <a:latin typeface="Calibri" pitchFamily="34" charset="0"/>
              </a:rPr>
              <a:t>, Радом;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Франция </a:t>
            </a:r>
            <a:r>
              <a:rPr lang="ru-RU" sz="2800" dirty="0">
                <a:latin typeface="Calibri" pitchFamily="34" charset="0"/>
              </a:rPr>
              <a:t>– </a:t>
            </a:r>
            <a:r>
              <a:rPr lang="ru-RU" sz="2800" dirty="0" err="1">
                <a:latin typeface="Calibri" pitchFamily="34" charset="0"/>
              </a:rPr>
              <a:t>Мюлуз</a:t>
            </a:r>
            <a:r>
              <a:rPr lang="ru-RU" sz="2800" dirty="0">
                <a:latin typeface="Calibri" pitchFamily="34" charset="0"/>
              </a:rPr>
              <a:t>, Нанси, Реймс;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Чехословакия </a:t>
            </a:r>
            <a:r>
              <a:rPr lang="ru-RU" sz="2800" dirty="0">
                <a:latin typeface="Calibri" pitchFamily="34" charset="0"/>
              </a:rPr>
              <a:t>– </a:t>
            </a:r>
            <a:r>
              <a:rPr lang="ru-RU" sz="2800" dirty="0" err="1">
                <a:latin typeface="Calibri" pitchFamily="34" charset="0"/>
              </a:rPr>
              <a:t>Глинско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Кунта</a:t>
            </a:r>
            <a:r>
              <a:rPr lang="ru-RU" sz="2800" dirty="0">
                <a:latin typeface="Calibri" pitchFamily="34" charset="0"/>
              </a:rPr>
              <a:t>-гора, Натра;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Литва </a:t>
            </a:r>
            <a:r>
              <a:rPr lang="ru-RU" sz="2800" dirty="0">
                <a:latin typeface="Calibri" pitchFamily="34" charset="0"/>
              </a:rPr>
              <a:t>– Алитус, </a:t>
            </a:r>
            <a:r>
              <a:rPr lang="ru-RU" sz="2800" dirty="0" err="1">
                <a:latin typeface="Calibri" pitchFamily="34" charset="0"/>
              </a:rPr>
              <a:t>Димитравас</a:t>
            </a:r>
            <a:r>
              <a:rPr lang="ru-RU" sz="2800" dirty="0">
                <a:latin typeface="Calibri" pitchFamily="34" charset="0"/>
              </a:rPr>
              <a:t>, Каунас;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Эстония </a:t>
            </a:r>
            <a:r>
              <a:rPr lang="ru-RU" sz="2800" dirty="0">
                <a:latin typeface="Calibri" pitchFamily="34" charset="0"/>
              </a:rPr>
              <a:t>– </a:t>
            </a:r>
            <a:r>
              <a:rPr lang="ru-RU" sz="2800" dirty="0" err="1">
                <a:latin typeface="Calibri" pitchFamily="34" charset="0"/>
              </a:rPr>
              <a:t>Клоога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Пиркуль</a:t>
            </a:r>
            <a:r>
              <a:rPr lang="ru-RU" sz="2800" dirty="0">
                <a:latin typeface="Calibri" pitchFamily="34" charset="0"/>
              </a:rPr>
              <a:t>, Пярну;</a:t>
            </a:r>
          </a:p>
          <a:p>
            <a:pPr eaLnBrk="1" hangingPunct="1"/>
            <a:r>
              <a:rPr lang="ru-RU" sz="2800" dirty="0" smtClean="0">
                <a:latin typeface="Calibri" pitchFamily="34" charset="0"/>
              </a:rPr>
              <a:t>- Белоруссия </a:t>
            </a:r>
            <a:r>
              <a:rPr lang="ru-RU" sz="2800" dirty="0">
                <a:latin typeface="Calibri" pitchFamily="34" charset="0"/>
              </a:rPr>
              <a:t>– Барановичи, Минск,</a:t>
            </a:r>
          </a:p>
          <a:p>
            <a:pPr eaLnBrk="1" hangingPunct="1"/>
            <a:r>
              <a:rPr lang="ru-RU" sz="2800" dirty="0">
                <a:latin typeface="Calibri" pitchFamily="34" charset="0"/>
              </a:rPr>
              <a:t>а также на территории Латвии и Норвегии</a:t>
            </a: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10390504" y="3016074"/>
            <a:ext cx="9003534" cy="683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2800" dirty="0">
                <a:latin typeface="Calibri" pitchFamily="34" charset="0"/>
              </a:rPr>
              <a:t>Концлагеря, созданные фашистами и их союзниками находились на территориях разных стран</a:t>
            </a:r>
            <a:r>
              <a:rPr lang="ru-RU" sz="2800" dirty="0" smtClean="0">
                <a:latin typeface="Calibri" pitchFamily="34" charset="0"/>
              </a:rPr>
              <a:t>: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xmlns="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2945" y="11017538"/>
            <a:ext cx="9002392" cy="54475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+mj-lt"/>
              </a:rPr>
              <a:t>В </a:t>
            </a:r>
            <a:r>
              <a:rPr lang="ru-RU" sz="2800" dirty="0">
                <a:latin typeface="+mj-lt"/>
              </a:rPr>
              <a:t>советское время</a:t>
            </a:r>
            <a:r>
              <a:rPr lang="ru-RU" sz="2800" dirty="0" smtClean="0">
                <a:latin typeface="+mj-lt"/>
              </a:rPr>
              <a:t>, вопрос </a:t>
            </a:r>
            <a:r>
              <a:rPr lang="ru-RU" sz="2800" dirty="0">
                <a:latin typeface="+mj-lt"/>
              </a:rPr>
              <a:t>о военнопленных в ВОВ широко не распространялась</a:t>
            </a:r>
            <a:r>
              <a:rPr lang="ru-RU" sz="2800" dirty="0" smtClean="0">
                <a:latin typeface="+mj-lt"/>
              </a:rPr>
              <a:t>. Из </a:t>
            </a:r>
            <a:r>
              <a:rPr lang="ru-RU" sz="2800" dirty="0">
                <a:latin typeface="+mj-lt"/>
              </a:rPr>
              <a:t>некоторых документов Гриф секретности еще не снят</a:t>
            </a:r>
            <a:r>
              <a:rPr lang="ru-RU" sz="2800" dirty="0" smtClean="0">
                <a:latin typeface="+mj-lt"/>
              </a:rPr>
              <a:t>… Но </a:t>
            </a:r>
            <a:r>
              <a:rPr lang="ru-RU" sz="2800" dirty="0">
                <a:latin typeface="+mj-lt"/>
              </a:rPr>
              <a:t>в последнее время при помощи интернет ресурсов</a:t>
            </a:r>
            <a:r>
              <a:rPr lang="ru-RU" sz="2800" dirty="0" smtClean="0">
                <a:latin typeface="+mj-lt"/>
              </a:rPr>
              <a:t>, можно </a:t>
            </a:r>
            <a:r>
              <a:rPr lang="ru-RU" sz="2800" dirty="0">
                <a:latin typeface="+mj-lt"/>
              </a:rPr>
              <a:t>проследить тему о военнопленных</a:t>
            </a:r>
            <a:r>
              <a:rPr lang="ru-RU" sz="2800" dirty="0" smtClean="0">
                <a:latin typeface="+mj-lt"/>
              </a:rPr>
              <a:t>. В </a:t>
            </a:r>
            <a:r>
              <a:rPr lang="ru-RU" sz="2800" dirty="0">
                <a:latin typeface="+mj-lt"/>
              </a:rPr>
              <a:t>своей работе мы добавили военнопленных своего района и всей республики при помощи сайтов</a:t>
            </a:r>
            <a:r>
              <a:rPr lang="ru-RU" sz="2800" dirty="0" smtClean="0">
                <a:latin typeface="+mj-lt"/>
              </a:rPr>
              <a:t>: ”</a:t>
            </a:r>
            <a:r>
              <a:rPr lang="ru-RU" sz="2800" dirty="0">
                <a:latin typeface="+mj-lt"/>
              </a:rPr>
              <a:t>Мемориал</a:t>
            </a:r>
            <a:r>
              <a:rPr lang="ru-RU" sz="2800" dirty="0" smtClean="0">
                <a:latin typeface="+mj-lt"/>
              </a:rPr>
              <a:t>”, "</a:t>
            </a:r>
            <a:r>
              <a:rPr lang="ru-RU" sz="2800" dirty="0">
                <a:latin typeface="+mj-lt"/>
              </a:rPr>
              <a:t>Подвиг народа” и других</a:t>
            </a:r>
            <a:r>
              <a:rPr lang="ru-RU" sz="2800" dirty="0" smtClean="0">
                <a:latin typeface="+mj-lt"/>
              </a:rPr>
              <a:t>. Впервые </a:t>
            </a:r>
            <a:r>
              <a:rPr lang="ru-RU" sz="2800" dirty="0">
                <a:latin typeface="+mj-lt"/>
              </a:rPr>
              <a:t>попытались  в отдельной теме собрать военнопленных и составить список</a:t>
            </a:r>
            <a:r>
              <a:rPr lang="ru-RU" sz="2800" dirty="0" smtClean="0">
                <a:latin typeface="+mj-lt"/>
              </a:rPr>
              <a:t>, по </a:t>
            </a:r>
            <a:r>
              <a:rPr lang="ru-RU" sz="2800" dirty="0">
                <a:latin typeface="+mj-lt"/>
              </a:rPr>
              <a:t>возможности печатать воспоминания из разных источников. </a:t>
            </a:r>
            <a:r>
              <a:rPr lang="ru-RU" sz="2800" dirty="0" smtClean="0">
                <a:latin typeface="+mj-lt"/>
              </a:rPr>
              <a:t>Поисковая </a:t>
            </a:r>
            <a:r>
              <a:rPr lang="ru-RU" sz="2800" dirty="0">
                <a:latin typeface="+mj-lt"/>
              </a:rPr>
              <a:t>работа по составлению списков воинов – </a:t>
            </a:r>
            <a:r>
              <a:rPr lang="ru-RU" sz="2800" dirty="0" err="1">
                <a:latin typeface="+mj-lt"/>
              </a:rPr>
              <a:t>якутян</a:t>
            </a:r>
            <a:r>
              <a:rPr lang="ru-RU" sz="2800" dirty="0">
                <a:latin typeface="+mj-lt"/>
              </a:rPr>
              <a:t>, попавших в плен продолжаются. 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xmlns="" id="{8FCD4683-9727-47D2-BD5C-12B5716C6F4F}"/>
              </a:ext>
            </a:extLst>
          </p:cNvPr>
          <p:cNvSpPr/>
          <p:nvPr/>
        </p:nvSpPr>
        <p:spPr>
          <a:xfrm>
            <a:off x="20422945" y="10286919"/>
            <a:ext cx="9002392" cy="7277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Заключение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xmlns="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18" y="8250109"/>
            <a:ext cx="8702255" cy="5016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>
                <a:latin typeface="Calibri" pitchFamily="34" charset="0"/>
              </a:rPr>
              <a:t>Актуальность: </a:t>
            </a:r>
            <a:r>
              <a:rPr lang="ru-RU" sz="2800" dirty="0">
                <a:latin typeface="Calibri" pitchFamily="34" charset="0"/>
              </a:rPr>
              <a:t>составление списков военнопленных </a:t>
            </a:r>
            <a:r>
              <a:rPr lang="ru-RU" sz="2800" dirty="0" smtClean="0">
                <a:latin typeface="Calibri" pitchFamily="34" charset="0"/>
              </a:rPr>
              <a:t>нашего района и всей республики </a:t>
            </a:r>
            <a:r>
              <a:rPr lang="ru-RU" sz="2800" dirty="0">
                <a:latin typeface="Calibri" pitchFamily="34" charset="0"/>
              </a:rPr>
              <a:t>в Великой Отечественной войне 1941-1945 гг.   </a:t>
            </a:r>
          </a:p>
          <a:p>
            <a:r>
              <a:rPr lang="ru-RU" sz="2800" b="1" dirty="0">
                <a:latin typeface="Calibri" pitchFamily="34" charset="0"/>
              </a:rPr>
              <a:t>Новизна</a:t>
            </a:r>
            <a:r>
              <a:rPr lang="ru-RU" sz="2800" dirty="0">
                <a:latin typeface="Calibri" pitchFamily="34" charset="0"/>
              </a:rPr>
              <a:t>: в наше время  можно открыто говорить о военнопленных, которых ранее не вспоминали. Сейчас можно глубже исследовать и затрагивать эту тему. </a:t>
            </a:r>
          </a:p>
          <a:p>
            <a:r>
              <a:rPr lang="ru-RU" sz="2800" b="1" dirty="0">
                <a:latin typeface="Calibri" pitchFamily="34" charset="0"/>
              </a:rPr>
              <a:t>Практическая значимость</a:t>
            </a:r>
            <a:r>
              <a:rPr lang="ru-RU" sz="2800" dirty="0">
                <a:latin typeface="Calibri" pitchFamily="34" charset="0"/>
              </a:rPr>
              <a:t>: по материалам исследования мы </a:t>
            </a:r>
            <a:r>
              <a:rPr lang="ru-RU" sz="2800" dirty="0" smtClean="0">
                <a:latin typeface="Calibri" pitchFamily="34" charset="0"/>
              </a:rPr>
              <a:t>провели </a:t>
            </a:r>
            <a:r>
              <a:rPr lang="ru-RU" sz="2800" dirty="0">
                <a:latin typeface="Calibri" pitchFamily="34" charset="0"/>
              </a:rPr>
              <a:t>патриотические уроки и участвовали на выставках. В дальнейшем планируем создать сайт «Без вести пропавшие и военнопленные из Якутии». </a:t>
            </a:r>
          </a:p>
        </p:txBody>
      </p:sp>
      <p:sp>
        <p:nvSpPr>
          <p:cNvPr id="81" name="Text Box 180">
            <a:extLst>
              <a:ext uri="{FF2B5EF4-FFF2-40B4-BE49-F238E27FC236}">
                <a16:creationId xmlns:a16="http://schemas.microsoft.com/office/drawing/2014/main" xmlns="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975" y="16232442"/>
            <a:ext cx="1966927" cy="11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Курилкин Петр Николаевич</a:t>
            </a:r>
            <a:endParaRPr lang="en-US" sz="2400" dirty="0">
              <a:latin typeface="+mj-lt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:a16="http://schemas.microsoft.com/office/drawing/2014/main" xmlns="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692" y="16190945"/>
            <a:ext cx="1901259" cy="11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err="1">
                <a:latin typeface="Calibri" pitchFamily="34" charset="0"/>
              </a:rPr>
              <a:t>Оллонов</a:t>
            </a:r>
            <a:r>
              <a:rPr lang="ru-RU" sz="2400" b="1" dirty="0">
                <a:latin typeface="Calibri" pitchFamily="34" charset="0"/>
              </a:rPr>
              <a:t> Федор Федорович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 Box 180">
            <a:extLst>
              <a:ext uri="{FF2B5EF4-FFF2-40B4-BE49-F238E27FC236}">
                <a16:creationId xmlns:a16="http://schemas.microsoft.com/office/drawing/2014/main" xmlns="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18" y="16190946"/>
            <a:ext cx="2440671" cy="11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Calibri" pitchFamily="34" charset="0"/>
              </a:rPr>
              <a:t>Охлопков </a:t>
            </a:r>
            <a:endParaRPr lang="ru-RU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ru-RU" sz="2400" b="1" dirty="0" smtClean="0">
                <a:latin typeface="Calibri" pitchFamily="34" charset="0"/>
              </a:rPr>
              <a:t>Михаил </a:t>
            </a:r>
            <a:r>
              <a:rPr lang="ru-RU" sz="2400" b="1" dirty="0">
                <a:latin typeface="Calibri" pitchFamily="34" charset="0"/>
              </a:rPr>
              <a:t>Николаевич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6" name="Rectangle 265">
            <a:extLst>
              <a:ext uri="{FF2B5EF4-FFF2-40B4-BE49-F238E27FC236}">
                <a16:creationId xmlns:a16="http://schemas.microsoft.com/office/drawing/2014/main" xmlns="" id="{92DAEB73-FDDA-41BB-8D5B-FF828B1FC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302" y="225530"/>
            <a:ext cx="2436477" cy="18288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 r="-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14" tIns="41907" rIns="83814" bIns="41907" anchor="ctr"/>
          <a:lstStyle/>
          <a:p>
            <a:pPr algn="ctr" defTabSz="4022725"/>
            <a:r>
              <a:rPr lang="ru-RU" sz="1800" b="1" dirty="0">
                <a:latin typeface="Calibri" pitchFamily="34" charset="0"/>
              </a:rPr>
              <a:t>ПОМЕНЯЙТЕ ЭТОТ БЛОК НА ЛОГОТИП СВОЕЙ ОРГАНИЗАЦИИ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87" name="Rectangle 265">
            <a:extLst>
              <a:ext uri="{FF2B5EF4-FFF2-40B4-BE49-F238E27FC236}">
                <a16:creationId xmlns:a16="http://schemas.microsoft.com/office/drawing/2014/main" xmlns="" id="{74D65BAF-CACE-4D6C-AFE1-DBAB1F38C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0" y="225530"/>
            <a:ext cx="2436477" cy="18288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 r="-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14" tIns="41907" rIns="83814" bIns="41907" anchor="ctr"/>
          <a:lstStyle/>
          <a:p>
            <a:pPr algn="ctr" defTabSz="4022725"/>
            <a:r>
              <a:rPr lang="ru-RU" sz="1800" b="1" dirty="0">
                <a:latin typeface="Calibri" pitchFamily="34" charset="0"/>
              </a:rPr>
              <a:t>ПОМЕНЯЙТЕ ЭТОТ БЛОК НА ЛОГОТИП СВОЕЙ ОРГАНИЗАЦИИ</a:t>
            </a:r>
            <a:endParaRPr lang="en-US" sz="18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/>
          <a:stretch/>
        </p:blipFill>
        <p:spPr bwMode="auto">
          <a:xfrm>
            <a:off x="761999" y="204879"/>
            <a:ext cx="2461749" cy="23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/>
          <a:stretch/>
        </p:blipFill>
        <p:spPr bwMode="auto">
          <a:xfrm>
            <a:off x="27432000" y="230315"/>
            <a:ext cx="2535069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945" y="3016074"/>
            <a:ext cx="5042929" cy="378219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592" y="5686492"/>
            <a:ext cx="5164744" cy="34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7" y="13435046"/>
            <a:ext cx="19208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85" y="13435046"/>
            <a:ext cx="20732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15" y="13414408"/>
            <a:ext cx="20970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7" y="17358555"/>
            <a:ext cx="1844675" cy="244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82" y="17403251"/>
            <a:ext cx="2005840" cy="24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657" y="19831479"/>
            <a:ext cx="190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Самсонов Прокопий Алексеевич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0735" y="19873154"/>
            <a:ext cx="204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Сыроватский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Иван Васильевич</a:t>
            </a:r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9445" y="17523565"/>
            <a:ext cx="5014892" cy="3416320"/>
          </a:xfrm>
          <a:prstGeom prst="rect">
            <a:avLst/>
          </a:prstGeom>
          <a:solidFill>
            <a:srgbClr val="F5A1A2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 Данилов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Николай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Николаевич</a:t>
            </a:r>
          </a:p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Готовцев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Илья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Алексеевич</a:t>
            </a:r>
          </a:p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 Васильев Константин Михайлович</a:t>
            </a:r>
          </a:p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 Васильев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Константин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Михайлович</a:t>
            </a:r>
          </a:p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Мигалкин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Николай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Гаврильевич</a:t>
            </a:r>
            <a:endParaRPr lang="ru-RU" sz="24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 Никифоров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Афанасий Михайлович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71509"/>
              </p:ext>
            </p:extLst>
          </p:nvPr>
        </p:nvGraphicFramePr>
        <p:xfrm>
          <a:off x="10401758" y="8911282"/>
          <a:ext cx="8992280" cy="12041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840"/>
                <a:gridCol w="1810702"/>
                <a:gridCol w="1219200"/>
                <a:gridCol w="1124947"/>
                <a:gridCol w="1503953"/>
                <a:gridCol w="1389602"/>
                <a:gridCol w="1469036"/>
              </a:tblGrid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N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Ф.И.О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Год</a:t>
                      </a:r>
                      <a:r>
                        <a:rPr lang="ru-RU" sz="2000" baseline="0" dirty="0" smtClean="0">
                          <a:effectLst/>
                        </a:rPr>
                        <a:t> рождения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Год</a:t>
                      </a:r>
                      <a:r>
                        <a:rPr lang="ru-RU" sz="2000" baseline="0" dirty="0" smtClean="0">
                          <a:effectLst/>
                        </a:rPr>
                        <a:t> призыва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Откуда призван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Когда и где попал в плен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Когда вернулся домой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Алексеев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Михаил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Андреевич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    1917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 1941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1951 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Алексеев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Софрон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Иванович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      1912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1942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Нюрбинский</a:t>
                      </a:r>
                      <a:endParaRPr lang="ru-RU" sz="18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РВК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1943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1945 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551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Ананьев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Николай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Константинович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1919 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1943 попал плен </a:t>
                      </a:r>
                      <a:endParaRPr lang="ru-RU" sz="18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Латвии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1946 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Андреев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Алексей Васильевич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1915 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1941 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1942 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Вернулся домой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Андреев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Михаил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Иванович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1916 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1947 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Афанасьев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Егор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Николаевич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1920 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1946 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Бучельников Николай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Игнатьевич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1914 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1942-1945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Вернулся </a:t>
                      </a:r>
                      <a:endParaRPr lang="ru-RU" sz="18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домой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Васильев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Роман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Дмитриевич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1913 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1941 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Нюрбинский РВК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1942-1944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1945 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13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Васильев 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Сергей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Осипович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1920 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1942 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ЯОРВК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1943-1945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1946 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5513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Владарчик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Георгий </a:t>
                      </a:r>
                      <a:endParaRPr lang="ru-RU" sz="18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Владиславович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1919 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1941 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ЯГВК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Попал в плен под </a:t>
                      </a:r>
                      <a:r>
                        <a:rPr lang="ru-RU" sz="2000" dirty="0" smtClean="0">
                          <a:effectLst/>
                        </a:rPr>
                        <a:t>Смоленском </a:t>
                      </a:r>
                      <a:r>
                        <a:rPr lang="ru-RU" sz="2000" dirty="0">
                          <a:effectLst/>
                        </a:rPr>
                        <a:t>1942 г.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1945 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151" y="20091228"/>
            <a:ext cx="957550" cy="9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31819"/>
      </a:accent1>
      <a:accent2>
        <a:srgbClr val="E3181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538</Words>
  <Application>Microsoft Office PowerPoint</Application>
  <PresentationFormat>Произвольный</PresentationFormat>
  <Paragraphs>145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HDOfficeLightV0</vt:lpstr>
      <vt:lpstr>Параллакс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Директор</cp:lastModifiedBy>
  <cp:revision>18</cp:revision>
  <dcterms:created xsi:type="dcterms:W3CDTF">2017-10-02T13:44:20Z</dcterms:created>
  <dcterms:modified xsi:type="dcterms:W3CDTF">2022-12-21T03:47:11Z</dcterms:modified>
</cp:coreProperties>
</file>