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53362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506724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60086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7013448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520172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73534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4026896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" d="100"/>
          <a:sy n="21" d="100"/>
        </p:scale>
        <p:origin x="-1188" y="-7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FFC0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Лист1!$G$6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0-4667-BFB3-81281A0A52A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0-4667-BFB3-81281A0A52A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40-4667-BFB3-81281A0A52A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40-4667-BFB3-81281A0A52A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Лист1!$F$7:$F$11</c:f>
              <c:strCache>
                <c:ptCount val="5"/>
                <c:pt idx="0">
                  <c:v>Ысыах</c:v>
                </c:pt>
                <c:pt idx="1">
                  <c:v>Муцха</c:v>
                </c:pt>
                <c:pt idx="2">
                  <c:v>Изгнание шамана</c:v>
                </c:pt>
                <c:pt idx="3">
                  <c:v>Кулаковскай</c:v>
                </c:pt>
                <c:pt idx="4">
                  <c:v>Другие</c:v>
                </c:pt>
              </c:strCache>
            </c:strRef>
          </c:cat>
          <c:val>
            <c:numRef>
              <c:f>Лист1!$G$7:$G$11</c:f>
              <c:numCache>
                <c:formatCode>General</c:formatCode>
                <c:ptCount val="5"/>
                <c:pt idx="0">
                  <c:v>45</c:v>
                </c:pt>
                <c:pt idx="1">
                  <c:v>26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40-4667-BFB3-81281A0A5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11808"/>
        <c:axId val="23513344"/>
        <c:axId val="0"/>
      </c:bar3DChart>
      <c:catAx>
        <c:axId val="23511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13344"/>
        <c:crosses val="autoZero"/>
        <c:auto val="1"/>
        <c:lblAlgn val="ctr"/>
        <c:lblOffset val="100"/>
        <c:noMultiLvlLbl val="0"/>
      </c:catAx>
      <c:valAx>
        <c:axId val="23513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3511808"/>
        <c:crosses val="autoZero"/>
        <c:crossBetween val="between"/>
      </c:valAx>
      <c:spPr>
        <a:gradFill>
          <a:gsLst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05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</a:t>
            </a:r>
            <a:r>
              <a:rPr lang="ru-RU" sz="1050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картины, в которых изображены жители нашего улуса</a:t>
            </a:r>
            <a:endParaRPr lang="ru-RU" sz="105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4A5-4355-8414-8ACB2958F9D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A5-4355-8414-8ACB2958F9D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A5-4355-8414-8ACB2958F9D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5-4355-8414-8ACB2958F9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Лист1!$C$6:$C$10</c:f>
              <c:strCache>
                <c:ptCount val="5"/>
                <c:pt idx="0">
                  <c:v>Раиса Захарова</c:v>
                </c:pt>
                <c:pt idx="1">
                  <c:v>Уустарабыс</c:v>
                </c:pt>
                <c:pt idx="2">
                  <c:v>Савва Тарасов</c:v>
                </c:pt>
                <c:pt idx="3">
                  <c:v>Софрон Данилов</c:v>
                </c:pt>
                <c:pt idx="4">
                  <c:v>Не знаю</c:v>
                </c:pt>
              </c:strCache>
            </c:strRef>
          </c:cat>
          <c:val>
            <c:numRef>
              <c:f>Лист1!$D$6:$D$10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9</c:v>
                </c:pt>
                <c:pt idx="3">
                  <c:v>10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A5-4355-8414-8ACB2958F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46880"/>
        <c:axId val="23552768"/>
        <c:axId val="0"/>
      </c:bar3DChart>
      <c:catAx>
        <c:axId val="2354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52768"/>
        <c:crosses val="autoZero"/>
        <c:auto val="1"/>
        <c:lblAlgn val="ctr"/>
        <c:lblOffset val="100"/>
        <c:noMultiLvlLbl val="0"/>
      </c:catAx>
      <c:valAx>
        <c:axId val="2355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46880"/>
        <c:crosses val="autoZero"/>
        <c:crossBetween val="between"/>
      </c:valAx>
      <c:spPr>
        <a:gradFill>
          <a:gsLst>
            <a:gs pos="0">
              <a:srgbClr val="FFCCCC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rgbClr val="FFCC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Лист1!$G$19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CA-4A91-8678-C5F376C1999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CA-4A91-8678-C5F376C199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CA-4A91-8678-C5F376C1999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CA-4A91-8678-C5F376C1999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Лист1!$F$20:$F$24</c:f>
              <c:strCache>
                <c:ptCount val="5"/>
                <c:pt idx="0">
                  <c:v>Кулаковский</c:v>
                </c:pt>
                <c:pt idx="1">
                  <c:v>М.Е.Николаев</c:v>
                </c:pt>
                <c:pt idx="2">
                  <c:v>Суорун Омоллоон</c:v>
                </c:pt>
                <c:pt idx="3">
                  <c:v>Раиса Захарова</c:v>
                </c:pt>
                <c:pt idx="4">
                  <c:v>Затрудняюсь</c:v>
                </c:pt>
              </c:strCache>
            </c:strRef>
          </c:cat>
          <c:val>
            <c:numRef>
              <c:f>Лист1!$G$20:$G$24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CA-4A91-8678-C5F376C19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81824"/>
        <c:axId val="23583360"/>
        <c:axId val="0"/>
      </c:bar3DChart>
      <c:catAx>
        <c:axId val="2358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83360"/>
        <c:crosses val="autoZero"/>
        <c:auto val="1"/>
        <c:lblAlgn val="ctr"/>
        <c:lblOffset val="100"/>
        <c:noMultiLvlLbl val="0"/>
      </c:catAx>
      <c:valAx>
        <c:axId val="23583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358182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0.1625</cdr:x>
      <cdr:y>0.00174</cdr:y>
    </cdr:from>
    <cdr:to>
      <cdr:x>0.3625</cdr:x>
      <cdr:y>0.33507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2950" y="47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Назовите</a:t>
          </a:r>
          <a:r>
            <a:rPr lang="ru-RU" sz="14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картины Афанасия Осипова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0.17917</cdr:x>
      <cdr:y>0.05729</cdr:y>
    </cdr:from>
    <cdr:to>
      <cdr:x>0.37917</cdr:x>
      <cdr:y>0.39063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9150" y="1571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Какие портреты Афанасия</a:t>
          </a:r>
          <a:r>
            <a:rPr lang="ru-RU" sz="1200" b="1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Осипова ты знаешь?</a:t>
          </a:r>
          <a:endParaRPr lang="ru-RU" sz="12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C66D-1021-4209-A809-E4B61B558061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FBC4-E2FA-437B-853A-97CACEB02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3362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24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086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3448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20172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73534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26896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FBC4-E2FA-437B-853A-97CACEB02B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001" y="13298398"/>
            <a:ext cx="25737980" cy="917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2000" y="24258166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0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13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6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2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7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2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4" y="1714337"/>
            <a:ext cx="6812993" cy="365259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7" y="1714337"/>
            <a:ext cx="19934319" cy="365259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11" y="27508452"/>
            <a:ext cx="25737980" cy="8502249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11" y="18144082"/>
            <a:ext cx="25737980" cy="936436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5336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672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00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34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668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017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353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2689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2" y="9988666"/>
            <a:ext cx="13373655" cy="28251647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2" y="9988666"/>
            <a:ext cx="13373655" cy="28251647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4"/>
            <a:ext cx="13378915" cy="399347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3362" indent="0">
              <a:buNone/>
              <a:defRPr sz="7700" b="1"/>
            </a:lvl2pPr>
            <a:lvl3pPr marL="3506724" indent="0">
              <a:buNone/>
              <a:defRPr sz="6900" b="1"/>
            </a:lvl3pPr>
            <a:lvl4pPr marL="5260086" indent="0">
              <a:buNone/>
              <a:defRPr sz="6100" b="1"/>
            </a:lvl4pPr>
            <a:lvl5pPr marL="7013448" indent="0">
              <a:buNone/>
              <a:defRPr sz="6100" b="1"/>
            </a:lvl5pPr>
            <a:lvl6pPr marL="8766810" indent="0">
              <a:buNone/>
              <a:defRPr sz="6100" b="1"/>
            </a:lvl6pPr>
            <a:lvl7pPr marL="10520172" indent="0">
              <a:buNone/>
              <a:defRPr sz="6100" b="1"/>
            </a:lvl7pPr>
            <a:lvl8pPr marL="12273534" indent="0">
              <a:buNone/>
              <a:defRPr sz="6100" b="1"/>
            </a:lvl8pPr>
            <a:lvl9pPr marL="14026896" indent="0">
              <a:buNone/>
              <a:defRPr sz="6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13575851"/>
            <a:ext cx="13378915" cy="2466445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10" y="9582374"/>
            <a:ext cx="13384169" cy="399347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3362" indent="0">
              <a:buNone/>
              <a:defRPr sz="7700" b="1"/>
            </a:lvl2pPr>
            <a:lvl3pPr marL="3506724" indent="0">
              <a:buNone/>
              <a:defRPr sz="6900" b="1"/>
            </a:lvl3pPr>
            <a:lvl4pPr marL="5260086" indent="0">
              <a:buNone/>
              <a:defRPr sz="6100" b="1"/>
            </a:lvl4pPr>
            <a:lvl5pPr marL="7013448" indent="0">
              <a:buNone/>
              <a:defRPr sz="6100" b="1"/>
            </a:lvl5pPr>
            <a:lvl6pPr marL="8766810" indent="0">
              <a:buNone/>
              <a:defRPr sz="6100" b="1"/>
            </a:lvl6pPr>
            <a:lvl7pPr marL="10520172" indent="0">
              <a:buNone/>
              <a:defRPr sz="6100" b="1"/>
            </a:lvl7pPr>
            <a:lvl8pPr marL="12273534" indent="0">
              <a:buNone/>
              <a:defRPr sz="6100" b="1"/>
            </a:lvl8pPr>
            <a:lvl9pPr marL="14026896" indent="0">
              <a:buNone/>
              <a:defRPr sz="6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10" y="13575851"/>
            <a:ext cx="13384169" cy="2466445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04415"/>
            <a:ext cx="9961902" cy="7253667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28" y="1704422"/>
            <a:ext cx="16927348" cy="36535891"/>
          </a:xfrm>
        </p:spPr>
        <p:txBody>
          <a:bodyPr/>
          <a:lstStyle>
            <a:lvl1pPr>
              <a:defRPr sz="123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999" y="8958091"/>
            <a:ext cx="9961902" cy="29282224"/>
          </a:xfrm>
        </p:spPr>
        <p:txBody>
          <a:bodyPr/>
          <a:lstStyle>
            <a:lvl1pPr marL="0" indent="0">
              <a:buNone/>
              <a:defRPr sz="5400"/>
            </a:lvl1pPr>
            <a:lvl2pPr marL="1753362" indent="0">
              <a:buNone/>
              <a:defRPr sz="4600"/>
            </a:lvl2pPr>
            <a:lvl3pPr marL="3506724" indent="0">
              <a:buNone/>
              <a:defRPr sz="3800"/>
            </a:lvl3pPr>
            <a:lvl4pPr marL="5260086" indent="0">
              <a:buNone/>
              <a:defRPr sz="3500"/>
            </a:lvl4pPr>
            <a:lvl5pPr marL="7013448" indent="0">
              <a:buNone/>
              <a:defRPr sz="3500"/>
            </a:lvl5pPr>
            <a:lvl6pPr marL="8766810" indent="0">
              <a:buNone/>
              <a:defRPr sz="3500"/>
            </a:lvl6pPr>
            <a:lvl7pPr marL="10520172" indent="0">
              <a:buNone/>
              <a:defRPr sz="3500"/>
            </a:lvl7pPr>
            <a:lvl8pPr marL="12273534" indent="0">
              <a:buNone/>
              <a:defRPr sz="3500"/>
            </a:lvl8pPr>
            <a:lvl9pPr marL="14026896" indent="0">
              <a:buNone/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8" y="29965968"/>
            <a:ext cx="18167985" cy="3537652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8" y="3825021"/>
            <a:ext cx="18167985" cy="25685115"/>
          </a:xfrm>
        </p:spPr>
        <p:txBody>
          <a:bodyPr/>
          <a:lstStyle>
            <a:lvl1pPr marL="0" indent="0">
              <a:buNone/>
              <a:defRPr sz="12300"/>
            </a:lvl1pPr>
            <a:lvl2pPr marL="1753362" indent="0">
              <a:buNone/>
              <a:defRPr sz="10700"/>
            </a:lvl2pPr>
            <a:lvl3pPr marL="3506724" indent="0">
              <a:buNone/>
              <a:defRPr sz="9200"/>
            </a:lvl3pPr>
            <a:lvl4pPr marL="5260086" indent="0">
              <a:buNone/>
              <a:defRPr sz="7700"/>
            </a:lvl4pPr>
            <a:lvl5pPr marL="7013448" indent="0">
              <a:buNone/>
              <a:defRPr sz="7700"/>
            </a:lvl5pPr>
            <a:lvl6pPr marL="8766810" indent="0">
              <a:buNone/>
              <a:defRPr sz="7700"/>
            </a:lvl6pPr>
            <a:lvl7pPr marL="10520172" indent="0">
              <a:buNone/>
              <a:defRPr sz="7700"/>
            </a:lvl7pPr>
            <a:lvl8pPr marL="12273534" indent="0">
              <a:buNone/>
              <a:defRPr sz="7700"/>
            </a:lvl8pPr>
            <a:lvl9pPr marL="14026896" indent="0">
              <a:buNone/>
              <a:defRPr sz="7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8" y="33503620"/>
            <a:ext cx="18167985" cy="5024053"/>
          </a:xfrm>
        </p:spPr>
        <p:txBody>
          <a:bodyPr/>
          <a:lstStyle>
            <a:lvl1pPr marL="0" indent="0">
              <a:buNone/>
              <a:defRPr sz="5400"/>
            </a:lvl1pPr>
            <a:lvl2pPr marL="1753362" indent="0">
              <a:buNone/>
              <a:defRPr sz="4600"/>
            </a:lvl2pPr>
            <a:lvl3pPr marL="3506724" indent="0">
              <a:buNone/>
              <a:defRPr sz="3800"/>
            </a:lvl3pPr>
            <a:lvl4pPr marL="5260086" indent="0">
              <a:buNone/>
              <a:defRPr sz="3500"/>
            </a:lvl4pPr>
            <a:lvl5pPr marL="7013448" indent="0">
              <a:buNone/>
              <a:defRPr sz="3500"/>
            </a:lvl5pPr>
            <a:lvl6pPr marL="8766810" indent="0">
              <a:buNone/>
              <a:defRPr sz="3500"/>
            </a:lvl6pPr>
            <a:lvl7pPr marL="10520172" indent="0">
              <a:buNone/>
              <a:defRPr sz="3500"/>
            </a:lvl7pPr>
            <a:lvl8pPr marL="12273534" indent="0">
              <a:buNone/>
              <a:defRPr sz="3500"/>
            </a:lvl8pPr>
            <a:lvl9pPr marL="14026896" indent="0">
              <a:buNone/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2" y="1714327"/>
            <a:ext cx="27251978" cy="7134754"/>
          </a:xfrm>
          <a:prstGeom prst="rect">
            <a:avLst/>
          </a:prstGeom>
        </p:spPr>
        <p:txBody>
          <a:bodyPr vert="horz" lIns="350672" tIns="175336" rIns="350672" bIns="1753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2" y="9988666"/>
            <a:ext cx="27251978" cy="28251647"/>
          </a:xfrm>
          <a:prstGeom prst="rect">
            <a:avLst/>
          </a:prstGeom>
        </p:spPr>
        <p:txBody>
          <a:bodyPr vert="horz" lIns="350672" tIns="175336" rIns="350672" bIns="1753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4001" y="39677172"/>
            <a:ext cx="7065326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62" y="39677172"/>
            <a:ext cx="9588658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72"/>
            <a:ext cx="7065326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506724" rtl="0" eaLnBrk="1" latinLnBrk="0" hangingPunct="1">
        <a:spcBef>
          <a:spcPct val="0"/>
        </a:spcBef>
        <a:buNone/>
        <a:defRPr sz="1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5022" indent="-1315022" algn="l" defTabSz="3506724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49213" indent="-1095851" algn="l" defTabSz="3506724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3405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36767" indent="-876681" algn="l" defTabSz="3506724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90129" indent="-876681" algn="l" defTabSz="3506724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43491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96853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0215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903577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3362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06724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60086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13448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66810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20172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73534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26896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3.jpeg"/><Relationship Id="rId7" Type="http://schemas.openxmlformats.org/officeDocument/2006/relationships/chart" Target="../charts/chart1.xml"/><Relationship Id="rId12" Type="http://schemas.openxmlformats.org/officeDocument/2006/relationships/image" Target="../media/image4.png"/><Relationship Id="rId17" Type="http://schemas.openxmlformats.org/officeDocument/2006/relationships/image" Target="../media/image9.jpeg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3.png"/><Relationship Id="rId24" Type="http://schemas.openxmlformats.org/officeDocument/2006/relationships/image" Target="../media/image15.jpeg"/><Relationship Id="rId32" Type="http://schemas.openxmlformats.org/officeDocument/2006/relationships/image" Target="../media/image23.png"/><Relationship Id="rId5" Type="http://schemas.openxmlformats.org/officeDocument/2006/relationships/hyperlink" Target="mailto:nkirillina_08@cloud.com" TargetMode="External"/><Relationship Id="rId15" Type="http://schemas.openxmlformats.org/officeDocument/2006/relationships/image" Target="../media/image7.jpeg"/><Relationship Id="rId23" Type="http://schemas.microsoft.com/office/2007/relationships/hdphoto" Target="../media/hdphoto1.wdp"/><Relationship Id="rId28" Type="http://schemas.openxmlformats.org/officeDocument/2006/relationships/image" Target="../media/image19.png"/><Relationship Id="rId10" Type="http://schemas.openxmlformats.org/officeDocument/2006/relationships/chart" Target="../charts/chart4.xml"/><Relationship Id="rId19" Type="http://schemas.openxmlformats.org/officeDocument/2006/relationships/image" Target="../media/image11.jpeg"/><Relationship Id="rId31" Type="http://schemas.openxmlformats.org/officeDocument/2006/relationships/image" Target="../media/image22.png"/><Relationship Id="rId4" Type="http://schemas.openxmlformats.org/officeDocument/2006/relationships/hyperlink" Target="mailto:archuiaanaa@gmail.com" TargetMode="External"/><Relationship Id="rId9" Type="http://schemas.openxmlformats.org/officeDocument/2006/relationships/chart" Target="../charts/chart3.xml"/><Relationship Id="rId14" Type="http://schemas.openxmlformats.org/officeDocument/2006/relationships/image" Target="../media/image6.jpeg"/><Relationship Id="rId22" Type="http://schemas.openxmlformats.org/officeDocument/2006/relationships/image" Target="../media/image14.jpe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360377" y="5290050"/>
            <a:ext cx="6207050" cy="13511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Актуальность </a:t>
            </a:r>
          </a:p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1. </a:t>
            </a:r>
            <a:r>
              <a:rPr lang="sah-RU" sz="3200" dirty="0">
                <a:latin typeface="Arial" pitchFamily="34" charset="0"/>
                <a:cs typeface="Arial" pitchFamily="34" charset="0"/>
              </a:rPr>
              <a:t>2022-ой год был объявлен годом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искусства и нематериального культурного наследия народов</a:t>
            </a:r>
            <a:r>
              <a:rPr lang="sah-RU" sz="3200" dirty="0">
                <a:latin typeface="Arial" pitchFamily="34" charset="0"/>
                <a:cs typeface="Arial" pitchFamily="34" charset="0"/>
              </a:rPr>
              <a:t> России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Народному художнику 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Н.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Осипову в феврале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2023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исполнится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95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лет.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Многогранное   творчество художника требует особого внимания, оно помогает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приобщить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молодое поколение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 культуре родного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края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2. Главное богатство и гордость нашего улуса – это люди, чьи дела, ратные и трудовые подвиги прославили и продолжают прославлять не только наш улус, но и всю республику.  Каждое произведение Афанасия Осипова, в котором запечатлены образы наших земляков, представляет большой интерес и внушает уважительное отношение к истории родного края.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039" y="164868"/>
            <a:ext cx="21002773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itchFamily="34" charset="0"/>
              </a:rPr>
              <a:t>Образ родины в картинах Афанасия Осипова </a:t>
            </a:r>
            <a:br>
              <a:rPr lang="ru-RU" sz="4400" b="1" dirty="0">
                <a:latin typeface="Arial Black" pitchFamily="34" charset="0"/>
              </a:rPr>
            </a:br>
            <a:r>
              <a:rPr lang="ru-RU" sz="4400" b="1" dirty="0">
                <a:latin typeface="Arial Black" pitchFamily="34" charset="0"/>
              </a:rPr>
              <a:t>(Изображение жителей Горного улуса в произведениях Афанасия Осипова как свидетельство истинного патриотизма )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674004" y="464358"/>
            <a:ext cx="4110773" cy="4000528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0" y="2541241"/>
            <a:ext cx="3027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Иванова </a:t>
            </a:r>
            <a:r>
              <a:rPr lang="ru-RU" sz="3600" u="sng" dirty="0" err="1" smtClean="0">
                <a:latin typeface="Arial" pitchFamily="34" charset="0"/>
                <a:cs typeface="Arial" pitchFamily="34" charset="0"/>
              </a:rPr>
              <a:t>Арчылаана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Кириллина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Нарыйа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849" y="3093675"/>
            <a:ext cx="2150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Бердигестяхская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СОШ с углубленным изучением отдельных предметов им. Афанасия Осипова»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ул.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Коврова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24,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с.Бердигестях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Горный улус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Республика Саха (Якутия)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292290"/>
            <a:ext cx="3027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u="sng" dirty="0">
                <a:latin typeface="Arial" pitchFamily="34" charset="0"/>
                <a:cs typeface="Arial" pitchFamily="34" charset="0"/>
                <a:hlinkClick r:id="rId4"/>
              </a:rPr>
              <a:t>archuiaanaa@gmail.com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u="sng" dirty="0">
                <a:latin typeface="Arial" pitchFamily="34" charset="0"/>
                <a:cs typeface="Arial" pitchFamily="34" charset="0"/>
                <a:hlinkClick r:id="rId5"/>
              </a:rPr>
              <a:t>nkirillina_08@cloud.com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53830" y="5006670"/>
            <a:ext cx="29188071" cy="1582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2084826"/>
            <a:ext cx="166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671372" y="20632098"/>
            <a:ext cx="433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10303" y="40774414"/>
            <a:ext cx="1371609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5. Методология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Поисковый 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метод исследования: работа с архивными материалами,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сбор данных, «устная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история».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0883" y="19065712"/>
            <a:ext cx="6203674" cy="23544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2. 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Проблема </a:t>
            </a:r>
            <a:endParaRPr lang="ru-RU" sz="4000" b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lvl="0" algn="just"/>
            <a:r>
              <a:rPr lang="ru-RU" sz="3600" dirty="0">
                <a:latin typeface="Arial" pitchFamily="34" charset="0"/>
                <a:cs typeface="Arial" pitchFamily="34" charset="0"/>
              </a:rPr>
              <a:t>По данным опроса, проведенного среди учащихся нашей школы, выяснилось, что большинство учащихся не знают картин художника А.Н. Осипова.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3. Цель </a:t>
            </a:r>
            <a:endParaRPr lang="en-US" sz="4000" b="1" dirty="0" smtClean="0">
              <a:solidFill>
                <a:srgbClr val="660033"/>
              </a:solidFill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ru-RU" sz="3600" dirty="0">
                <a:latin typeface="Arial" pitchFamily="34" charset="0"/>
                <a:cs typeface="Arial" pitchFamily="34" charset="0"/>
              </a:rPr>
              <a:t>Изучение творчества Афанасия Осипова по картинам, на которых запечатлены жители Горного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улуса</a:t>
            </a:r>
          </a:p>
          <a:p>
            <a:pPr algn="just"/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4.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Задачи 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660033"/>
              </a:solidFill>
              <a:latin typeface="Arial Black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Познакомиться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 биографией, с творческим наследием художника и выявить произведения, в которых запечатлены жители Горного улуса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Путем опроса односельчан, работников краеведческих музеев, знакомых, родных художника и средств массовой информации осуществить сбор материала и сведений о картинах и портретах, на которых изображены жители Горного улуса;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Составить комплект открыток «Жители Горного улуса в портретах и картинах Афанасия Осипова»;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Записав воспоминания об истории создания картин живых свидетелей и героев картин А. Н. Осипова, создать электронную книгу. 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6710303" y="5346478"/>
            <a:ext cx="2338106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Гипотеза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3600" dirty="0">
                <a:latin typeface="Arial" pitchFamily="34" charset="0"/>
                <a:cs typeface="Arial" pitchFamily="34" charset="0"/>
              </a:rPr>
              <a:t>Изображение Афанасием Осиповым жителей родного улуса –  одно из основных направлений его творчества, что является свидетельством  его истинного патриотизма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0569694" y="33329007"/>
            <a:ext cx="9521677" cy="9479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11. Использованная литература:</a:t>
            </a:r>
            <a:endParaRPr lang="ru-RU" sz="3200" dirty="0"/>
          </a:p>
          <a:p>
            <a:pPr lvl="0"/>
            <a:r>
              <a:rPr lang="ru-RU" sz="3200" dirty="0" smtClean="0"/>
              <a:t>1.Афанасьев </a:t>
            </a:r>
            <a:r>
              <a:rPr lang="ru-RU" sz="3200" dirty="0"/>
              <a:t>М. Дьыл5а-хаан </a:t>
            </a:r>
            <a:r>
              <a:rPr lang="ru-RU" sz="3200" dirty="0" err="1"/>
              <a:t>оцоьуутугар</a:t>
            </a:r>
            <a:r>
              <a:rPr lang="ru-RU" sz="3200" dirty="0"/>
              <a:t> итэ5эйэбин//Саха </a:t>
            </a:r>
            <a:r>
              <a:rPr lang="ru-RU" sz="3200" dirty="0" err="1"/>
              <a:t>сирэ</a:t>
            </a:r>
            <a:r>
              <a:rPr lang="ru-RU" sz="3200" dirty="0"/>
              <a:t>.-№45.-2005с.</a:t>
            </a:r>
          </a:p>
          <a:p>
            <a:pPr lvl="0"/>
            <a:r>
              <a:rPr lang="sah-RU" sz="3200" dirty="0" smtClean="0"/>
              <a:t>2.Босиков </a:t>
            </a:r>
            <a:r>
              <a:rPr lang="sah-RU" sz="3200" dirty="0"/>
              <a:t>В. А. Афанасий Николаевич Осипов// Якутск, 2018 с.</a:t>
            </a:r>
            <a:endParaRPr lang="ru-RU" sz="3200" dirty="0"/>
          </a:p>
          <a:p>
            <a:pPr lvl="0"/>
            <a:r>
              <a:rPr lang="ru-RU" sz="3200" dirty="0" smtClean="0"/>
              <a:t>3.Данилова </a:t>
            </a:r>
            <a:r>
              <a:rPr lang="ru-RU" sz="3200" dirty="0"/>
              <a:t>М. Афанасий Николаевич </a:t>
            </a:r>
            <a:r>
              <a:rPr lang="ru-RU" sz="3200" dirty="0" err="1"/>
              <a:t>аптаах</a:t>
            </a:r>
            <a:r>
              <a:rPr lang="ru-RU" sz="3200" dirty="0"/>
              <a:t> </a:t>
            </a:r>
            <a:r>
              <a:rPr lang="ru-RU" sz="3200" dirty="0" err="1"/>
              <a:t>дьуьуйуутэ</a:t>
            </a:r>
            <a:r>
              <a:rPr lang="ru-RU" sz="3200" dirty="0"/>
              <a:t>//</a:t>
            </a:r>
            <a:r>
              <a:rPr lang="ru-RU" sz="3200" dirty="0" err="1"/>
              <a:t>Чолбон</a:t>
            </a:r>
            <a:r>
              <a:rPr lang="ru-RU" sz="3200" dirty="0"/>
              <a:t>.-№5.-2001с.</a:t>
            </a:r>
          </a:p>
          <a:p>
            <a:pPr lvl="0"/>
            <a:r>
              <a:rPr lang="ru-RU" sz="3200" dirty="0" smtClean="0"/>
              <a:t>4.Иванова-Унарова </a:t>
            </a:r>
            <a:r>
              <a:rPr lang="ru-RU" sz="3200" dirty="0"/>
              <a:t>З.И. Вечный странник и певец красоты //«Вестник Академии духовности».</a:t>
            </a:r>
          </a:p>
          <a:p>
            <a:pPr lvl="0"/>
            <a:r>
              <a:rPr lang="ru-RU" sz="3200" dirty="0" smtClean="0"/>
              <a:t>5.Кочетов </a:t>
            </a:r>
            <a:r>
              <a:rPr lang="ru-RU" sz="3200" dirty="0"/>
              <a:t>А.Н. Афанасий Осипов .- М.: «Художник РСФСР», 1973.-45 с.</a:t>
            </a:r>
          </a:p>
          <a:p>
            <a:pPr lvl="0"/>
            <a:r>
              <a:rPr lang="ru-RU" sz="3200" dirty="0" smtClean="0"/>
              <a:t>6.Николаев </a:t>
            </a:r>
            <a:r>
              <a:rPr lang="ru-RU" sz="3200" dirty="0"/>
              <a:t>Л. Скромное величие художника//Любимый город.-2003.-№8.-с. 3</a:t>
            </a:r>
          </a:p>
          <a:p>
            <a:pPr lvl="0"/>
            <a:r>
              <a:rPr lang="ru-RU" sz="3200" dirty="0" smtClean="0"/>
              <a:t>7.Парфенов </a:t>
            </a:r>
            <a:r>
              <a:rPr lang="ru-RU" sz="3200" dirty="0"/>
              <a:t>В. Академик Афанасий Осипов Черногориятаа5ы </a:t>
            </a:r>
            <a:r>
              <a:rPr lang="ru-RU" sz="3200" dirty="0" err="1"/>
              <a:t>серията</a:t>
            </a:r>
            <a:r>
              <a:rPr lang="ru-RU" sz="3200" dirty="0"/>
              <a:t> //Чолбон.-2012.-№4.-с 69-71</a:t>
            </a:r>
          </a:p>
          <a:p>
            <a:pPr lvl="0"/>
            <a:r>
              <a:rPr lang="ru-RU" sz="3200" dirty="0" smtClean="0"/>
              <a:t>8.Парфенов </a:t>
            </a:r>
            <a:r>
              <a:rPr lang="ru-RU" sz="3200" dirty="0"/>
              <a:t>В. Афанасий Осипов: «</a:t>
            </a:r>
            <a:r>
              <a:rPr lang="ru-RU" sz="3200" dirty="0" err="1"/>
              <a:t>Киистэбин</a:t>
            </a:r>
            <a:r>
              <a:rPr lang="ru-RU" sz="3200" dirty="0"/>
              <a:t> </a:t>
            </a:r>
            <a:r>
              <a:rPr lang="ru-RU" sz="3200" dirty="0" err="1"/>
              <a:t>туппутунан</a:t>
            </a:r>
            <a:r>
              <a:rPr lang="ru-RU" sz="3200" dirty="0"/>
              <a:t> </a:t>
            </a:r>
            <a:r>
              <a:rPr lang="ru-RU" sz="3200" dirty="0" err="1"/>
              <a:t>сырыттарбын</a:t>
            </a:r>
            <a:r>
              <a:rPr lang="ru-RU" sz="3200" dirty="0"/>
              <a:t> </a:t>
            </a:r>
            <a:r>
              <a:rPr lang="ru-RU" sz="3200" dirty="0" err="1"/>
              <a:t>ханнык</a:t>
            </a:r>
            <a:r>
              <a:rPr lang="ru-RU" sz="3200" dirty="0"/>
              <a:t>…»//</a:t>
            </a:r>
            <a:r>
              <a:rPr lang="ru-RU" sz="3200" dirty="0" err="1"/>
              <a:t>Улэ</a:t>
            </a:r>
            <a:r>
              <a:rPr lang="ru-RU" sz="3200" dirty="0"/>
              <a:t> кууьэ.-2014.-олунньу 4 </a:t>
            </a:r>
            <a:r>
              <a:rPr lang="ru-RU" sz="3200" dirty="0" err="1" smtClean="0"/>
              <a:t>кунэ</a:t>
            </a:r>
            <a:r>
              <a:rPr lang="ru-RU" sz="3200" dirty="0" smtClean="0"/>
              <a:t> и др.</a:t>
            </a:r>
            <a:endParaRPr lang="ru-RU" sz="3200" dirty="0"/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20500952" y="9915570"/>
            <a:ext cx="9590420" cy="23437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660033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Результаты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ru-RU" sz="3600" dirty="0" smtClean="0"/>
              <a:t>По </a:t>
            </a:r>
            <a:r>
              <a:rPr lang="ru-RU" sz="3200" dirty="0"/>
              <a:t>результатам изучения заявленной темы пришли к следующим выводам: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/>
              <a:t>Познакомившись </a:t>
            </a:r>
            <a:r>
              <a:rPr lang="ru-RU" sz="3200" dirty="0"/>
              <a:t>с творческим наследием художника, выявили произведения, в которых запечатлены жители Горного улуса. </a:t>
            </a:r>
            <a:endParaRPr lang="ru-RU" sz="3200" dirty="0" smtClean="0"/>
          </a:p>
          <a:p>
            <a:pPr marL="457200" indent="-457200" algn="just">
              <a:buFontTx/>
              <a:buChar char="-"/>
            </a:pPr>
            <a:r>
              <a:rPr lang="ru-RU" sz="3200" dirty="0" smtClean="0"/>
              <a:t> </a:t>
            </a:r>
            <a:r>
              <a:rPr lang="ru-RU" sz="3200" dirty="0"/>
              <a:t>Собрали информацию по воспоминаниям </a:t>
            </a:r>
            <a:r>
              <a:rPr lang="ru-RU" sz="3200" dirty="0" smtClean="0"/>
              <a:t>прототипов, родных, знакомых </a:t>
            </a:r>
            <a:r>
              <a:rPr lang="ru-RU" sz="3200" dirty="0"/>
              <a:t>и по материалам краеведческих музеев.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/>
              <a:t>Весь </a:t>
            </a:r>
            <a:r>
              <a:rPr lang="ru-RU" sz="3200" dirty="0"/>
              <a:t>собранный материал мы решили представить в виде электронной книги и комплекта открыток. </a:t>
            </a:r>
            <a:endParaRPr lang="ru-RU" sz="3200" dirty="0" smtClean="0"/>
          </a:p>
          <a:p>
            <a:pPr marL="457200" indent="-457200" algn="just">
              <a:buFontTx/>
              <a:buChar char="-"/>
            </a:pPr>
            <a:r>
              <a:rPr lang="ru-RU" sz="3200" dirty="0" smtClean="0"/>
              <a:t> </a:t>
            </a:r>
            <a:r>
              <a:rPr lang="ru-RU" sz="3200" dirty="0"/>
              <a:t>Электронная книга создана с помощью программы </a:t>
            </a:r>
            <a:r>
              <a:rPr lang="en-US" sz="3200" dirty="0" err="1"/>
              <a:t>FlipBook</a:t>
            </a:r>
            <a:r>
              <a:rPr lang="ru-RU" sz="3200" dirty="0"/>
              <a:t>, </a:t>
            </a:r>
            <a:r>
              <a:rPr lang="ru-RU" sz="3200" dirty="0" smtClean="0"/>
              <a:t>представляющей </a:t>
            </a:r>
            <a:r>
              <a:rPr lang="ru-RU" sz="3200" dirty="0"/>
              <a:t>собой сборник творений художника, на которых запечатлены жители Горного улуса, даны биографическая информация о них и </a:t>
            </a:r>
            <a:r>
              <a:rPr lang="ru-RU" sz="3200" dirty="0" err="1"/>
              <a:t>видеовоспоминания</a:t>
            </a:r>
            <a:r>
              <a:rPr lang="ru-RU" sz="3200" dirty="0"/>
              <a:t> родственников и самих прототипов об истории создания портретов и картин. </a:t>
            </a:r>
            <a:endParaRPr lang="ru-RU" sz="3200" dirty="0" smtClean="0"/>
          </a:p>
          <a:p>
            <a:pPr marL="457200" indent="-457200" algn="just">
              <a:buFontTx/>
              <a:buChar char="-"/>
            </a:pPr>
            <a:r>
              <a:rPr lang="ru-RU" sz="3200" dirty="0" smtClean="0"/>
              <a:t> Составили </a:t>
            </a:r>
            <a:r>
              <a:rPr lang="ru-RU" sz="3200" dirty="0"/>
              <a:t>комплект открыток «Жители Горного улуса в портретах и картинах Афанасия Осипова» как бумажный вариант электронной книги. </a:t>
            </a:r>
            <a:endParaRPr lang="ru-RU" sz="3200" dirty="0" smtClean="0"/>
          </a:p>
          <a:p>
            <a:pPr algn="just"/>
            <a:r>
              <a:rPr lang="ru-RU" sz="40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10. Заключение. </a:t>
            </a:r>
          </a:p>
          <a:p>
            <a:pPr algn="just"/>
            <a:r>
              <a:rPr lang="ru-RU" sz="3400" dirty="0"/>
              <a:t>-  У</a:t>
            </a:r>
            <a:r>
              <a:rPr lang="ru-RU" sz="3400" dirty="0" smtClean="0"/>
              <a:t>бедились </a:t>
            </a:r>
            <a:r>
              <a:rPr lang="ru-RU" sz="3400" dirty="0"/>
              <a:t>в том, что А.Н. Осипов был истинным патриотом, искренне преданным своей малой родине. </a:t>
            </a:r>
            <a:endParaRPr lang="ru-RU" sz="3400" dirty="0" smtClean="0"/>
          </a:p>
          <a:p>
            <a:pPr marL="457200" indent="-457200" algn="just">
              <a:buFontTx/>
              <a:buChar char="-"/>
            </a:pPr>
            <a:r>
              <a:rPr lang="ru-RU" sz="3400" dirty="0" smtClean="0"/>
              <a:t>Картины </a:t>
            </a:r>
            <a:r>
              <a:rPr lang="ru-RU" sz="3400" dirty="0"/>
              <a:t>на местном материале помогают </a:t>
            </a:r>
            <a:endParaRPr lang="ru-RU" sz="3400" dirty="0" smtClean="0"/>
          </a:p>
          <a:p>
            <a:pPr algn="just"/>
            <a:r>
              <a:rPr lang="ru-RU" sz="3400" dirty="0" smtClean="0"/>
              <a:t>устанавливать </a:t>
            </a:r>
            <a:r>
              <a:rPr lang="ru-RU" sz="3400" dirty="0"/>
              <a:t>и поддерживать живую связь времен, поколений. </a:t>
            </a:r>
            <a:r>
              <a:rPr lang="ru-RU" sz="3400" dirty="0" smtClean="0"/>
              <a:t>Лица </a:t>
            </a:r>
            <a:r>
              <a:rPr lang="ru-RU" sz="3400" dirty="0"/>
              <a:t>тружеников села, внесших немалый вклад в развитие родного улуса, запечатленные в работах Афанасия Осипова, несомненно,  будут частичкой в изучении истории своего края</a:t>
            </a:r>
            <a:r>
              <a:rPr lang="ru-RU" sz="3400" dirty="0" smtClean="0"/>
              <a:t>.</a:t>
            </a:r>
          </a:p>
          <a:p>
            <a:pPr marL="457200" indent="-457200" algn="just">
              <a:buFontTx/>
              <a:buChar char="-"/>
            </a:pPr>
            <a:r>
              <a:rPr lang="ru-RU" sz="3400" dirty="0" smtClean="0"/>
              <a:t>Каждое </a:t>
            </a:r>
            <a:r>
              <a:rPr lang="ru-RU" sz="3400" dirty="0"/>
              <a:t>произведение Афанасия Осипова, </a:t>
            </a:r>
            <a:r>
              <a:rPr lang="ru-RU" sz="3400" dirty="0" smtClean="0"/>
              <a:t>в</a:t>
            </a:r>
          </a:p>
          <a:p>
            <a:pPr algn="just"/>
            <a:r>
              <a:rPr lang="ru-RU" sz="3400" dirty="0" smtClean="0"/>
              <a:t>котором </a:t>
            </a:r>
            <a:r>
              <a:rPr lang="ru-RU" sz="3400" dirty="0"/>
              <a:t>запечатлены образы наших земляков, представляет большой интерес и внушает уважительное отношение к истории родного края. Полотна А.Н. Осипова проникнуты любовью к родной земле, восторгом перед её красотой, перед суровой простотой живущих здесь людей. И каждый, кто прикоснется к его творчеству, почувствует гордость за свой родной край, за людей, живущих в нём. </a:t>
            </a:r>
          </a:p>
          <a:p>
            <a:pPr algn="just">
              <a:spcBef>
                <a:spcPts val="6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6781741" y="10354505"/>
            <a:ext cx="13644658" cy="303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. Практическая часть</a:t>
            </a:r>
            <a:endParaRPr lang="en-US" sz="4000" dirty="0" smtClean="0">
              <a:solidFill>
                <a:srgbClr val="660033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В нашем исследовании были рассмотрены 20 работ из картинной галереи А.Н. Осипова в с.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Дикимдя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 </a:t>
            </a: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8.1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 Обоснование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53179" y="29262442"/>
            <a:ext cx="13430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 8.2</a:t>
            </a:r>
            <a:r>
              <a:rPr lang="en-US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cs typeface="Arial" pitchFamily="34" charset="0"/>
              </a:rPr>
              <a:t> Модель электронной книги и комплекта открыток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«По следам картин Афанасия Осипова»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6710302" y="7132755"/>
            <a:ext cx="2338106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Практическая значимость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Собранный материал внесен в электронную книгу, которая будет полезна тем, кто интересуется жизнью и творчеством художника;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Материалы поисковой работы могут быть использованы в проведении мероприятий, посвящённых юбилейной дате художника;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Пополнение школьного музея электронной экспозицией.  </a:t>
            </a:r>
          </a:p>
        </p:txBody>
      </p:sp>
      <p:pic>
        <p:nvPicPr>
          <p:cNvPr id="31" name="Picture 2" descr="http://lensky-kray.ru/index.php?r=img/crop&amp;m=n&amp;a=img&amp;p=833&amp;w=480&amp;h=270"/>
          <p:cNvPicPr>
            <a:picLocks noChangeAspect="1" noChangeArrowheads="1"/>
          </p:cNvPicPr>
          <p:nvPr/>
        </p:nvPicPr>
        <p:blipFill>
          <a:blip r:embed="rId6"/>
          <a:srcRect l="32885" r="33365" b="38462"/>
          <a:stretch>
            <a:fillRect/>
          </a:stretch>
        </p:blipFill>
        <p:spPr bwMode="auto">
          <a:xfrm>
            <a:off x="566635" y="472928"/>
            <a:ext cx="3900515" cy="4000528"/>
          </a:xfrm>
          <a:prstGeom prst="rect">
            <a:avLst/>
          </a:prstGeom>
          <a:noFill/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606933450"/>
              </p:ext>
            </p:extLst>
          </p:nvPr>
        </p:nvGraphicFramePr>
        <p:xfrm>
          <a:off x="37127110" y="16759166"/>
          <a:ext cx="513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598294"/>
              </p:ext>
            </p:extLst>
          </p:nvPr>
        </p:nvGraphicFramePr>
        <p:xfrm>
          <a:off x="7281807" y="23564502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603339763"/>
              </p:ext>
            </p:extLst>
          </p:nvPr>
        </p:nvGraphicFramePr>
        <p:xfrm>
          <a:off x="11624135" y="26228798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07417"/>
              </p:ext>
            </p:extLst>
          </p:nvPr>
        </p:nvGraphicFramePr>
        <p:xfrm>
          <a:off x="15309981" y="23564502"/>
          <a:ext cx="43919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7" y="31435093"/>
            <a:ext cx="4176464" cy="32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97" y="31450978"/>
            <a:ext cx="4003445" cy="32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061" y="31450977"/>
            <a:ext cx="4003445" cy="32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Картины А.Осипова\20221118_13165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3" r="14611"/>
          <a:stretch/>
        </p:blipFill>
        <p:spPr bwMode="auto">
          <a:xfrm>
            <a:off x="12024641" y="13123342"/>
            <a:ext cx="2967952" cy="21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:\Андреева Марина\ФОТО Марина\20171127_162149.jpg"/>
          <p:cNvPicPr>
            <a:picLocks noChangeAspect="1" noChangeArrowheads="1"/>
          </p:cNvPicPr>
          <p:nvPr/>
        </p:nvPicPr>
        <p:blipFill>
          <a:blip r:embed="rId15" cstate="print"/>
          <a:srcRect l="14286" t="12698" r="16667" b="26984"/>
          <a:stretch>
            <a:fillRect/>
          </a:stretch>
        </p:blipFill>
        <p:spPr bwMode="auto">
          <a:xfrm>
            <a:off x="7363123" y="13124373"/>
            <a:ext cx="3800873" cy="2452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Пользователь\Desktop\Картины А.Осипова\20221116_142947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r="9718"/>
          <a:stretch/>
        </p:blipFill>
        <p:spPr bwMode="auto">
          <a:xfrm>
            <a:off x="15517078" y="13123341"/>
            <a:ext cx="4067504" cy="21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-20221206-WA0028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 b="7706"/>
          <a:stretch/>
        </p:blipFill>
        <p:spPr bwMode="auto">
          <a:xfrm>
            <a:off x="10188661" y="16031142"/>
            <a:ext cx="2483221" cy="2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:\Андреева Марина\ФОТО Марина\IMG-20171205-WA0045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7257" y="19291117"/>
            <a:ext cx="1512168" cy="2152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73B5~1\AppData\Local\Temp\Rar$DIa0.215\20221123_144018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27212"/>
          <a:stretch/>
        </p:blipFill>
        <p:spPr bwMode="auto">
          <a:xfrm>
            <a:off x="10128557" y="19272262"/>
            <a:ext cx="2543325" cy="21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Картины А.Осипова\20221118_104445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7916" r="9514" b="8448"/>
          <a:stretch/>
        </p:blipFill>
        <p:spPr bwMode="auto">
          <a:xfrm>
            <a:off x="7363123" y="16075670"/>
            <a:ext cx="1900436" cy="2611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3B5~1\AppData\Local\Temp\Rar$DIa0.729\IMG_20221207_15373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8"/>
          <a:stretch/>
        </p:blipFill>
        <p:spPr bwMode="auto">
          <a:xfrm>
            <a:off x="16595794" y="19272262"/>
            <a:ext cx="2277230" cy="25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 descr="C:\Users\Библиотека\Desktop\Андреева Марина\ФОТО Марина\20171127_162419.jpg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" t="9060" r="6940" b="7927"/>
          <a:stretch/>
        </p:blipFill>
        <p:spPr bwMode="auto">
          <a:xfrm>
            <a:off x="13919635" y="19285636"/>
            <a:ext cx="1643074" cy="2118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C:\Users\Пользователь\Desktop\Картины А.Осипова\20221118_104456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10730" r="9402" b="7657"/>
          <a:stretch/>
        </p:blipFill>
        <p:spPr bwMode="auto">
          <a:xfrm>
            <a:off x="14236584" y="16089281"/>
            <a:ext cx="1806806" cy="2578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Картины А.Осипова\20221118_102349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r="23984"/>
          <a:stretch/>
        </p:blipFill>
        <p:spPr bwMode="auto">
          <a:xfrm>
            <a:off x="16501562" y="16075670"/>
            <a:ext cx="3193017" cy="25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7880"/>
          <a:stretch/>
        </p:blipFill>
        <p:spPr bwMode="auto">
          <a:xfrm>
            <a:off x="7003083" y="36069319"/>
            <a:ext cx="2388018" cy="160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7879"/>
          <a:stretch/>
        </p:blipFill>
        <p:spPr bwMode="auto">
          <a:xfrm rot="20583196">
            <a:off x="9326607" y="36277740"/>
            <a:ext cx="2317959" cy="160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7879"/>
          <a:stretch/>
        </p:blipFill>
        <p:spPr bwMode="auto">
          <a:xfrm rot="20520682">
            <a:off x="10859005" y="36114534"/>
            <a:ext cx="2244384" cy="15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7879"/>
          <a:stretch/>
        </p:blipFill>
        <p:spPr bwMode="auto">
          <a:xfrm rot="20564836">
            <a:off x="12681461" y="36137134"/>
            <a:ext cx="2347415" cy="16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" b="7880"/>
          <a:stretch/>
        </p:blipFill>
        <p:spPr bwMode="auto">
          <a:xfrm rot="20123434">
            <a:off x="14885472" y="36219159"/>
            <a:ext cx="2338660" cy="16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7879"/>
          <a:stretch/>
        </p:blipFill>
        <p:spPr bwMode="auto">
          <a:xfrm rot="20149955">
            <a:off x="16790718" y="36169224"/>
            <a:ext cx="2244383" cy="15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7879"/>
          <a:stretch/>
        </p:blipFill>
        <p:spPr bwMode="auto">
          <a:xfrm rot="20114223">
            <a:off x="18098026" y="36290663"/>
            <a:ext cx="2312219" cy="15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738</Words>
  <Application>Microsoft Office PowerPoint</Application>
  <PresentationFormat>Произвольный</PresentationFormat>
  <Paragraphs>102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год год экологии в России</dc:title>
  <dc:creator>biblioteka1</dc:creator>
  <cp:lastModifiedBy>Админ</cp:lastModifiedBy>
  <cp:revision>127</cp:revision>
  <dcterms:created xsi:type="dcterms:W3CDTF">2017-12-13T05:36:28Z</dcterms:created>
  <dcterms:modified xsi:type="dcterms:W3CDTF">2022-12-23T03:06:02Z</dcterms:modified>
</cp:coreProperties>
</file>