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3"/>
  </p:notesMasterIdLst>
  <p:sldIdLst>
    <p:sldId id="279" r:id="rId2"/>
  </p:sldIdLst>
  <p:sldSz cx="42803763" cy="30275213"/>
  <p:notesSz cx="9144000" cy="6858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208794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417588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626382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835176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10439705" algn="l" defTabSz="4175882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12527646" algn="l" defTabSz="4175882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14615587" algn="l" defTabSz="4175882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16703528" algn="l" defTabSz="4175882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134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AA5"/>
    <a:srgbClr val="003399"/>
    <a:srgbClr val="0033CC"/>
    <a:srgbClr val="000099"/>
    <a:srgbClr val="3333CC"/>
    <a:srgbClr val="0000FF"/>
    <a:srgbClr val="FF0000"/>
    <a:srgbClr val="FF3399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29" autoAdjust="0"/>
  </p:normalViewPr>
  <p:slideViewPr>
    <p:cSldViewPr>
      <p:cViewPr varScale="1">
        <p:scale>
          <a:sx n="25" d="100"/>
          <a:sy n="25" d="100"/>
        </p:scale>
        <p:origin x="618" y="48"/>
      </p:cViewPr>
      <p:guideLst>
        <p:guide orient="horz" pos="9536"/>
        <p:guide pos="134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403A46F-798E-EEE5-C89C-7BFC8CE7AB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170BBC8-07D8-8200-95A8-E7B8C3837CF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59EB459-9C88-4728-AAFC-FDA1C0DBCCF3}" type="datetimeFigureOut">
              <a:rPr lang="ru-RU"/>
              <a:pPr>
                <a:defRPr/>
              </a:pPr>
              <a:t>23.12.2022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9C57A92D-982F-56CB-2703-377DBDF8BF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35288" y="857250"/>
            <a:ext cx="32734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25A05F1A-D226-8748-265C-F283A98223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ECFEA2-97FF-1A87-D380-3170F9D12D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20FE94-DD0E-97C2-A0BE-88910ADB21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2BCE8D-D4B0-4851-AF31-3AB25490EB77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5480" kern="1200">
        <a:solidFill>
          <a:schemeClr val="tx1"/>
        </a:solidFill>
        <a:latin typeface="+mn-lt"/>
        <a:ea typeface="+mn-ea"/>
        <a:cs typeface="+mn-cs"/>
      </a:defRPr>
    </a:lvl1pPr>
    <a:lvl2pPr marL="2087941" algn="l" rtl="0" eaLnBrk="0" fontAlgn="base" hangingPunct="0">
      <a:spcBef>
        <a:spcPct val="30000"/>
      </a:spcBef>
      <a:spcAft>
        <a:spcPct val="0"/>
      </a:spcAft>
      <a:defRPr sz="5480" kern="1200">
        <a:solidFill>
          <a:schemeClr val="tx1"/>
        </a:solidFill>
        <a:latin typeface="+mn-lt"/>
        <a:ea typeface="+mn-ea"/>
        <a:cs typeface="+mn-cs"/>
      </a:defRPr>
    </a:lvl2pPr>
    <a:lvl3pPr marL="4175882" algn="l" rtl="0" eaLnBrk="0" fontAlgn="base" hangingPunct="0">
      <a:spcBef>
        <a:spcPct val="30000"/>
      </a:spcBef>
      <a:spcAft>
        <a:spcPct val="0"/>
      </a:spcAft>
      <a:defRPr sz="5480" kern="1200">
        <a:solidFill>
          <a:schemeClr val="tx1"/>
        </a:solidFill>
        <a:latin typeface="+mn-lt"/>
        <a:ea typeface="+mn-ea"/>
        <a:cs typeface="+mn-cs"/>
      </a:defRPr>
    </a:lvl3pPr>
    <a:lvl4pPr marL="6263823" algn="l" rtl="0" eaLnBrk="0" fontAlgn="base" hangingPunct="0">
      <a:spcBef>
        <a:spcPct val="30000"/>
      </a:spcBef>
      <a:spcAft>
        <a:spcPct val="0"/>
      </a:spcAft>
      <a:defRPr sz="5480" kern="1200">
        <a:solidFill>
          <a:schemeClr val="tx1"/>
        </a:solidFill>
        <a:latin typeface="+mn-lt"/>
        <a:ea typeface="+mn-ea"/>
        <a:cs typeface="+mn-cs"/>
      </a:defRPr>
    </a:lvl4pPr>
    <a:lvl5pPr marL="8351764" algn="l" rtl="0" eaLnBrk="0" fontAlgn="base" hangingPunct="0">
      <a:spcBef>
        <a:spcPct val="30000"/>
      </a:spcBef>
      <a:spcAft>
        <a:spcPct val="0"/>
      </a:spcAft>
      <a:defRPr sz="5480" kern="1200">
        <a:solidFill>
          <a:schemeClr val="tx1"/>
        </a:solidFill>
        <a:latin typeface="+mn-lt"/>
        <a:ea typeface="+mn-ea"/>
        <a:cs typeface="+mn-cs"/>
      </a:defRPr>
    </a:lvl5pPr>
    <a:lvl6pPr marL="10439705" algn="l" defTabSz="4175882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6pPr>
    <a:lvl7pPr marL="12527646" algn="l" defTabSz="4175882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7pPr>
    <a:lvl8pPr marL="14615587" algn="l" defTabSz="4175882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8pPr>
    <a:lvl9pPr marL="16703528" algn="l" defTabSz="4175882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C428EED-F840-3D3E-59FF-2245D8333999}"/>
              </a:ext>
            </a:extLst>
          </p:cNvPr>
          <p:cNvGrpSpPr>
            <a:grpSpLocks/>
          </p:cNvGrpSpPr>
          <p:nvPr/>
        </p:nvGrpSpPr>
        <p:grpSpPr bwMode="auto">
          <a:xfrm>
            <a:off x="3" y="17226038"/>
            <a:ext cx="15917650" cy="13021145"/>
            <a:chOff x="0" y="2458"/>
            <a:chExt cx="2142" cy="185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925B6CA-5A0E-F082-C2A7-3638584F32D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09B1BA0-B26F-13A8-1779-47987840CC8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71813F8-D8DC-D635-358E-9905BC8D358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22C56C8-4F94-ED44-F975-E9CD68627FB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43A31F61-3CDD-04FB-712B-4B3A5ED11E14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881F5AAF-D137-91E2-4B10-ABE5733AE223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EA3135F6-7335-0275-F127-1CBA8EF317BF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</p:grpSp>
      <p:sp>
        <p:nvSpPr>
          <p:cNvPr id="11060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3210283" y="8269619"/>
            <a:ext cx="36383198" cy="6867988"/>
          </a:xfrm>
        </p:spPr>
        <p:txBody>
          <a:bodyPr/>
          <a:lstStyle>
            <a:lvl1pPr>
              <a:defRPr sz="22468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11060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420565" y="17155954"/>
            <a:ext cx="29962634" cy="773699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80332DFD-4437-4605-A90C-79C6E94964B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85C49ED1-4392-7A67-41DF-1DB0FB345F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E5C2436C-204E-201B-A356-F66F3D9916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24EB3-B4A4-43AE-8368-6E81EC4124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987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5E3754F5-408F-FD86-4B8F-4F727A3626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7D27D37-1642-710F-3A50-9AC2A116DC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73CA565-BEBA-F03E-0123-F4B56BE50C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707D1-8B8A-4F47-9E48-6C4DDCC929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787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1032728" y="1226429"/>
            <a:ext cx="9630847" cy="258390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40189" y="1226429"/>
            <a:ext cx="28179144" cy="258390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034B3FAD-20E2-D535-19E7-F96444B749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16FB549-ACA4-1112-A08C-E7EE05E0EA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100CB0B4-CDEE-AA79-DBEA-67E1B81188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F897A6-62B1-48B0-BB6A-08C85BC6B8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596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70DCD84A-3A49-EA83-07D6-F48C10F863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9764129F-254F-BFC8-47F7-7C098E2066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28C5AAD-6C97-69EE-C0A7-1672D2D13B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DD09F-6E4B-4BBE-B31B-4703B39055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283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1203" y="19454630"/>
            <a:ext cx="36383198" cy="6012994"/>
          </a:xfrm>
        </p:spPr>
        <p:txBody>
          <a:bodyPr anchor="t"/>
          <a:lstStyle>
            <a:lvl1pPr algn="l">
              <a:defRPr sz="18724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81203" y="12831929"/>
            <a:ext cx="36383198" cy="6622701"/>
          </a:xfrm>
        </p:spPr>
        <p:txBody>
          <a:bodyPr anchor="b"/>
          <a:lstStyle>
            <a:lvl1pPr marL="0" indent="0">
              <a:buNone/>
              <a:defRPr sz="9362"/>
            </a:lvl1pPr>
            <a:lvl2pPr marL="2140130" indent="0">
              <a:buNone/>
              <a:defRPr sz="8426"/>
            </a:lvl2pPr>
            <a:lvl3pPr marL="4280261" indent="0">
              <a:buNone/>
              <a:defRPr sz="7489"/>
            </a:lvl3pPr>
            <a:lvl4pPr marL="6420391" indent="0">
              <a:buNone/>
              <a:defRPr sz="6553"/>
            </a:lvl4pPr>
            <a:lvl5pPr marL="8560522" indent="0">
              <a:buNone/>
              <a:defRPr sz="6553"/>
            </a:lvl5pPr>
            <a:lvl6pPr marL="10700652" indent="0">
              <a:buNone/>
              <a:defRPr sz="6553"/>
            </a:lvl6pPr>
            <a:lvl7pPr marL="12840783" indent="0">
              <a:buNone/>
              <a:defRPr sz="6553"/>
            </a:lvl7pPr>
            <a:lvl8pPr marL="14980913" indent="0">
              <a:buNone/>
              <a:defRPr sz="6553"/>
            </a:lvl8pPr>
            <a:lvl9pPr marL="17121044" indent="0">
              <a:buNone/>
              <a:defRPr sz="655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71315432-5DC1-DD98-CA8D-9464DEFDFA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4E94EEC6-A292-329F-F677-8DCD812591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1EC03775-CFC2-E1A1-6084-6E3B4A538E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838F91-631B-4317-BE08-8CB9E2E914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3833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40189" y="7064219"/>
            <a:ext cx="18904995" cy="20001264"/>
          </a:xfrm>
        </p:spPr>
        <p:txBody>
          <a:bodyPr/>
          <a:lstStyle>
            <a:lvl1pPr>
              <a:defRPr sz="13107"/>
            </a:lvl1pPr>
            <a:lvl2pPr>
              <a:defRPr sz="11234"/>
            </a:lvl2pPr>
            <a:lvl3pPr>
              <a:defRPr sz="9362"/>
            </a:lvl3pPr>
            <a:lvl4pPr>
              <a:defRPr sz="8426"/>
            </a:lvl4pPr>
            <a:lvl5pPr>
              <a:defRPr sz="8426"/>
            </a:lvl5pPr>
            <a:lvl6pPr>
              <a:defRPr sz="8426"/>
            </a:lvl6pPr>
            <a:lvl7pPr>
              <a:defRPr sz="8426"/>
            </a:lvl7pPr>
            <a:lvl8pPr>
              <a:defRPr sz="8426"/>
            </a:lvl8pPr>
            <a:lvl9pPr>
              <a:defRPr sz="842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758579" y="7064219"/>
            <a:ext cx="18904995" cy="20001264"/>
          </a:xfrm>
        </p:spPr>
        <p:txBody>
          <a:bodyPr/>
          <a:lstStyle>
            <a:lvl1pPr>
              <a:defRPr sz="13107"/>
            </a:lvl1pPr>
            <a:lvl2pPr>
              <a:defRPr sz="11234"/>
            </a:lvl2pPr>
            <a:lvl3pPr>
              <a:defRPr sz="9362"/>
            </a:lvl3pPr>
            <a:lvl4pPr>
              <a:defRPr sz="8426"/>
            </a:lvl4pPr>
            <a:lvl5pPr>
              <a:defRPr sz="8426"/>
            </a:lvl5pPr>
            <a:lvl6pPr>
              <a:defRPr sz="8426"/>
            </a:lvl6pPr>
            <a:lvl7pPr>
              <a:defRPr sz="8426"/>
            </a:lvl7pPr>
            <a:lvl8pPr>
              <a:defRPr sz="8426"/>
            </a:lvl8pPr>
            <a:lvl9pPr>
              <a:defRPr sz="842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17B67EF-3C85-ACE3-A478-6186D9FBCE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14352F76-AC59-6389-B255-5A9F518012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5C9C24DC-FE38-835B-8C52-3A8B92CCDE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4DE864-A9A7-451A-B4FF-D4F19F5D8E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060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0189" y="1212413"/>
            <a:ext cx="38523387" cy="5045869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0188" y="6776884"/>
            <a:ext cx="18912429" cy="2824283"/>
          </a:xfrm>
        </p:spPr>
        <p:txBody>
          <a:bodyPr anchor="b"/>
          <a:lstStyle>
            <a:lvl1pPr marL="0" indent="0">
              <a:buNone/>
              <a:defRPr sz="11234" b="1"/>
            </a:lvl1pPr>
            <a:lvl2pPr marL="2140130" indent="0">
              <a:buNone/>
              <a:defRPr sz="9362" b="1"/>
            </a:lvl2pPr>
            <a:lvl3pPr marL="4280261" indent="0">
              <a:buNone/>
              <a:defRPr sz="8426" b="1"/>
            </a:lvl3pPr>
            <a:lvl4pPr marL="6420391" indent="0">
              <a:buNone/>
              <a:defRPr sz="7489" b="1"/>
            </a:lvl4pPr>
            <a:lvl5pPr marL="8560522" indent="0">
              <a:buNone/>
              <a:defRPr sz="7489" b="1"/>
            </a:lvl5pPr>
            <a:lvl6pPr marL="10700652" indent="0">
              <a:buNone/>
              <a:defRPr sz="7489" b="1"/>
            </a:lvl6pPr>
            <a:lvl7pPr marL="12840783" indent="0">
              <a:buNone/>
              <a:defRPr sz="7489" b="1"/>
            </a:lvl7pPr>
            <a:lvl8pPr marL="14980913" indent="0">
              <a:buNone/>
              <a:defRPr sz="7489" b="1"/>
            </a:lvl8pPr>
            <a:lvl9pPr marL="17121044" indent="0">
              <a:buNone/>
              <a:defRPr sz="748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40188" y="9601168"/>
            <a:ext cx="18912429" cy="17443290"/>
          </a:xfrm>
        </p:spPr>
        <p:txBody>
          <a:bodyPr/>
          <a:lstStyle>
            <a:lvl1pPr>
              <a:defRPr sz="11234"/>
            </a:lvl1pPr>
            <a:lvl2pPr>
              <a:defRPr sz="9362"/>
            </a:lvl2pPr>
            <a:lvl3pPr>
              <a:defRPr sz="8426"/>
            </a:lvl3pPr>
            <a:lvl4pPr>
              <a:defRPr sz="7489"/>
            </a:lvl4pPr>
            <a:lvl5pPr>
              <a:defRPr sz="7489"/>
            </a:lvl5pPr>
            <a:lvl6pPr>
              <a:defRPr sz="7489"/>
            </a:lvl6pPr>
            <a:lvl7pPr>
              <a:defRPr sz="7489"/>
            </a:lvl7pPr>
            <a:lvl8pPr>
              <a:defRPr sz="7489"/>
            </a:lvl8pPr>
            <a:lvl9pPr>
              <a:defRPr sz="748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1743720" y="6776884"/>
            <a:ext cx="18919858" cy="2824283"/>
          </a:xfrm>
        </p:spPr>
        <p:txBody>
          <a:bodyPr anchor="b"/>
          <a:lstStyle>
            <a:lvl1pPr marL="0" indent="0">
              <a:buNone/>
              <a:defRPr sz="11234" b="1"/>
            </a:lvl1pPr>
            <a:lvl2pPr marL="2140130" indent="0">
              <a:buNone/>
              <a:defRPr sz="9362" b="1"/>
            </a:lvl2pPr>
            <a:lvl3pPr marL="4280261" indent="0">
              <a:buNone/>
              <a:defRPr sz="8426" b="1"/>
            </a:lvl3pPr>
            <a:lvl4pPr marL="6420391" indent="0">
              <a:buNone/>
              <a:defRPr sz="7489" b="1"/>
            </a:lvl4pPr>
            <a:lvl5pPr marL="8560522" indent="0">
              <a:buNone/>
              <a:defRPr sz="7489" b="1"/>
            </a:lvl5pPr>
            <a:lvl6pPr marL="10700652" indent="0">
              <a:buNone/>
              <a:defRPr sz="7489" b="1"/>
            </a:lvl6pPr>
            <a:lvl7pPr marL="12840783" indent="0">
              <a:buNone/>
              <a:defRPr sz="7489" b="1"/>
            </a:lvl7pPr>
            <a:lvl8pPr marL="14980913" indent="0">
              <a:buNone/>
              <a:defRPr sz="7489" b="1"/>
            </a:lvl8pPr>
            <a:lvl9pPr marL="17121044" indent="0">
              <a:buNone/>
              <a:defRPr sz="748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1743720" y="9601168"/>
            <a:ext cx="18919858" cy="17443290"/>
          </a:xfrm>
        </p:spPr>
        <p:txBody>
          <a:bodyPr/>
          <a:lstStyle>
            <a:lvl1pPr>
              <a:defRPr sz="11234"/>
            </a:lvl1pPr>
            <a:lvl2pPr>
              <a:defRPr sz="9362"/>
            </a:lvl2pPr>
            <a:lvl3pPr>
              <a:defRPr sz="8426"/>
            </a:lvl3pPr>
            <a:lvl4pPr>
              <a:defRPr sz="7489"/>
            </a:lvl4pPr>
            <a:lvl5pPr>
              <a:defRPr sz="7489"/>
            </a:lvl5pPr>
            <a:lvl6pPr>
              <a:defRPr sz="7489"/>
            </a:lvl6pPr>
            <a:lvl7pPr>
              <a:defRPr sz="7489"/>
            </a:lvl7pPr>
            <a:lvl8pPr>
              <a:defRPr sz="7489"/>
            </a:lvl8pPr>
            <a:lvl9pPr>
              <a:defRPr sz="748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1FDF16EF-E34C-4285-6E71-50958C03A3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E5FBCD00-C0F9-821D-ECE1-706B75E6B6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5B05A668-835C-12E9-560B-30AF6C32D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1A6384-A983-45F5-B96C-6D85988C16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415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973FD7DB-39AF-3779-D112-A73D14AF95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F6A61390-63E9-1F1B-0BA4-853F9B13A5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DB7F3A0A-164C-D9B6-3237-C24E98E1E7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A540E-DC2B-49B0-BB52-5689BB9D91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303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8893F390-9CDE-E264-083F-3B0B714149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7C9DA0BA-58B4-B35C-A0B4-A72A66EFB7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D7507AB4-34A8-048B-EFF6-7A10025106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43061-71E6-47BB-97C8-CD798B1D79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214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0192" y="1205402"/>
            <a:ext cx="14082142" cy="5129967"/>
          </a:xfrm>
        </p:spPr>
        <p:txBody>
          <a:bodyPr anchor="b"/>
          <a:lstStyle>
            <a:lvl1pPr algn="l">
              <a:defRPr sz="9362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35083" y="1205404"/>
            <a:ext cx="23928492" cy="25839056"/>
          </a:xfrm>
        </p:spPr>
        <p:txBody>
          <a:bodyPr/>
          <a:lstStyle>
            <a:lvl1pPr>
              <a:defRPr sz="14979"/>
            </a:lvl1pPr>
            <a:lvl2pPr>
              <a:defRPr sz="13107"/>
            </a:lvl2pPr>
            <a:lvl3pPr>
              <a:defRPr sz="11234"/>
            </a:lvl3pPr>
            <a:lvl4pPr>
              <a:defRPr sz="9362"/>
            </a:lvl4pPr>
            <a:lvl5pPr>
              <a:defRPr sz="9362"/>
            </a:lvl5pPr>
            <a:lvl6pPr>
              <a:defRPr sz="9362"/>
            </a:lvl6pPr>
            <a:lvl7pPr>
              <a:defRPr sz="9362"/>
            </a:lvl7pPr>
            <a:lvl8pPr>
              <a:defRPr sz="9362"/>
            </a:lvl8pPr>
            <a:lvl9pPr>
              <a:defRPr sz="936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0192" y="6335371"/>
            <a:ext cx="14082142" cy="20709089"/>
          </a:xfrm>
        </p:spPr>
        <p:txBody>
          <a:bodyPr/>
          <a:lstStyle>
            <a:lvl1pPr marL="0" indent="0">
              <a:buNone/>
              <a:defRPr sz="6553"/>
            </a:lvl1pPr>
            <a:lvl2pPr marL="2140130" indent="0">
              <a:buNone/>
              <a:defRPr sz="5617"/>
            </a:lvl2pPr>
            <a:lvl3pPr marL="4280261" indent="0">
              <a:buNone/>
              <a:defRPr sz="4681"/>
            </a:lvl3pPr>
            <a:lvl4pPr marL="6420391" indent="0">
              <a:buNone/>
              <a:defRPr sz="4213"/>
            </a:lvl4pPr>
            <a:lvl5pPr marL="8560522" indent="0">
              <a:buNone/>
              <a:defRPr sz="4213"/>
            </a:lvl5pPr>
            <a:lvl6pPr marL="10700652" indent="0">
              <a:buNone/>
              <a:defRPr sz="4213"/>
            </a:lvl6pPr>
            <a:lvl7pPr marL="12840783" indent="0">
              <a:buNone/>
              <a:defRPr sz="4213"/>
            </a:lvl7pPr>
            <a:lvl8pPr marL="14980913" indent="0">
              <a:buNone/>
              <a:defRPr sz="4213"/>
            </a:lvl8pPr>
            <a:lvl9pPr marL="17121044" indent="0">
              <a:buNone/>
              <a:defRPr sz="42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A88D316-0EE4-D0B0-D2C7-83502E09A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83EF748-1FBD-4728-9F69-44DF682238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A3C4E5F3-5B8B-0E89-6ABE-3A0512F372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6F82B2-8A2B-4241-BCC1-CCBB973595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508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9838" y="21192650"/>
            <a:ext cx="25682258" cy="2501912"/>
          </a:xfrm>
        </p:spPr>
        <p:txBody>
          <a:bodyPr anchor="b"/>
          <a:lstStyle>
            <a:lvl1pPr algn="l">
              <a:defRPr sz="9362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9838" y="2705146"/>
            <a:ext cx="25682258" cy="18165128"/>
          </a:xfrm>
        </p:spPr>
        <p:txBody>
          <a:bodyPr/>
          <a:lstStyle>
            <a:lvl1pPr marL="0" indent="0">
              <a:buNone/>
              <a:defRPr sz="14979"/>
            </a:lvl1pPr>
            <a:lvl2pPr marL="2140130" indent="0">
              <a:buNone/>
              <a:defRPr sz="13107"/>
            </a:lvl2pPr>
            <a:lvl3pPr marL="4280261" indent="0">
              <a:buNone/>
              <a:defRPr sz="11234"/>
            </a:lvl3pPr>
            <a:lvl4pPr marL="6420391" indent="0">
              <a:buNone/>
              <a:defRPr sz="9362"/>
            </a:lvl4pPr>
            <a:lvl5pPr marL="8560522" indent="0">
              <a:buNone/>
              <a:defRPr sz="9362"/>
            </a:lvl5pPr>
            <a:lvl6pPr marL="10700652" indent="0">
              <a:buNone/>
              <a:defRPr sz="9362"/>
            </a:lvl6pPr>
            <a:lvl7pPr marL="12840783" indent="0">
              <a:buNone/>
              <a:defRPr sz="9362"/>
            </a:lvl7pPr>
            <a:lvl8pPr marL="14980913" indent="0">
              <a:buNone/>
              <a:defRPr sz="9362"/>
            </a:lvl8pPr>
            <a:lvl9pPr marL="17121044" indent="0">
              <a:buNone/>
              <a:defRPr sz="9362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9838" y="23694562"/>
            <a:ext cx="25682258" cy="3553130"/>
          </a:xfrm>
        </p:spPr>
        <p:txBody>
          <a:bodyPr/>
          <a:lstStyle>
            <a:lvl1pPr marL="0" indent="0">
              <a:buNone/>
              <a:defRPr sz="6553"/>
            </a:lvl1pPr>
            <a:lvl2pPr marL="2140130" indent="0">
              <a:buNone/>
              <a:defRPr sz="5617"/>
            </a:lvl2pPr>
            <a:lvl3pPr marL="4280261" indent="0">
              <a:buNone/>
              <a:defRPr sz="4681"/>
            </a:lvl3pPr>
            <a:lvl4pPr marL="6420391" indent="0">
              <a:buNone/>
              <a:defRPr sz="4213"/>
            </a:lvl4pPr>
            <a:lvl5pPr marL="8560522" indent="0">
              <a:buNone/>
              <a:defRPr sz="4213"/>
            </a:lvl5pPr>
            <a:lvl6pPr marL="10700652" indent="0">
              <a:buNone/>
              <a:defRPr sz="4213"/>
            </a:lvl6pPr>
            <a:lvl7pPr marL="12840783" indent="0">
              <a:buNone/>
              <a:defRPr sz="4213"/>
            </a:lvl7pPr>
            <a:lvl8pPr marL="14980913" indent="0">
              <a:buNone/>
              <a:defRPr sz="4213"/>
            </a:lvl8pPr>
            <a:lvl9pPr marL="17121044" indent="0">
              <a:buNone/>
              <a:defRPr sz="42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D7FE31C-15F3-9005-3C68-0FCDB652DE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F32D5C71-5B2D-49C4-CA71-DDBD000BF2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88D71028-6280-BE35-4549-E6DE965E8E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275C2-16E8-44D7-945F-4C2C89D67C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775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D852C4A1-ECD4-0FE2-8172-686B72C3FA2D}"/>
              </a:ext>
            </a:extLst>
          </p:cNvPr>
          <p:cNvGrpSpPr>
            <a:grpSpLocks/>
          </p:cNvGrpSpPr>
          <p:nvPr/>
        </p:nvGrpSpPr>
        <p:grpSpPr bwMode="auto">
          <a:xfrm>
            <a:off x="3" y="17226038"/>
            <a:ext cx="15917650" cy="13021145"/>
            <a:chOff x="0" y="2458"/>
            <a:chExt cx="2142" cy="1858"/>
          </a:xfrm>
        </p:grpSpPr>
        <p:sp>
          <p:nvSpPr>
            <p:cNvPr id="109571" name="Freeform 3">
              <a:extLst>
                <a:ext uri="{FF2B5EF4-FFF2-40B4-BE49-F238E27FC236}">
                  <a16:creationId xmlns:a16="http://schemas.microsoft.com/office/drawing/2014/main" id="{86CF1425-AD9B-C509-153E-F1E1F4501D0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9572" name="Freeform 4">
              <a:extLst>
                <a:ext uri="{FF2B5EF4-FFF2-40B4-BE49-F238E27FC236}">
                  <a16:creationId xmlns:a16="http://schemas.microsoft.com/office/drawing/2014/main" id="{FC59603A-8820-6F41-C71D-43495565A84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9573" name="Freeform 5">
              <a:extLst>
                <a:ext uri="{FF2B5EF4-FFF2-40B4-BE49-F238E27FC236}">
                  <a16:creationId xmlns:a16="http://schemas.microsoft.com/office/drawing/2014/main" id="{02CA4272-A0FC-A280-2C86-0FA7591D985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9574" name="Freeform 6">
              <a:extLst>
                <a:ext uri="{FF2B5EF4-FFF2-40B4-BE49-F238E27FC236}">
                  <a16:creationId xmlns:a16="http://schemas.microsoft.com/office/drawing/2014/main" id="{8C3AB86A-A7BC-5D27-3511-EBEF1F1E9E9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60" name="Oval 7">
              <a:extLst>
                <a:ext uri="{FF2B5EF4-FFF2-40B4-BE49-F238E27FC236}">
                  <a16:creationId xmlns:a16="http://schemas.microsoft.com/office/drawing/2014/main" id="{EE452F8B-9B32-E5E4-0D07-78FCB64F3359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2061" name="Oval 8">
              <a:extLst>
                <a:ext uri="{FF2B5EF4-FFF2-40B4-BE49-F238E27FC236}">
                  <a16:creationId xmlns:a16="http://schemas.microsoft.com/office/drawing/2014/main" id="{7A5080B8-CE41-2D13-43F8-D3108D971709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2062" name="Oval 9">
              <a:extLst>
                <a:ext uri="{FF2B5EF4-FFF2-40B4-BE49-F238E27FC236}">
                  <a16:creationId xmlns:a16="http://schemas.microsoft.com/office/drawing/2014/main" id="{76EB4BDF-8FE0-800D-D1E6-185EA18FBC93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</p:grpSp>
      <p:sp>
        <p:nvSpPr>
          <p:cNvPr id="109578" name="Rectangle 10">
            <a:extLst>
              <a:ext uri="{FF2B5EF4-FFF2-40B4-BE49-F238E27FC236}">
                <a16:creationId xmlns:a16="http://schemas.microsoft.com/office/drawing/2014/main" id="{DC0F661E-0655-AEE4-6F0F-7F4F577B75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40189" y="1226431"/>
            <a:ext cx="38523387" cy="5031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9579" name="Rectangle 11">
            <a:extLst>
              <a:ext uri="{FF2B5EF4-FFF2-40B4-BE49-F238E27FC236}">
                <a16:creationId xmlns:a16="http://schemas.microsoft.com/office/drawing/2014/main" id="{F6B78868-0398-86F6-8F82-69946F5D0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40189" y="7064219"/>
            <a:ext cx="38523387" cy="2000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9580" name="Rectangle 12">
            <a:extLst>
              <a:ext uri="{FF2B5EF4-FFF2-40B4-BE49-F238E27FC236}">
                <a16:creationId xmlns:a16="http://schemas.microsoft.com/office/drawing/2014/main" id="{9734C797-B7B0-8A4D-AE5B-B606E05090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40189" y="27584083"/>
            <a:ext cx="9987544" cy="201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4681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9581" name="Rectangle 13">
            <a:extLst>
              <a:ext uri="{FF2B5EF4-FFF2-40B4-BE49-F238E27FC236}">
                <a16:creationId xmlns:a16="http://schemas.microsoft.com/office/drawing/2014/main" id="{2B4DB1D1-93FE-D8B2-8E1C-CF0E571FBE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24620" y="27584083"/>
            <a:ext cx="13554525" cy="201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4681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9582" name="Rectangle 14">
            <a:extLst>
              <a:ext uri="{FF2B5EF4-FFF2-40B4-BE49-F238E27FC236}">
                <a16:creationId xmlns:a16="http://schemas.microsoft.com/office/drawing/2014/main" id="{8B25A7FD-C85A-F992-02D8-BF0AA44519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676030" y="27584083"/>
            <a:ext cx="9987544" cy="201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4681"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20B4A04A-85B9-4851-8390-5FA808EFA16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3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596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596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596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596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596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2140130" algn="ctr" rtl="0" fontAlgn="base">
        <a:spcBef>
          <a:spcPct val="0"/>
        </a:spcBef>
        <a:spcAft>
          <a:spcPct val="0"/>
        </a:spcAft>
        <a:defRPr sz="20596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4280261" algn="ctr" rtl="0" fontAlgn="base">
        <a:spcBef>
          <a:spcPct val="0"/>
        </a:spcBef>
        <a:spcAft>
          <a:spcPct val="0"/>
        </a:spcAft>
        <a:defRPr sz="20596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6420391" algn="ctr" rtl="0" fontAlgn="base">
        <a:spcBef>
          <a:spcPct val="0"/>
        </a:spcBef>
        <a:spcAft>
          <a:spcPct val="0"/>
        </a:spcAft>
        <a:defRPr sz="20596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8560522" algn="ctr" rtl="0" fontAlgn="base">
        <a:spcBef>
          <a:spcPct val="0"/>
        </a:spcBef>
        <a:spcAft>
          <a:spcPct val="0"/>
        </a:spcAft>
        <a:defRPr sz="20596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1605098" indent="-160509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14979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3477712" indent="-1337582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13107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5350327" indent="-10700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11234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7490457" indent="-1070066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9362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9630588" indent="-107006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9362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11770718" indent="-1070066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9362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13910849" indent="-1070066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9362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16050979" indent="-1070066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9362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18191110" indent="-1070066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9362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4280261" rtl="0" eaLnBrk="1" latinLnBrk="0" hangingPunct="1">
        <a:defRPr sz="8426" kern="1200">
          <a:solidFill>
            <a:schemeClr val="tx1"/>
          </a:solidFill>
          <a:latin typeface="+mn-lt"/>
          <a:ea typeface="+mn-ea"/>
          <a:cs typeface="+mn-cs"/>
        </a:defRPr>
      </a:lvl1pPr>
      <a:lvl2pPr marL="2140130" algn="l" defTabSz="4280261" rtl="0" eaLnBrk="1" latinLnBrk="0" hangingPunct="1">
        <a:defRPr sz="8426" kern="1200">
          <a:solidFill>
            <a:schemeClr val="tx1"/>
          </a:solidFill>
          <a:latin typeface="+mn-lt"/>
          <a:ea typeface="+mn-ea"/>
          <a:cs typeface="+mn-cs"/>
        </a:defRPr>
      </a:lvl2pPr>
      <a:lvl3pPr marL="4280261" algn="l" defTabSz="4280261" rtl="0" eaLnBrk="1" latinLnBrk="0" hangingPunct="1">
        <a:defRPr sz="8426" kern="1200">
          <a:solidFill>
            <a:schemeClr val="tx1"/>
          </a:solidFill>
          <a:latin typeface="+mn-lt"/>
          <a:ea typeface="+mn-ea"/>
          <a:cs typeface="+mn-cs"/>
        </a:defRPr>
      </a:lvl3pPr>
      <a:lvl4pPr marL="6420391" algn="l" defTabSz="4280261" rtl="0" eaLnBrk="1" latinLnBrk="0" hangingPunct="1">
        <a:defRPr sz="8426" kern="1200">
          <a:solidFill>
            <a:schemeClr val="tx1"/>
          </a:solidFill>
          <a:latin typeface="+mn-lt"/>
          <a:ea typeface="+mn-ea"/>
          <a:cs typeface="+mn-cs"/>
        </a:defRPr>
      </a:lvl4pPr>
      <a:lvl5pPr marL="8560522" algn="l" defTabSz="4280261" rtl="0" eaLnBrk="1" latinLnBrk="0" hangingPunct="1">
        <a:defRPr sz="8426" kern="1200">
          <a:solidFill>
            <a:schemeClr val="tx1"/>
          </a:solidFill>
          <a:latin typeface="+mn-lt"/>
          <a:ea typeface="+mn-ea"/>
          <a:cs typeface="+mn-cs"/>
        </a:defRPr>
      </a:lvl5pPr>
      <a:lvl6pPr marL="10700652" algn="l" defTabSz="4280261" rtl="0" eaLnBrk="1" latinLnBrk="0" hangingPunct="1">
        <a:defRPr sz="8426" kern="1200">
          <a:solidFill>
            <a:schemeClr val="tx1"/>
          </a:solidFill>
          <a:latin typeface="+mn-lt"/>
          <a:ea typeface="+mn-ea"/>
          <a:cs typeface="+mn-cs"/>
        </a:defRPr>
      </a:lvl6pPr>
      <a:lvl7pPr marL="12840783" algn="l" defTabSz="4280261" rtl="0" eaLnBrk="1" latinLnBrk="0" hangingPunct="1">
        <a:defRPr sz="8426" kern="1200">
          <a:solidFill>
            <a:schemeClr val="tx1"/>
          </a:solidFill>
          <a:latin typeface="+mn-lt"/>
          <a:ea typeface="+mn-ea"/>
          <a:cs typeface="+mn-cs"/>
        </a:defRPr>
      </a:lvl7pPr>
      <a:lvl8pPr marL="14980913" algn="l" defTabSz="4280261" rtl="0" eaLnBrk="1" latinLnBrk="0" hangingPunct="1">
        <a:defRPr sz="8426" kern="1200">
          <a:solidFill>
            <a:schemeClr val="tx1"/>
          </a:solidFill>
          <a:latin typeface="+mn-lt"/>
          <a:ea typeface="+mn-ea"/>
          <a:cs typeface="+mn-cs"/>
        </a:defRPr>
      </a:lvl8pPr>
      <a:lvl9pPr marL="17121044" algn="l" defTabSz="4280261" rtl="0" eaLnBrk="1" latinLnBrk="0" hangingPunct="1">
        <a:defRPr sz="84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Пользователь\Desktop\Юлина фото\DSC00076.JPG">
            <a:extLst>
              <a:ext uri="{FF2B5EF4-FFF2-40B4-BE49-F238E27FC236}">
                <a16:creationId xmlns:a16="http://schemas.microsoft.com/office/drawing/2014/main" id="{96F91116-F2BB-E751-3B5C-FFD27D455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370" y="16070266"/>
            <a:ext cx="15851840" cy="1116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2C22D11C-6973-DBBE-9212-5F55792262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47586" y="1670478"/>
            <a:ext cx="16063985" cy="7940388"/>
          </a:xfrm>
        </p:spPr>
      </p:pic>
      <p:sp>
        <p:nvSpPr>
          <p:cNvPr id="6146" name="Rectangle 6">
            <a:extLst>
              <a:ext uri="{FF2B5EF4-FFF2-40B4-BE49-F238E27FC236}">
                <a16:creationId xmlns:a16="http://schemas.microsoft.com/office/drawing/2014/main" id="{DD6A08E5-9B24-13C4-DC3C-8A78E93B9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825" y="470448"/>
            <a:ext cx="380923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</a:rPr>
              <a:t>Изменчивость морфологических признаков и корреляционная структура </a:t>
            </a:r>
            <a:r>
              <a:rPr lang="ru-RU" altLang="ru-RU" sz="2800" b="1" dirty="0" err="1">
                <a:solidFill>
                  <a:srgbClr val="FF0000"/>
                </a:solidFill>
              </a:rPr>
              <a:t>ценопопуляций</a:t>
            </a:r>
            <a:r>
              <a:rPr lang="ru-RU" altLang="ru-RU" sz="2800" b="1" dirty="0">
                <a:solidFill>
                  <a:srgbClr val="FF0000"/>
                </a:solidFill>
              </a:rPr>
              <a:t> тысячелистника обыкновенного </a:t>
            </a:r>
            <a:r>
              <a:rPr lang="en-US" altLang="ru-RU" sz="2800" b="1" i="1" dirty="0">
                <a:solidFill>
                  <a:srgbClr val="FF0000"/>
                </a:solidFill>
              </a:rPr>
              <a:t>Achill</a:t>
            </a:r>
            <a:r>
              <a:rPr lang="ru-RU" altLang="ru-RU" sz="2800" b="1" i="1" dirty="0">
                <a:solidFill>
                  <a:srgbClr val="FF0000"/>
                </a:solidFill>
              </a:rPr>
              <a:t>е</a:t>
            </a:r>
            <a:r>
              <a:rPr lang="en-US" altLang="ru-RU" sz="2800" b="1" i="1" dirty="0">
                <a:solidFill>
                  <a:srgbClr val="FF0000"/>
                </a:solidFill>
              </a:rPr>
              <a:t>a </a:t>
            </a:r>
            <a:r>
              <a:rPr lang="en-US" altLang="ru-RU" sz="2800" b="1" i="1" dirty="0" err="1">
                <a:solidFill>
                  <a:srgbClr val="FF0000"/>
                </a:solidFill>
              </a:rPr>
              <a:t>millefolium</a:t>
            </a:r>
            <a:r>
              <a:rPr lang="en-US" altLang="ru-RU" sz="2800" b="1" dirty="0">
                <a:solidFill>
                  <a:srgbClr val="FF0000"/>
                </a:solidFill>
              </a:rPr>
              <a:t> L</a:t>
            </a:r>
            <a:r>
              <a:rPr lang="ru-RU" altLang="ru-RU" sz="2800" b="1" dirty="0">
                <a:solidFill>
                  <a:srgbClr val="FF0000"/>
                </a:solidFill>
              </a:rPr>
              <a:t>. в природных условиях Центральной Якутии</a:t>
            </a:r>
          </a:p>
        </p:txBody>
      </p:sp>
      <p:sp>
        <p:nvSpPr>
          <p:cNvPr id="6147" name="Прямоугольник 2">
            <a:extLst>
              <a:ext uri="{FF2B5EF4-FFF2-40B4-BE49-F238E27FC236}">
                <a16:creationId xmlns:a16="http://schemas.microsoft.com/office/drawing/2014/main" id="{3FFE0687-D371-3415-29E1-B6461BD3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4763" y="1497801"/>
            <a:ext cx="909145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000066"/>
                </a:solidFill>
              </a:rPr>
              <a:t>Выполнила: Федорова Юлия, ученица 11 класса </a:t>
            </a:r>
            <a:r>
              <a:rPr lang="ru-RU" altLang="ru-RU" sz="2400" b="1" dirty="0" err="1">
                <a:solidFill>
                  <a:srgbClr val="000066"/>
                </a:solidFill>
              </a:rPr>
              <a:t>Дюпсюнской</a:t>
            </a:r>
            <a:r>
              <a:rPr lang="ru-RU" altLang="ru-RU" sz="2400" b="1" dirty="0">
                <a:solidFill>
                  <a:srgbClr val="000066"/>
                </a:solidFill>
              </a:rPr>
              <a:t> средней общеобразовательной школы  имени И.Н.Жиркова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000066"/>
                </a:solidFill>
              </a:rPr>
              <a:t>Руководитель: Сивцева С.Р., учитель  биологии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055480" y="14952147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1189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77F22B4-DC3C-CE96-097F-87B5526FE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762" y="3472310"/>
            <a:ext cx="909145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2400" b="1" dirty="0" smtClean="0">
                <a:solidFill>
                  <a:srgbClr val="003399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Актуальность</a:t>
            </a:r>
            <a:r>
              <a:rPr lang="ru-RU" sz="2400" b="1" dirty="0" smtClean="0">
                <a:solidFill>
                  <a:srgbClr val="003399"/>
                </a:solidFill>
                <a:latin typeface="+mj-lt"/>
                <a:cs typeface="Arial" panose="020B0604020202020204" pitchFamily="34" charset="0"/>
              </a:rPr>
              <a:t>: в </a:t>
            </a:r>
            <a:r>
              <a:rPr lang="ru-RU" sz="2400" b="1" dirty="0">
                <a:solidFill>
                  <a:srgbClr val="003399"/>
                </a:solidFill>
                <a:latin typeface="+mj-lt"/>
                <a:cs typeface="Arial" panose="020B0604020202020204" pitchFamily="34" charset="0"/>
              </a:rPr>
              <a:t>настоящее время популяционные исследования занимают одно из ведущих мест в исследованиях биологических систем, и имеют различную направленность. </a:t>
            </a:r>
            <a:r>
              <a:rPr lang="ru-RU" sz="2400" b="1" dirty="0" smtClean="0">
                <a:solidFill>
                  <a:srgbClr val="003399"/>
                </a:solidFill>
                <a:latin typeface="+mj-lt"/>
                <a:cs typeface="Arial" panose="020B0604020202020204" pitchFamily="34" charset="0"/>
              </a:rPr>
              <a:t>Одним </a:t>
            </a:r>
            <a:r>
              <a:rPr lang="ru-RU" sz="2400" b="1" dirty="0">
                <a:solidFill>
                  <a:srgbClr val="003399"/>
                </a:solidFill>
                <a:latin typeface="+mj-lt"/>
                <a:cs typeface="Arial" panose="020B0604020202020204" pitchFamily="34" charset="0"/>
              </a:rPr>
              <a:t>из таких актуальных направлений является </a:t>
            </a:r>
            <a:r>
              <a:rPr lang="ru-RU" sz="2400" b="1" dirty="0">
                <a:solidFill>
                  <a:srgbClr val="003399"/>
                </a:solidFill>
                <a:latin typeface="+mj-lt"/>
              </a:rPr>
              <a:t>изучение морфологической изменчивости признаков и корреляция между ними. </a:t>
            </a:r>
            <a:r>
              <a:rPr lang="ru-RU" sz="2400" b="1" dirty="0">
                <a:solidFill>
                  <a:srgbClr val="003399"/>
                </a:solidFill>
                <a:latin typeface="+mj-lt"/>
              </a:rPr>
              <a:t>Изменчивость растительного организма лежит в основе развития и адаптации организмов, и является начальным этапом в селекции и интродукции новых видов </a:t>
            </a:r>
            <a:r>
              <a:rPr lang="en-US" sz="2400" b="1" dirty="0">
                <a:solidFill>
                  <a:srgbClr val="003399"/>
                </a:solidFill>
                <a:latin typeface="+mj-lt"/>
              </a:rPr>
              <a:t>[1]</a:t>
            </a:r>
            <a:r>
              <a:rPr lang="ru-RU" sz="2400" b="1" dirty="0">
                <a:solidFill>
                  <a:srgbClr val="003399"/>
                </a:solidFill>
                <a:latin typeface="+mj-lt"/>
              </a:rPr>
              <a:t>. </a:t>
            </a:r>
            <a:endParaRPr lang="ru-RU" alt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id="{095CE544-79B7-5C2B-11E1-2DFB48596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610" y="6888630"/>
            <a:ext cx="904061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2400" b="1" dirty="0" smtClean="0">
                <a:solidFill>
                  <a:srgbClr val="FF0000"/>
                </a:solidFill>
              </a:rPr>
              <a:t>	Объект исследования: </a:t>
            </a:r>
            <a:r>
              <a:rPr lang="ru-RU" altLang="en-US" sz="2400" b="1" dirty="0" smtClean="0">
                <a:solidFill>
                  <a:srgbClr val="003399"/>
                </a:solidFill>
              </a:rPr>
              <a:t>Тысячелистник </a:t>
            </a:r>
            <a:r>
              <a:rPr lang="ru-RU" altLang="en-US" sz="2400" b="1" dirty="0">
                <a:solidFill>
                  <a:srgbClr val="003399"/>
                </a:solidFill>
              </a:rPr>
              <a:t>обыкновенный </a:t>
            </a:r>
            <a:r>
              <a:rPr lang="ru-RU" altLang="en-US" sz="2400" b="1" i="1" dirty="0" err="1">
                <a:solidFill>
                  <a:srgbClr val="003399"/>
                </a:solidFill>
              </a:rPr>
              <a:t>Achillea</a:t>
            </a:r>
            <a:r>
              <a:rPr lang="ru-RU" altLang="en-US" sz="2400" b="1" i="1" dirty="0">
                <a:solidFill>
                  <a:srgbClr val="003399"/>
                </a:solidFill>
              </a:rPr>
              <a:t> </a:t>
            </a:r>
            <a:r>
              <a:rPr lang="ru-RU" altLang="en-US" sz="2400" b="1" i="1" dirty="0" err="1">
                <a:solidFill>
                  <a:srgbClr val="003399"/>
                </a:solidFill>
              </a:rPr>
              <a:t>millefolium</a:t>
            </a:r>
            <a:r>
              <a:rPr lang="ru-RU" altLang="en-US" sz="2400" b="1" dirty="0">
                <a:solidFill>
                  <a:srgbClr val="003399"/>
                </a:solidFill>
              </a:rPr>
              <a:t> L. –  многолетнее травянистое растение, семейства Астровые – </a:t>
            </a:r>
            <a:r>
              <a:rPr lang="en-US" altLang="en-US" sz="2400" b="1" dirty="0" err="1">
                <a:solidFill>
                  <a:srgbClr val="003399"/>
                </a:solidFill>
              </a:rPr>
              <a:t>Asteraceae</a:t>
            </a:r>
            <a:r>
              <a:rPr lang="en-US" altLang="en-US" sz="2400" b="1" dirty="0">
                <a:solidFill>
                  <a:srgbClr val="003399"/>
                </a:solidFill>
              </a:rPr>
              <a:t>,</a:t>
            </a:r>
            <a:r>
              <a:rPr lang="ru-RU" altLang="en-US" sz="2400" b="1" dirty="0">
                <a:solidFill>
                  <a:srgbClr val="003399"/>
                </a:solidFill>
              </a:rPr>
              <a:t> по жизненной форме – гемикриптофит, по водному режиму экологической группе – </a:t>
            </a:r>
            <a:r>
              <a:rPr lang="ru-RU" altLang="en-US" sz="2400" b="1" dirty="0" err="1">
                <a:solidFill>
                  <a:srgbClr val="003399"/>
                </a:solidFill>
              </a:rPr>
              <a:t>ксеромезофит</a:t>
            </a:r>
            <a:r>
              <a:rPr lang="ru-RU" altLang="en-US" sz="2400" b="1" dirty="0">
                <a:solidFill>
                  <a:srgbClr val="003399"/>
                </a:solidFill>
              </a:rPr>
              <a:t>, местопроизрастание – луга, леса, кустарниковые заросли, склоны, залежи. Распространена во всех флористических районах Якутии кроме Арктических. Хозяйственное значение – лекарственное [2].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2B04B6DA-D4A3-C89C-74B1-3029102E2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371" y="10586377"/>
            <a:ext cx="9040610" cy="408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altLang="ru-RU" sz="2400" b="1" dirty="0" smtClean="0">
                <a:solidFill>
                  <a:srgbClr val="FF0000"/>
                </a:solidFill>
              </a:rPr>
              <a:t>	Цель работы</a:t>
            </a:r>
            <a:r>
              <a:rPr lang="ru-RU" altLang="ru-RU" sz="2400" b="1" dirty="0" smtClean="0">
                <a:solidFill>
                  <a:srgbClr val="003399"/>
                </a:solidFill>
              </a:rPr>
              <a:t>: изучение </a:t>
            </a:r>
            <a:r>
              <a:rPr lang="ru-RU" altLang="ru-RU" sz="2400" b="1" dirty="0">
                <a:solidFill>
                  <a:srgbClr val="003399"/>
                </a:solidFill>
              </a:rPr>
              <a:t>изменчивости морфологических признаков и силы корреляционной связи </a:t>
            </a:r>
            <a:r>
              <a:rPr lang="ru-RU" altLang="ru-RU" sz="2400" b="1" dirty="0">
                <a:solidFill>
                  <a:srgbClr val="003399"/>
                </a:solidFill>
              </a:rPr>
              <a:t>ценопопуляций тысячелистника обыкновенного </a:t>
            </a:r>
            <a:r>
              <a:rPr lang="en-US" altLang="ru-RU" sz="2400" b="1" i="1" dirty="0">
                <a:solidFill>
                  <a:srgbClr val="003399"/>
                </a:solidFill>
              </a:rPr>
              <a:t>Achill</a:t>
            </a:r>
            <a:r>
              <a:rPr lang="ru-RU" altLang="ru-RU" sz="2400" b="1" i="1" dirty="0">
                <a:solidFill>
                  <a:srgbClr val="003399"/>
                </a:solidFill>
              </a:rPr>
              <a:t>е</a:t>
            </a:r>
            <a:r>
              <a:rPr lang="en-US" altLang="ru-RU" sz="2400" b="1" i="1" dirty="0">
                <a:solidFill>
                  <a:srgbClr val="003399"/>
                </a:solidFill>
              </a:rPr>
              <a:t>a millefolium</a:t>
            </a:r>
            <a:r>
              <a:rPr lang="en-US" altLang="ru-RU" sz="2400" b="1" dirty="0">
                <a:solidFill>
                  <a:srgbClr val="003399"/>
                </a:solidFill>
              </a:rPr>
              <a:t> L</a:t>
            </a:r>
            <a:r>
              <a:rPr lang="ru-RU" altLang="ru-RU" sz="2400" b="1" dirty="0">
                <a:solidFill>
                  <a:srgbClr val="003399"/>
                </a:solidFill>
              </a:rPr>
              <a:t>. в природных условиях Центральной Якутии.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	Задачи: </a:t>
            </a:r>
            <a:r>
              <a:rPr lang="ru-RU" altLang="ru-RU" sz="2400" b="1" dirty="0" smtClean="0">
                <a:solidFill>
                  <a:srgbClr val="003399"/>
                </a:solidFill>
                <a:latin typeface="+mj-lt"/>
              </a:rPr>
              <a:t>Выявить</a:t>
            </a:r>
            <a:r>
              <a:rPr lang="ru-RU" altLang="ru-RU" sz="2400" b="1" dirty="0">
                <a:solidFill>
                  <a:srgbClr val="003399"/>
                </a:solidFill>
                <a:latin typeface="+mj-lt"/>
              </a:rPr>
              <a:t>:</a:t>
            </a:r>
          </a:p>
          <a:p>
            <a:pPr>
              <a:defRPr/>
            </a:pPr>
            <a:r>
              <a:rPr lang="ru-RU" sz="2400" b="1" dirty="0"/>
              <a:t> </a:t>
            </a:r>
            <a:r>
              <a:rPr lang="ru-RU" sz="2400" b="1" dirty="0">
                <a:solidFill>
                  <a:srgbClr val="003399"/>
                </a:solidFill>
              </a:rPr>
              <a:t>общую и согласованную изменчивость морфологических признаков;</a:t>
            </a:r>
          </a:p>
          <a:p>
            <a:pPr>
              <a:defRPr/>
            </a:pPr>
            <a:r>
              <a:rPr lang="ru-RU" sz="2400" b="1" dirty="0">
                <a:solidFill>
                  <a:srgbClr val="003399"/>
                </a:solidFill>
              </a:rPr>
              <a:t> уровни варьирования морфологических признаков;</a:t>
            </a:r>
          </a:p>
          <a:p>
            <a:pPr>
              <a:defRPr/>
            </a:pPr>
            <a:r>
              <a:rPr lang="ru-RU" sz="2400" b="1" dirty="0">
                <a:solidFill>
                  <a:srgbClr val="003399"/>
                </a:solidFill>
              </a:rPr>
              <a:t> силу и взаимосвязь морфологических признаков.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A9F227E1-47E1-B77A-C641-CCAE795ED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4762" y="14640507"/>
            <a:ext cx="894413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2400" b="1" dirty="0" smtClean="0">
                <a:solidFill>
                  <a:srgbClr val="FF0000"/>
                </a:solidFill>
              </a:rPr>
              <a:t>	Новизна: </a:t>
            </a:r>
            <a:r>
              <a:rPr lang="ru-RU" altLang="en-US" sz="2400" b="1" dirty="0" smtClean="0">
                <a:solidFill>
                  <a:srgbClr val="003399"/>
                </a:solidFill>
              </a:rPr>
              <a:t>Впервые </a:t>
            </a:r>
            <a:r>
              <a:rPr lang="ru-RU" altLang="en-US" sz="2400" b="1" dirty="0">
                <a:solidFill>
                  <a:srgbClr val="003399"/>
                </a:solidFill>
              </a:rPr>
              <a:t>изучены изменчивость морфологических признаков и силы корреляционной связи</a:t>
            </a:r>
            <a:r>
              <a:rPr lang="ru-RU" altLang="en-US" sz="2400" b="1" i="1" dirty="0">
                <a:solidFill>
                  <a:srgbClr val="003399"/>
                </a:solidFill>
              </a:rPr>
              <a:t> </a:t>
            </a:r>
            <a:r>
              <a:rPr lang="ru-RU" altLang="en-US" sz="2400" b="1" dirty="0" err="1">
                <a:solidFill>
                  <a:srgbClr val="003399"/>
                </a:solidFill>
              </a:rPr>
              <a:t>ценопопуляций</a:t>
            </a:r>
            <a:r>
              <a:rPr lang="ru-RU" altLang="en-US" sz="2400" b="1" dirty="0">
                <a:solidFill>
                  <a:srgbClr val="003399"/>
                </a:solidFill>
              </a:rPr>
              <a:t> тысячелистника обыкновенного </a:t>
            </a:r>
            <a:r>
              <a:rPr lang="en-US" altLang="en-US" sz="2400" b="1" i="1" dirty="0">
                <a:solidFill>
                  <a:srgbClr val="003399"/>
                </a:solidFill>
              </a:rPr>
              <a:t>Achill</a:t>
            </a:r>
            <a:r>
              <a:rPr lang="ru-RU" altLang="en-US" sz="2400" b="1" i="1" dirty="0">
                <a:solidFill>
                  <a:srgbClr val="003399"/>
                </a:solidFill>
              </a:rPr>
              <a:t>е</a:t>
            </a:r>
            <a:r>
              <a:rPr lang="en-US" altLang="en-US" sz="2400" b="1" i="1" dirty="0">
                <a:solidFill>
                  <a:srgbClr val="003399"/>
                </a:solidFill>
              </a:rPr>
              <a:t>a </a:t>
            </a:r>
            <a:r>
              <a:rPr lang="en-US" altLang="en-US" sz="2400" b="1" i="1" dirty="0" err="1">
                <a:solidFill>
                  <a:srgbClr val="003399"/>
                </a:solidFill>
              </a:rPr>
              <a:t>millefolium</a:t>
            </a:r>
            <a:r>
              <a:rPr lang="en-US" altLang="en-US" sz="2400" b="1" dirty="0">
                <a:solidFill>
                  <a:srgbClr val="003399"/>
                </a:solidFill>
              </a:rPr>
              <a:t> L</a:t>
            </a:r>
            <a:r>
              <a:rPr lang="ru-RU" altLang="en-US" sz="2400" b="1" dirty="0">
                <a:solidFill>
                  <a:srgbClr val="003399"/>
                </a:solidFill>
              </a:rPr>
              <a:t>. в природных условиях </a:t>
            </a:r>
            <a:r>
              <a:rPr lang="ru-RU" altLang="en-US" sz="2400" b="1" dirty="0" err="1">
                <a:solidFill>
                  <a:srgbClr val="003399"/>
                </a:solidFill>
              </a:rPr>
              <a:t>Усть-Алданского</a:t>
            </a:r>
            <a:r>
              <a:rPr lang="ru-RU" altLang="en-US" sz="2400" b="1" dirty="0">
                <a:solidFill>
                  <a:srgbClr val="003399"/>
                </a:solidFill>
              </a:rPr>
              <a:t> улуса Центральной Якутии.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80BCF3B3-1B95-7CA9-FDEB-82F8ADD71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441926"/>
              </p:ext>
            </p:extLst>
          </p:nvPr>
        </p:nvGraphicFramePr>
        <p:xfrm>
          <a:off x="10847586" y="1662288"/>
          <a:ext cx="16032948" cy="79403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71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5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17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092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650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202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Местоположение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038" marR="32103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ЦП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038" marR="32103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IVC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038" marR="32103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Ступени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увлажненности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038" marR="32103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Ступени богатство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засоленности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038" marR="32103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Увлажнение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038" marR="32103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Засоление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038" marR="32103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5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dirty="0" err="1">
                          <a:solidFill>
                            <a:schemeClr val="tx1"/>
                          </a:solidFill>
                          <a:effectLst/>
                        </a:rPr>
                        <a:t>Алаас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 (злаково-разнотравный)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038" marR="32103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038" marR="32103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93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038" marR="32103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ah-RU" sz="2400" b="0" dirty="0">
                          <a:solidFill>
                            <a:schemeClr val="tx1"/>
                          </a:solidFill>
                          <a:effectLst/>
                        </a:rPr>
                        <a:t>63,17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038" marR="32103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10,38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038" marR="32103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ah-RU" sz="2400" b="0" dirty="0">
                          <a:solidFill>
                            <a:schemeClr val="tx1"/>
                          </a:solidFill>
                          <a:effectLst/>
                        </a:rPr>
                        <a:t>Сухолуговое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038" marR="32103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Довольно богатые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038" marR="32103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3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Опушка лиственничного (разнотравный)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038" marR="32103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038" marR="32103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1,16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038" marR="32103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71,15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038" marR="32103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12,26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038" marR="32103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ah-RU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ah-RU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ah-RU" sz="2400" b="0" dirty="0">
                          <a:solidFill>
                            <a:schemeClr val="tx1"/>
                          </a:solidFill>
                          <a:effectLst/>
                        </a:rPr>
                        <a:t>Влажнолуговое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038" marR="32103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Довольно богатые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038" marR="32103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54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Склон горы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(злаково-разнотравный)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038" marR="32103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038" marR="32103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0,78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038" marR="32103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</a:rPr>
                        <a:t>62,32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038" marR="32103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11,0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038" marR="32103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ah-RU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ah-RU" sz="2400" b="0" dirty="0">
                          <a:solidFill>
                            <a:schemeClr val="tx1"/>
                          </a:solidFill>
                          <a:effectLst/>
                        </a:rPr>
                        <a:t>Сухолуговое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038" marR="32103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Довольно богатые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038" marR="32103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5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Кустарниковые заросли (разнотравный)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038" marR="32103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038" marR="32103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1,10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038" marR="32103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038" marR="32103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10,76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038" marR="32103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ah-RU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ah-RU" sz="2400" b="0" dirty="0">
                          <a:solidFill>
                            <a:schemeClr val="tx1"/>
                          </a:solidFill>
                          <a:effectLst/>
                        </a:rPr>
                        <a:t>Влажнолуговое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038" marR="32103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Довольно богатые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038" marR="32103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5">
            <a:extLst>
              <a:ext uri="{FF2B5EF4-FFF2-40B4-BE49-F238E27FC236}">
                <a16:creationId xmlns:a16="http://schemas.microsoft.com/office/drawing/2014/main" id="{7C1C79B4-4916-3C83-AAE1-D5018D836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28737" y="9789757"/>
            <a:ext cx="138910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 smtClean="0">
                <a:solidFill>
                  <a:srgbClr val="1D4A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Таблица 1.</a:t>
            </a:r>
            <a:r>
              <a:rPr lang="ru-RU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3399"/>
                </a:solidFill>
                <a:latin typeface="+mn-lt"/>
              </a:rPr>
              <a:t>Оценка </a:t>
            </a:r>
            <a:r>
              <a:rPr lang="ru-RU" sz="2400" b="1" dirty="0">
                <a:solidFill>
                  <a:srgbClr val="003399"/>
                </a:solidFill>
                <a:latin typeface="+mn-lt"/>
              </a:rPr>
              <a:t>по увлажненности и засоленности почв по экологическим шкалам Е.И. </a:t>
            </a:r>
            <a:r>
              <a:rPr lang="ru-RU" sz="2400" b="1" dirty="0">
                <a:solidFill>
                  <a:srgbClr val="003399"/>
                </a:solidFill>
                <a:latin typeface="+mn-lt"/>
              </a:rPr>
              <a:t>Троевой и др.</a:t>
            </a:r>
            <a:r>
              <a:rPr lang="en-US" sz="2400" b="1" dirty="0">
                <a:solidFill>
                  <a:srgbClr val="003399"/>
                </a:solidFill>
                <a:latin typeface="+mn-lt"/>
              </a:rPr>
              <a:t> [3</a:t>
            </a:r>
            <a:r>
              <a:rPr lang="en-US" sz="2400" b="1" dirty="0" smtClean="0">
                <a:solidFill>
                  <a:srgbClr val="003399"/>
                </a:solidFill>
                <a:latin typeface="+mn-lt"/>
              </a:rPr>
              <a:t>]</a:t>
            </a:r>
            <a:endParaRPr lang="ru-RU" altLang="ru-RU" sz="2400" b="1" dirty="0">
              <a:solidFill>
                <a:srgbClr val="003399"/>
              </a:solidFill>
              <a:latin typeface="+mn-lt"/>
            </a:endParaRPr>
          </a:p>
        </p:txBody>
      </p:sp>
      <p:pic>
        <p:nvPicPr>
          <p:cNvPr id="11" name="Рисунок 5" descr="C:\Users\1\AppData\Local\Microsoft\Windows\Temporary Internet Files\Content.Word\Achillea_millefolium_1.jpg">
            <a:extLst>
              <a:ext uri="{FF2B5EF4-FFF2-40B4-BE49-F238E27FC236}">
                <a16:creationId xmlns:a16="http://schemas.microsoft.com/office/drawing/2014/main" id="{A4325937-82F1-E2D7-62D0-708E3BFE1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22" y="18923724"/>
            <a:ext cx="3878806" cy="54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">
            <a:extLst>
              <a:ext uri="{FF2B5EF4-FFF2-40B4-BE49-F238E27FC236}">
                <a16:creationId xmlns:a16="http://schemas.microsoft.com/office/drawing/2014/main" id="{5ED9BD70-6D77-EF9B-D98B-565682379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4738" y="10983763"/>
            <a:ext cx="1584176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318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Результаты исследований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2400" b="1" dirty="0" smtClean="0">
                <a:solidFill>
                  <a:srgbClr val="003399"/>
                </a:solidFill>
                <a:cs typeface="Times New Roman" panose="02020603050405020304" pitchFamily="18" charset="0"/>
              </a:rPr>
              <a:t>Изученные </a:t>
            </a:r>
            <a:r>
              <a:rPr lang="ru-RU" altLang="en-US" sz="2400" b="1" dirty="0">
                <a:solidFill>
                  <a:srgbClr val="003399"/>
                </a:solidFill>
                <a:cs typeface="Times New Roman" panose="02020603050405020304" pitchFamily="18" charset="0"/>
              </a:rPr>
              <a:t>морфометрические показатели у растений тысячелистника обыкновенного </a:t>
            </a:r>
            <a:r>
              <a:rPr lang="ru-RU" altLang="en-US" sz="2400" b="1" i="1" dirty="0" err="1">
                <a:solidFill>
                  <a:srgbClr val="003399"/>
                </a:solidFill>
                <a:cs typeface="Times New Roman" panose="02020603050405020304" pitchFamily="18" charset="0"/>
              </a:rPr>
              <a:t>Achillea</a:t>
            </a:r>
            <a:r>
              <a:rPr lang="ru-RU" altLang="en-US" sz="2400" b="1" i="1" dirty="0">
                <a:solidFill>
                  <a:srgbClr val="0033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3399"/>
                </a:solidFill>
                <a:cs typeface="Times New Roman" panose="02020603050405020304" pitchFamily="18" charset="0"/>
              </a:rPr>
              <a:t>millefolium</a:t>
            </a:r>
            <a:r>
              <a:rPr lang="ru-RU" altLang="en-US" sz="2400" b="1" dirty="0">
                <a:solidFill>
                  <a:srgbClr val="003399"/>
                </a:solidFill>
                <a:cs typeface="Times New Roman" panose="02020603050405020304" pitchFamily="18" charset="0"/>
              </a:rPr>
              <a:t> изменялись в зависимости от условий произрастания. Растения произрастающие в более увлажненных условиях (ЦП 2 и 4), характеризовались следующими морфологическими признаками: высота побега колеблется в пределах от 58, 9 до 61,4 см в среднем этот показатель составляет 52,4; длина 4-го листа от 3,6 до 6,1, в среднем 3,8; длина 5-г листа от 6,7 до 8,2 в среднем 5,7; длина 6-го листа от 3,6 до 10,3 в среднем 6.3; длина соцветия от 5,7 до 13,0, в среднем 7,3; количество цветков в соцветии от 70,1 до 124,7 в среднем 91,1 (табл.1,2).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042C16AD-732B-A045-A925-34DA8E45F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845806"/>
              </p:ext>
            </p:extLst>
          </p:nvPr>
        </p:nvGraphicFramePr>
        <p:xfrm>
          <a:off x="10844560" y="16070265"/>
          <a:ext cx="15855592" cy="111612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83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5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0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1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11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034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743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П Р И З Н А К 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Ц Е Н О П О П У Л Я Ц И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4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Среднее 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CV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%  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4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Высота побега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2400" u="sng" dirty="0">
                          <a:solidFill>
                            <a:schemeClr val="tx1"/>
                          </a:solidFill>
                          <a:effectLst/>
                        </a:rPr>
                        <a:t>46,2±2,13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2400" dirty="0">
                          <a:solidFill>
                            <a:schemeClr val="tx1"/>
                          </a:solidFill>
                          <a:effectLst/>
                        </a:rPr>
                        <a:t>25,2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</a:rPr>
                        <a:t>58,9</a:t>
                      </a:r>
                      <a:r>
                        <a:rPr lang="sah-RU" sz="2400" u="sng" dirty="0">
                          <a:solidFill>
                            <a:schemeClr val="tx1"/>
                          </a:solidFill>
                          <a:effectLst/>
                        </a:rPr>
                        <a:t>±</a:t>
                      </a: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</a:rPr>
                        <a:t>1,72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16,0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</a:rPr>
                        <a:t>43,1</a:t>
                      </a:r>
                      <a:r>
                        <a:rPr lang="sah-RU" sz="2400" u="sng" dirty="0">
                          <a:solidFill>
                            <a:schemeClr val="tx1"/>
                          </a:solidFill>
                          <a:effectLst/>
                        </a:rPr>
                        <a:t>±</a:t>
                      </a: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</a:rPr>
                        <a:t>1,13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14,3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</a:rPr>
                        <a:t>61,4</a:t>
                      </a:r>
                      <a:r>
                        <a:rPr lang="sah-RU" sz="2400" u="sng" dirty="0">
                          <a:solidFill>
                            <a:schemeClr val="tx1"/>
                          </a:solidFill>
                          <a:effectLst/>
                        </a:rPr>
                        <a:t>±</a:t>
                      </a: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</a:rPr>
                        <a:t>1,24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11,0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sng">
                          <a:solidFill>
                            <a:schemeClr val="tx1"/>
                          </a:solidFill>
                          <a:effectLst/>
                        </a:rPr>
                        <a:t>52,4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16,6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4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Число листьев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2400" u="sng">
                          <a:solidFill>
                            <a:schemeClr val="tx1"/>
                          </a:solidFill>
                          <a:effectLst/>
                        </a:rPr>
                        <a:t>10,3±0,33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2400">
                          <a:solidFill>
                            <a:schemeClr val="tx1"/>
                          </a:solidFill>
                          <a:effectLst/>
                        </a:rPr>
                        <a:t>17,8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</a:rPr>
                        <a:t>10,1±0,50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27,3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</a:rPr>
                        <a:t>10,5±0,64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33,9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</a:rPr>
                        <a:t>10,1±0,55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29,9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</a:rPr>
                        <a:t>10,2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27,2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4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Длина 4-го листа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2400" u="sng">
                          <a:solidFill>
                            <a:schemeClr val="tx1"/>
                          </a:solidFill>
                          <a:effectLst/>
                        </a:rPr>
                        <a:t>3,7±0,23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2400">
                          <a:solidFill>
                            <a:schemeClr val="tx1"/>
                          </a:solidFill>
                          <a:effectLst/>
                        </a:rPr>
                        <a:t>34,2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</a:rPr>
                        <a:t>6,1</a:t>
                      </a:r>
                      <a:r>
                        <a:rPr lang="sah-RU" sz="2400" u="sng" dirty="0">
                          <a:solidFill>
                            <a:schemeClr val="tx1"/>
                          </a:solidFill>
                          <a:effectLst/>
                        </a:rPr>
                        <a:t>±</a:t>
                      </a: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</a:rPr>
                        <a:t>0,48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42,7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</a:rPr>
                        <a:t>1,94</a:t>
                      </a:r>
                      <a:r>
                        <a:rPr lang="sah-RU" sz="2400" u="sng" dirty="0">
                          <a:solidFill>
                            <a:schemeClr val="tx1"/>
                          </a:solidFill>
                          <a:effectLst/>
                        </a:rPr>
                        <a:t>±</a:t>
                      </a: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</a:rPr>
                        <a:t>0,20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58,7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</a:rPr>
                        <a:t>3,6</a:t>
                      </a:r>
                      <a:r>
                        <a:rPr lang="sah-RU" sz="2400" u="sng" dirty="0">
                          <a:solidFill>
                            <a:schemeClr val="tx1"/>
                          </a:solidFill>
                          <a:effectLst/>
                        </a:rPr>
                        <a:t>±</a:t>
                      </a: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</a:rPr>
                        <a:t>0,42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64,1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</a:rPr>
                        <a:t>3,8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49,9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4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Длина 5-го листа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2400" u="sng" dirty="0">
                          <a:solidFill>
                            <a:schemeClr val="tx1"/>
                          </a:solidFill>
                          <a:effectLst/>
                        </a:rPr>
                        <a:t>4,2±0,23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2400" dirty="0">
                          <a:solidFill>
                            <a:schemeClr val="tx1"/>
                          </a:solidFill>
                          <a:effectLst/>
                        </a:rPr>
                        <a:t>30,4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sng">
                          <a:solidFill>
                            <a:schemeClr val="tx1"/>
                          </a:solidFill>
                          <a:effectLst/>
                        </a:rPr>
                        <a:t>8,2</a:t>
                      </a:r>
                      <a:r>
                        <a:rPr lang="sah-RU" sz="2400" u="sng">
                          <a:solidFill>
                            <a:schemeClr val="tx1"/>
                          </a:solidFill>
                          <a:effectLst/>
                        </a:rPr>
                        <a:t>±</a:t>
                      </a:r>
                      <a:r>
                        <a:rPr lang="ru-RU" sz="2400" u="sng">
                          <a:solidFill>
                            <a:schemeClr val="tx1"/>
                          </a:solidFill>
                          <a:effectLst/>
                        </a:rPr>
                        <a:t>0,72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48,0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</a:rPr>
                        <a:t>3,6</a:t>
                      </a:r>
                      <a:r>
                        <a:rPr lang="sah-RU" sz="2400" u="sng" dirty="0">
                          <a:solidFill>
                            <a:schemeClr val="tx1"/>
                          </a:solidFill>
                          <a:effectLst/>
                        </a:rPr>
                        <a:t>±</a:t>
                      </a: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</a:rPr>
                        <a:t>0,39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59,2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</a:rPr>
                        <a:t>6,7</a:t>
                      </a:r>
                      <a:r>
                        <a:rPr lang="sah-RU" sz="2400" u="sng" dirty="0">
                          <a:solidFill>
                            <a:schemeClr val="tx1"/>
                          </a:solidFill>
                          <a:effectLst/>
                        </a:rPr>
                        <a:t>±</a:t>
                      </a: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</a:rPr>
                        <a:t>0,65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53,4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</a:rPr>
                        <a:t>5,7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47,8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74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Длина 6-го листа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sng">
                          <a:solidFill>
                            <a:schemeClr val="tx1"/>
                          </a:solidFill>
                          <a:effectLst/>
                        </a:rPr>
                        <a:t>5,7</a:t>
                      </a:r>
                      <a:r>
                        <a:rPr lang="sah-RU" sz="2400" u="sng">
                          <a:solidFill>
                            <a:schemeClr val="tx1"/>
                          </a:solidFill>
                          <a:effectLst/>
                        </a:rPr>
                        <a:t>±</a:t>
                      </a:r>
                      <a:r>
                        <a:rPr lang="ru-RU" sz="2400" u="sng">
                          <a:solidFill>
                            <a:schemeClr val="tx1"/>
                          </a:solidFill>
                          <a:effectLst/>
                        </a:rPr>
                        <a:t>0,33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31,7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sng">
                          <a:solidFill>
                            <a:schemeClr val="tx1"/>
                          </a:solidFill>
                          <a:effectLst/>
                        </a:rPr>
                        <a:t>10,3</a:t>
                      </a:r>
                      <a:r>
                        <a:rPr lang="sah-RU" sz="2400" u="sng">
                          <a:solidFill>
                            <a:schemeClr val="tx1"/>
                          </a:solidFill>
                          <a:effectLst/>
                        </a:rPr>
                        <a:t>±</a:t>
                      </a:r>
                      <a:r>
                        <a:rPr lang="ru-RU" sz="2400" u="sng">
                          <a:solidFill>
                            <a:schemeClr val="tx1"/>
                          </a:solidFill>
                          <a:effectLst/>
                        </a:rPr>
                        <a:t>0,79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42,0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sng">
                          <a:solidFill>
                            <a:schemeClr val="tx1"/>
                          </a:solidFill>
                          <a:effectLst/>
                        </a:rPr>
                        <a:t>5,8</a:t>
                      </a:r>
                      <a:r>
                        <a:rPr lang="sah-RU" sz="2400" u="sng">
                          <a:solidFill>
                            <a:schemeClr val="tx1"/>
                          </a:solidFill>
                          <a:effectLst/>
                        </a:rPr>
                        <a:t>±</a:t>
                      </a:r>
                      <a:r>
                        <a:rPr lang="ru-RU" sz="2400" u="sng">
                          <a:solidFill>
                            <a:schemeClr val="tx1"/>
                          </a:solidFill>
                          <a:effectLst/>
                        </a:rPr>
                        <a:t>0,68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64,3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</a:rPr>
                        <a:t>3,6</a:t>
                      </a:r>
                      <a:r>
                        <a:rPr lang="sah-RU" sz="2400" u="sng" dirty="0">
                          <a:solidFill>
                            <a:schemeClr val="tx1"/>
                          </a:solidFill>
                          <a:effectLst/>
                        </a:rPr>
                        <a:t>±</a:t>
                      </a: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</a:rPr>
                        <a:t>0,35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31,8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</a:rPr>
                        <a:t>6,3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47,9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74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Длина соцветия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sng">
                          <a:solidFill>
                            <a:schemeClr val="tx1"/>
                          </a:solidFill>
                          <a:effectLst/>
                        </a:rPr>
                        <a:t>4,88</a:t>
                      </a:r>
                      <a:r>
                        <a:rPr lang="sah-RU" sz="2400" u="sng">
                          <a:solidFill>
                            <a:schemeClr val="tx1"/>
                          </a:solidFill>
                          <a:effectLst/>
                        </a:rPr>
                        <a:t>±0,45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28,4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sng">
                          <a:solidFill>
                            <a:schemeClr val="tx1"/>
                          </a:solidFill>
                          <a:effectLst/>
                        </a:rPr>
                        <a:t>5,7</a:t>
                      </a:r>
                      <a:r>
                        <a:rPr lang="sah-RU" sz="2400" u="sng">
                          <a:solidFill>
                            <a:schemeClr val="tx1"/>
                          </a:solidFill>
                          <a:effectLst/>
                        </a:rPr>
                        <a:t>±</a:t>
                      </a:r>
                      <a:r>
                        <a:rPr lang="ru-RU" sz="2400" u="sng">
                          <a:solidFill>
                            <a:schemeClr val="tx1"/>
                          </a:solidFill>
                          <a:effectLst/>
                        </a:rPr>
                        <a:t>0,75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71,6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sng">
                          <a:solidFill>
                            <a:schemeClr val="tx1"/>
                          </a:solidFill>
                          <a:effectLst/>
                        </a:rPr>
                        <a:t>5,5</a:t>
                      </a:r>
                      <a:r>
                        <a:rPr lang="sah-RU" sz="2400" u="sng">
                          <a:solidFill>
                            <a:schemeClr val="tx1"/>
                          </a:solidFill>
                          <a:effectLst/>
                        </a:rPr>
                        <a:t>±</a:t>
                      </a:r>
                      <a:r>
                        <a:rPr lang="ru-RU" sz="2400" u="sng">
                          <a:solidFill>
                            <a:schemeClr val="tx1"/>
                          </a:solidFill>
                          <a:effectLst/>
                        </a:rPr>
                        <a:t>0,77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75,5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</a:rPr>
                        <a:t>13,0</a:t>
                      </a:r>
                      <a:r>
                        <a:rPr lang="sah-RU" sz="2400" u="sng" dirty="0">
                          <a:solidFill>
                            <a:schemeClr val="tx1"/>
                          </a:solidFill>
                          <a:effectLst/>
                        </a:rPr>
                        <a:t>±</a:t>
                      </a: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</a:rPr>
                        <a:t>1,76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74,1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</a:rPr>
                        <a:t>7,3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68,1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74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Количество корзинок в соцветии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sng">
                          <a:solidFill>
                            <a:schemeClr val="tx1"/>
                          </a:solidFill>
                          <a:effectLst/>
                        </a:rPr>
                        <a:t>7,36</a:t>
                      </a:r>
                      <a:r>
                        <a:rPr lang="sah-RU" sz="2400" u="sng">
                          <a:solidFill>
                            <a:schemeClr val="tx1"/>
                          </a:solidFill>
                          <a:effectLst/>
                        </a:rPr>
                        <a:t>±0,38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28,4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sng">
                          <a:solidFill>
                            <a:schemeClr val="tx1"/>
                          </a:solidFill>
                          <a:effectLst/>
                        </a:rPr>
                        <a:t>5,9</a:t>
                      </a:r>
                      <a:r>
                        <a:rPr lang="sah-RU" sz="2400" u="sng">
                          <a:solidFill>
                            <a:schemeClr val="tx1"/>
                          </a:solidFill>
                          <a:effectLst/>
                        </a:rPr>
                        <a:t>±</a:t>
                      </a:r>
                      <a:r>
                        <a:rPr lang="ru-RU" sz="2400" u="sng">
                          <a:solidFill>
                            <a:schemeClr val="tx1"/>
                          </a:solidFill>
                          <a:effectLst/>
                        </a:rPr>
                        <a:t>0,26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24,2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sng">
                          <a:solidFill>
                            <a:schemeClr val="tx1"/>
                          </a:solidFill>
                          <a:effectLst/>
                        </a:rPr>
                        <a:t>5,4</a:t>
                      </a:r>
                      <a:r>
                        <a:rPr lang="sah-RU" sz="2400" u="sng">
                          <a:solidFill>
                            <a:schemeClr val="tx1"/>
                          </a:solidFill>
                          <a:effectLst/>
                        </a:rPr>
                        <a:t>±</a:t>
                      </a:r>
                      <a:r>
                        <a:rPr lang="ru-RU" sz="2400" u="sng">
                          <a:solidFill>
                            <a:schemeClr val="tx1"/>
                          </a:solidFill>
                          <a:effectLst/>
                        </a:rPr>
                        <a:t>0,37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37,6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</a:rPr>
                        <a:t>5,2</a:t>
                      </a:r>
                      <a:r>
                        <a:rPr lang="sah-RU" sz="2400" u="sng" dirty="0">
                          <a:solidFill>
                            <a:schemeClr val="tx1"/>
                          </a:solidFill>
                          <a:effectLst/>
                        </a:rPr>
                        <a:t>±</a:t>
                      </a: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</a:rPr>
                        <a:t>0,39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41,0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</a:rPr>
                        <a:t>6,0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32,8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74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Количество цветков в соцветии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sng">
                          <a:solidFill>
                            <a:schemeClr val="tx1"/>
                          </a:solidFill>
                          <a:effectLst/>
                        </a:rPr>
                        <a:t>102,9</a:t>
                      </a:r>
                      <a:r>
                        <a:rPr lang="sah-RU" sz="2400" u="sng">
                          <a:solidFill>
                            <a:schemeClr val="tx1"/>
                          </a:solidFill>
                          <a:effectLst/>
                        </a:rPr>
                        <a:t>±</a:t>
                      </a:r>
                      <a:r>
                        <a:rPr lang="ru-RU" sz="2400" u="sng">
                          <a:solidFill>
                            <a:schemeClr val="tx1"/>
                          </a:solidFill>
                          <a:effectLst/>
                        </a:rPr>
                        <a:t>8,25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43,9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sng">
                          <a:solidFill>
                            <a:schemeClr val="tx1"/>
                          </a:solidFill>
                          <a:effectLst/>
                        </a:rPr>
                        <a:t>70,1</a:t>
                      </a:r>
                      <a:r>
                        <a:rPr lang="sah-RU" sz="2400" u="sng">
                          <a:solidFill>
                            <a:schemeClr val="tx1"/>
                          </a:solidFill>
                          <a:effectLst/>
                        </a:rPr>
                        <a:t>±</a:t>
                      </a:r>
                      <a:r>
                        <a:rPr lang="ru-RU" sz="2400" u="sng">
                          <a:solidFill>
                            <a:schemeClr val="tx1"/>
                          </a:solidFill>
                          <a:effectLst/>
                        </a:rPr>
                        <a:t>3,48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27,1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sng">
                          <a:solidFill>
                            <a:schemeClr val="tx1"/>
                          </a:solidFill>
                          <a:effectLst/>
                        </a:rPr>
                        <a:t>66,6</a:t>
                      </a:r>
                      <a:r>
                        <a:rPr lang="sah-RU" sz="2400" u="sng">
                          <a:solidFill>
                            <a:schemeClr val="tx1"/>
                          </a:solidFill>
                          <a:effectLst/>
                        </a:rPr>
                        <a:t>±</a:t>
                      </a:r>
                      <a:r>
                        <a:rPr lang="ru-RU" sz="2400" u="sng">
                          <a:solidFill>
                            <a:schemeClr val="tx1"/>
                          </a:solidFill>
                          <a:effectLst/>
                        </a:rPr>
                        <a:t>4,61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37,9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</a:rPr>
                        <a:t>124,7</a:t>
                      </a:r>
                      <a:r>
                        <a:rPr lang="sah-RU" sz="2400" u="sng" dirty="0">
                          <a:solidFill>
                            <a:schemeClr val="tx1"/>
                          </a:solidFill>
                          <a:effectLst/>
                        </a:rPr>
                        <a:t>±</a:t>
                      </a: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</a:rPr>
                        <a:t>9,26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40,6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</a:rPr>
                        <a:t>91,1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37,4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018" marR="321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4" name="Рисунок 2" descr="C:\Users\1\AppData\Local\Microsoft\Windows\Temporary Internet Files\Content.Word\Безымянный45.jpg">
            <a:extLst>
              <a:ext uri="{FF2B5EF4-FFF2-40B4-BE49-F238E27FC236}">
                <a16:creationId xmlns:a16="http://schemas.microsoft.com/office/drawing/2014/main" id="{2551F34E-744B-3BFB-6908-C54801F16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1420" y="2166946"/>
            <a:ext cx="14440575" cy="775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3">
            <a:extLst>
              <a:ext uri="{FF2B5EF4-FFF2-40B4-BE49-F238E27FC236}">
                <a16:creationId xmlns:a16="http://schemas.microsoft.com/office/drawing/2014/main" id="{D068B0A5-8F02-B22F-7DF9-427F4649D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5016" y="10284731"/>
            <a:ext cx="144405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r>
              <a:rPr lang="ru-RU" altLang="en-US" sz="2400" b="1" dirty="0">
                <a:solidFill>
                  <a:srgbClr val="003399"/>
                </a:solidFill>
                <a:cs typeface="Times New Roman" panose="02020603050405020304" pitchFamily="18" charset="0"/>
              </a:rPr>
              <a:t>Рис.1. Структура изменчивости морфологических признаков </a:t>
            </a:r>
            <a:r>
              <a:rPr lang="ru-RU" altLang="en-US" sz="2400" b="1" dirty="0" err="1">
                <a:solidFill>
                  <a:srgbClr val="003399"/>
                </a:solidFill>
                <a:cs typeface="Times New Roman" panose="02020603050405020304" pitchFamily="18" charset="0"/>
              </a:rPr>
              <a:t>ценопопуляций</a:t>
            </a:r>
            <a:r>
              <a:rPr lang="ru-RU" altLang="en-US" sz="2400" b="1" dirty="0">
                <a:solidFill>
                  <a:srgbClr val="003399"/>
                </a:solidFill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altLang="en-US" sz="2400" b="1" i="1" dirty="0" err="1">
                <a:solidFill>
                  <a:srgbClr val="003399"/>
                </a:solidFill>
                <a:cs typeface="Times New Roman" panose="02020603050405020304" pitchFamily="18" charset="0"/>
              </a:rPr>
              <a:t>Achillea</a:t>
            </a:r>
            <a:r>
              <a:rPr lang="ru-RU" altLang="en-US" sz="2400" b="1" i="1" dirty="0">
                <a:solidFill>
                  <a:srgbClr val="003399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2400" b="1" i="1" dirty="0" err="1">
                <a:solidFill>
                  <a:srgbClr val="003399"/>
                </a:solidFill>
                <a:cs typeface="Times New Roman" panose="02020603050405020304" pitchFamily="18" charset="0"/>
              </a:rPr>
              <a:t>millefolium</a:t>
            </a:r>
            <a:r>
              <a:rPr lang="ru-RU" altLang="en-US" sz="2400" b="1" dirty="0">
                <a:solidFill>
                  <a:srgbClr val="003399"/>
                </a:solidFill>
                <a:cs typeface="Times New Roman" panose="02020603050405020304" pitchFamily="18" charset="0"/>
              </a:rPr>
              <a:t>. </a:t>
            </a:r>
            <a:r>
              <a:rPr lang="ru-RU" altLang="en-US" sz="2400" dirty="0">
                <a:solidFill>
                  <a:srgbClr val="003399"/>
                </a:solidFill>
                <a:cs typeface="Times New Roman" panose="02020603050405020304" pitchFamily="18" charset="0"/>
              </a:rPr>
              <a:t>По оси абсцисс – средний коэффициент детерминации (</a:t>
            </a:r>
            <a:r>
              <a:rPr lang="en-US" altLang="en-US" sz="2400" dirty="0">
                <a:solidFill>
                  <a:srgbClr val="003399"/>
                </a:solidFill>
                <a:cs typeface="Times New Roman" panose="02020603050405020304" pitchFamily="18" charset="0"/>
              </a:rPr>
              <a:t>r</a:t>
            </a:r>
            <a:r>
              <a:rPr lang="ru-RU" altLang="en-US" sz="2400" baseline="30000" dirty="0">
                <a:solidFill>
                  <a:srgbClr val="003399"/>
                </a:solidFill>
                <a:cs typeface="Times New Roman" panose="02020603050405020304" pitchFamily="18" charset="0"/>
              </a:rPr>
              <a:t>2</a:t>
            </a:r>
            <a:r>
              <a:rPr lang="ru-RU" altLang="en-US" sz="2400" dirty="0">
                <a:solidFill>
                  <a:srgbClr val="003399"/>
                </a:solidFill>
                <a:cs typeface="Times New Roman" panose="02020603050405020304" pitchFamily="18" charset="0"/>
              </a:rPr>
              <a:t>), по оси</a:t>
            </a:r>
          </a:p>
          <a:p>
            <a:pPr algn="just"/>
            <a:r>
              <a:rPr lang="ru-RU" altLang="en-US" sz="2400" dirty="0">
                <a:solidFill>
                  <a:srgbClr val="003399"/>
                </a:solidFill>
                <a:cs typeface="Times New Roman" panose="02020603050405020304" pitchFamily="18" charset="0"/>
              </a:rPr>
              <a:t>ординат средний коэффициент вариации (</a:t>
            </a:r>
            <a:r>
              <a:rPr lang="en-US" altLang="en-US" sz="2400" dirty="0">
                <a:solidFill>
                  <a:srgbClr val="003399"/>
                </a:solidFill>
                <a:cs typeface="Times New Roman" panose="02020603050405020304" pitchFamily="18" charset="0"/>
              </a:rPr>
              <a:t>CV</a:t>
            </a:r>
            <a:r>
              <a:rPr lang="ru-RU" altLang="en-US" sz="2400" dirty="0">
                <a:solidFill>
                  <a:srgbClr val="003399"/>
                </a:solidFill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16" name="Рисунок 2" descr="C:\Users\1\AppData\Local\Microsoft\Windows\Temporary Internet Files\Content.Word\333.jpg">
            <a:extLst>
              <a:ext uri="{FF2B5EF4-FFF2-40B4-BE49-F238E27FC236}">
                <a16:creationId xmlns:a16="http://schemas.microsoft.com/office/drawing/2014/main" id="{9F3DFC57-EAC2-39B0-5095-714BC3115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817" y="11816425"/>
            <a:ext cx="10243776" cy="983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A4B3188-DC3A-1D51-F0A6-B85255FEBE22}"/>
              </a:ext>
            </a:extLst>
          </p:cNvPr>
          <p:cNvSpPr/>
          <p:nvPr/>
        </p:nvSpPr>
        <p:spPr>
          <a:xfrm>
            <a:off x="27307824" y="21998994"/>
            <a:ext cx="14454171" cy="193899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tabLst>
                <a:tab pos="3429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3429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3429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3429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3429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r>
              <a:rPr lang="ru-RU" altLang="en-US" sz="2400" b="1" dirty="0">
                <a:solidFill>
                  <a:srgbClr val="003399"/>
                </a:solidFill>
                <a:cs typeface="Times New Roman" panose="02020603050405020304" pitchFamily="18" charset="0"/>
              </a:rPr>
              <a:t>Рис.2. Корреляционная зависимость морфологических признаков </a:t>
            </a:r>
            <a:r>
              <a:rPr lang="ru-RU" altLang="en-US" sz="2400" b="1" dirty="0" err="1">
                <a:solidFill>
                  <a:srgbClr val="003399"/>
                </a:solidFill>
                <a:cs typeface="Times New Roman" panose="02020603050405020304" pitchFamily="18" charset="0"/>
              </a:rPr>
              <a:t>ценопопуляций</a:t>
            </a:r>
            <a:r>
              <a:rPr lang="ru-RU" altLang="en-US" sz="2400" b="1" dirty="0">
                <a:solidFill>
                  <a:srgbClr val="003399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2400" b="1" i="1" dirty="0" err="1">
                <a:solidFill>
                  <a:srgbClr val="003399"/>
                </a:solidFill>
                <a:cs typeface="Times New Roman" panose="02020603050405020304" pitchFamily="18" charset="0"/>
              </a:rPr>
              <a:t>Achillea</a:t>
            </a:r>
            <a:r>
              <a:rPr lang="ru-RU" altLang="en-US" sz="2400" b="1" i="1" dirty="0">
                <a:solidFill>
                  <a:srgbClr val="003399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2400" b="1" i="1" dirty="0" err="1">
                <a:solidFill>
                  <a:srgbClr val="003399"/>
                </a:solidFill>
                <a:cs typeface="Times New Roman" panose="02020603050405020304" pitchFamily="18" charset="0"/>
              </a:rPr>
              <a:t>millefolium</a:t>
            </a:r>
            <a:r>
              <a:rPr lang="ru-RU" altLang="en-US" sz="2400" b="1" i="1" dirty="0">
                <a:solidFill>
                  <a:srgbClr val="003399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2400" dirty="0">
                <a:solidFill>
                  <a:srgbClr val="003399"/>
                </a:solidFill>
                <a:cs typeface="Times New Roman" panose="02020603050405020304" pitchFamily="18" charset="0"/>
              </a:rPr>
              <a:t>(Признаки: 1 – высота побега, 2 – число листьев, 3 – длина 4-го листа, 4 – длина 5-го листа, 5 – длина 6-го листа, 6 – длина соцветия, 7 – количество корзинок в соцветии, 8 – количество цветков в соцветии). Корреляция: а – сильная (+) связь, </a:t>
            </a:r>
            <a:r>
              <a:rPr lang="en-US" altLang="en-US" sz="2400" dirty="0">
                <a:solidFill>
                  <a:srgbClr val="003399"/>
                </a:solidFill>
                <a:cs typeface="Times New Roman" panose="02020603050405020304" pitchFamily="18" charset="0"/>
              </a:rPr>
              <a:t>b</a:t>
            </a:r>
            <a:r>
              <a:rPr lang="ru-RU" altLang="en-US" sz="2400" dirty="0">
                <a:solidFill>
                  <a:srgbClr val="003399"/>
                </a:solidFill>
                <a:cs typeface="Times New Roman" panose="02020603050405020304" pitchFamily="18" charset="0"/>
              </a:rPr>
              <a:t> – средняя (+) связь, c – слабая (+) связь, d – сильная (-) связь, е – средняя (-) связь, </a:t>
            </a:r>
            <a:r>
              <a:rPr lang="en-US" altLang="en-US" sz="2400" dirty="0">
                <a:solidFill>
                  <a:srgbClr val="003399"/>
                </a:solidFill>
                <a:cs typeface="Times New Roman" panose="02020603050405020304" pitchFamily="18" charset="0"/>
              </a:rPr>
              <a:t>f </a:t>
            </a:r>
            <a:r>
              <a:rPr lang="ru-RU" altLang="en-US" sz="2400" dirty="0">
                <a:solidFill>
                  <a:srgbClr val="003399"/>
                </a:solidFill>
                <a:cs typeface="Times New Roman" panose="02020603050405020304" pitchFamily="18" charset="0"/>
              </a:rPr>
              <a:t>– слабая (-) связь.</a:t>
            </a:r>
          </a:p>
        </p:txBody>
      </p:sp>
      <p:pic>
        <p:nvPicPr>
          <p:cNvPr id="23" name="Picture 4" descr="C:\Users\Пользователь\Desktop\Юлина фото\IVAM5585.JPG">
            <a:extLst>
              <a:ext uri="{FF2B5EF4-FFF2-40B4-BE49-F238E27FC236}">
                <a16:creationId xmlns:a16="http://schemas.microsoft.com/office/drawing/2014/main" id="{A20CA47B-FD81-2A1B-9BDD-103B041A4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627" y="17174590"/>
            <a:ext cx="4545451" cy="546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 descr="C:\Users\Пользователь\Desktop\Юлина фото\JPYE3368.JPG">
            <a:extLst>
              <a:ext uri="{FF2B5EF4-FFF2-40B4-BE49-F238E27FC236}">
                <a16:creationId xmlns:a16="http://schemas.microsoft.com/office/drawing/2014/main" id="{B6CAE9EB-FD99-B1E3-16AE-BBA3B7DF6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554" y="23248415"/>
            <a:ext cx="4959038" cy="50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1">
            <a:extLst>
              <a:ext uri="{FF2B5EF4-FFF2-40B4-BE49-F238E27FC236}">
                <a16:creationId xmlns:a16="http://schemas.microsoft.com/office/drawing/2014/main" id="{336A59ED-4017-D6F7-09FE-4A6E984B6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48612" y="24148340"/>
            <a:ext cx="1442697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ru-RU" altLang="en-US" sz="2400" b="1" dirty="0" smtClean="0">
                <a:solidFill>
                  <a:srgbClr val="FF0000"/>
                </a:solidFill>
              </a:rPr>
              <a:t>Вывод</a:t>
            </a:r>
          </a:p>
          <a:p>
            <a:pPr algn="just"/>
            <a:r>
              <a:rPr lang="ru-RU" altLang="en-US" sz="2400" b="1" dirty="0">
                <a:solidFill>
                  <a:srgbClr val="003399"/>
                </a:solidFill>
              </a:rPr>
              <a:t>	</a:t>
            </a:r>
            <a:r>
              <a:rPr lang="ru-RU" altLang="en-US" sz="2400" b="1" dirty="0" smtClean="0">
                <a:solidFill>
                  <a:srgbClr val="003399"/>
                </a:solidFill>
              </a:rPr>
              <a:t>По </a:t>
            </a:r>
            <a:r>
              <a:rPr lang="ru-RU" altLang="en-US" sz="2400" b="1" dirty="0">
                <a:solidFill>
                  <a:srgbClr val="003399"/>
                </a:solidFill>
              </a:rPr>
              <a:t>соотношению показателей общей и согласованной изменчивости у тысячелистника обыкновенного </a:t>
            </a:r>
            <a:r>
              <a:rPr lang="ru-RU" altLang="en-US" sz="2400" b="1" i="1" dirty="0">
                <a:solidFill>
                  <a:srgbClr val="003399"/>
                </a:solidFill>
              </a:rPr>
              <a:t>A. </a:t>
            </a:r>
            <a:r>
              <a:rPr lang="en-US" altLang="en-US" sz="2400" b="1" i="1" dirty="0" err="1">
                <a:solidFill>
                  <a:srgbClr val="003399"/>
                </a:solidFill>
              </a:rPr>
              <a:t>millefolium</a:t>
            </a:r>
            <a:r>
              <a:rPr lang="en-US" altLang="en-US" sz="2400" b="1" dirty="0">
                <a:solidFill>
                  <a:srgbClr val="003399"/>
                </a:solidFill>
              </a:rPr>
              <a:t> </a:t>
            </a:r>
            <a:r>
              <a:rPr lang="ru-RU" altLang="en-US" sz="2400" b="1" dirty="0">
                <a:solidFill>
                  <a:srgbClr val="003399"/>
                </a:solidFill>
              </a:rPr>
              <a:t>выявлены 4 группы признаков-индикаторов: эколого-биологические, биологические, генотипические и экологические. 	Наиболее изменчивыми сильно варьирующими признаками являются длина 4-го, 5-го и 6-го листьев, длина соцветия, именно эти признаки образуют ядра основных корреляционных плеяд и сильно коррелируют друг с другом. </a:t>
            </a:r>
          </a:p>
          <a:p>
            <a:pPr algn="just"/>
            <a:r>
              <a:rPr lang="ru-RU" altLang="en-US" sz="2400" b="1" dirty="0">
                <a:solidFill>
                  <a:srgbClr val="003399"/>
                </a:solidFill>
              </a:rPr>
              <a:t>	В наиболее благоприятных условиях (ЦП 2, 4) повышается и изменчивость и сила связи между исследованными признаками. Высокая изменчивость структуры связей характерна для сильно и средне детерминированных признаков.  </a:t>
            </a:r>
          </a:p>
        </p:txBody>
      </p:sp>
      <p:sp>
        <p:nvSpPr>
          <p:cNvPr id="27" name="Прямоугольник 3">
            <a:extLst>
              <a:ext uri="{FF2B5EF4-FFF2-40B4-BE49-F238E27FC236}">
                <a16:creationId xmlns:a16="http://schemas.microsoft.com/office/drawing/2014/main" id="{A954558A-F8D1-07EA-E23A-9A85E04C8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2459" y="27447423"/>
            <a:ext cx="102251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2400" b="1" dirty="0" smtClean="0">
                <a:solidFill>
                  <a:srgbClr val="003399"/>
                </a:solidFill>
                <a:latin typeface="+mn-lt"/>
                <a:cs typeface="Times New Roman" panose="02020603050405020304" pitchFamily="18" charset="0"/>
              </a:rPr>
              <a:t>Таблица 2. Средние </a:t>
            </a:r>
            <a:r>
              <a:rPr lang="ru-RU" altLang="en-US" sz="2400" b="1" dirty="0">
                <a:solidFill>
                  <a:srgbClr val="003399"/>
                </a:solidFill>
                <a:latin typeface="+mn-lt"/>
                <a:cs typeface="Times New Roman" panose="02020603050405020304" pitchFamily="18" charset="0"/>
              </a:rPr>
              <a:t>значения и варьирование признаков </a:t>
            </a:r>
            <a:r>
              <a:rPr lang="ru-RU" altLang="en-US" sz="2400" b="1" dirty="0" err="1">
                <a:solidFill>
                  <a:srgbClr val="003399"/>
                </a:solidFill>
                <a:latin typeface="+mn-lt"/>
                <a:cs typeface="Times New Roman" panose="02020603050405020304" pitchFamily="18" charset="0"/>
              </a:rPr>
              <a:t>ценопопуляций</a:t>
            </a:r>
            <a:r>
              <a:rPr lang="ru-RU" altLang="en-US" sz="2400" b="1" dirty="0">
                <a:solidFill>
                  <a:srgbClr val="003399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en-US" sz="2400" b="1" i="1" dirty="0" err="1">
                <a:solidFill>
                  <a:srgbClr val="003399"/>
                </a:solidFill>
                <a:latin typeface="+mn-lt"/>
                <a:cs typeface="Times New Roman" panose="02020603050405020304" pitchFamily="18" charset="0"/>
              </a:rPr>
              <a:t>Achillea</a:t>
            </a:r>
            <a:r>
              <a:rPr lang="ru-RU" altLang="en-US" sz="2400" b="1" i="1" dirty="0">
                <a:solidFill>
                  <a:srgbClr val="003399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en-US" sz="2400" b="1" i="1" dirty="0" err="1">
                <a:solidFill>
                  <a:srgbClr val="003399"/>
                </a:solidFill>
                <a:latin typeface="+mn-lt"/>
                <a:cs typeface="Times New Roman" panose="02020603050405020304" pitchFamily="18" charset="0"/>
              </a:rPr>
              <a:t>millefolium</a:t>
            </a:r>
            <a:endParaRPr lang="ru-RU" altLang="en-US" sz="2400" dirty="0">
              <a:solidFill>
                <a:srgbClr val="003399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5273</TotalTime>
  <Words>874</Words>
  <Application>Microsoft Office PowerPoint</Application>
  <PresentationFormat>Произвольный</PresentationFormat>
  <Paragraphs>187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Tahoma</vt:lpstr>
      <vt:lpstr>Times New Roman</vt:lpstr>
      <vt:lpstr>Wingdings</vt:lpstr>
      <vt:lpstr>Орбита</vt:lpstr>
      <vt:lpstr>Презентация PowerPoint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name</dc:creator>
  <cp:lastModifiedBy>Захаров Юрий Леонидович</cp:lastModifiedBy>
  <cp:revision>221</cp:revision>
  <dcterms:created xsi:type="dcterms:W3CDTF">2011-11-10T02:05:04Z</dcterms:created>
  <dcterms:modified xsi:type="dcterms:W3CDTF">2022-12-23T01:43:31Z</dcterms:modified>
</cp:coreProperties>
</file>