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0959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931" y="-12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57" y="7070108"/>
            <a:ext cx="26315511" cy="15040222"/>
          </a:xfrm>
        </p:spPr>
        <p:txBody>
          <a:bodyPr anchor="b"/>
          <a:lstStyle>
            <a:lvl1pPr algn="ctr">
              <a:defRPr sz="203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9928" y="22690338"/>
            <a:ext cx="23219569" cy="10430151"/>
          </a:xfrm>
        </p:spPr>
        <p:txBody>
          <a:bodyPr/>
          <a:lstStyle>
            <a:lvl1pPr marL="0" indent="0" algn="ctr">
              <a:buNone/>
              <a:defRPr sz="8126"/>
            </a:lvl1pPr>
            <a:lvl2pPr marL="1547988" indent="0" algn="ctr">
              <a:buNone/>
              <a:defRPr sz="6772"/>
            </a:lvl2pPr>
            <a:lvl3pPr marL="3095976" indent="0" algn="ctr">
              <a:buNone/>
              <a:defRPr sz="6094"/>
            </a:lvl3pPr>
            <a:lvl4pPr marL="4643963" indent="0" algn="ctr">
              <a:buNone/>
              <a:defRPr sz="5417"/>
            </a:lvl4pPr>
            <a:lvl5pPr marL="6191951" indent="0" algn="ctr">
              <a:buNone/>
              <a:defRPr sz="5417"/>
            </a:lvl5pPr>
            <a:lvl6pPr marL="7739939" indent="0" algn="ctr">
              <a:buNone/>
              <a:defRPr sz="5417"/>
            </a:lvl6pPr>
            <a:lvl7pPr marL="9287927" indent="0" algn="ctr">
              <a:buNone/>
              <a:defRPr sz="5417"/>
            </a:lvl7pPr>
            <a:lvl8pPr marL="10835914" indent="0" algn="ctr">
              <a:buNone/>
              <a:defRPr sz="5417"/>
            </a:lvl8pPr>
            <a:lvl9pPr marL="12383902" indent="0" algn="ctr">
              <a:buNone/>
              <a:defRPr sz="541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3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55340" y="2300034"/>
            <a:ext cx="6675626" cy="366105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8462" y="2300034"/>
            <a:ext cx="19639885" cy="366105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6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337" y="10770172"/>
            <a:ext cx="26702504" cy="17970262"/>
          </a:xfrm>
        </p:spPr>
        <p:txBody>
          <a:bodyPr anchor="b"/>
          <a:lstStyle>
            <a:lvl1pPr>
              <a:defRPr sz="203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2337" y="28910440"/>
            <a:ext cx="26702504" cy="9450136"/>
          </a:xfrm>
        </p:spPr>
        <p:txBody>
          <a:bodyPr/>
          <a:lstStyle>
            <a:lvl1pPr marL="0" indent="0">
              <a:buNone/>
              <a:defRPr sz="8126">
                <a:solidFill>
                  <a:schemeClr val="tx1"/>
                </a:solidFill>
              </a:defRPr>
            </a:lvl1pPr>
            <a:lvl2pPr marL="1547988" indent="0">
              <a:buNone/>
              <a:defRPr sz="6772">
                <a:solidFill>
                  <a:schemeClr val="tx1">
                    <a:tint val="75000"/>
                  </a:schemeClr>
                </a:solidFill>
              </a:defRPr>
            </a:lvl2pPr>
            <a:lvl3pPr marL="3095976" indent="0">
              <a:buNone/>
              <a:defRPr sz="6094">
                <a:solidFill>
                  <a:schemeClr val="tx1">
                    <a:tint val="75000"/>
                  </a:schemeClr>
                </a:solidFill>
              </a:defRPr>
            </a:lvl3pPr>
            <a:lvl4pPr marL="4643963" indent="0">
              <a:buNone/>
              <a:defRPr sz="5417">
                <a:solidFill>
                  <a:schemeClr val="tx1">
                    <a:tint val="75000"/>
                  </a:schemeClr>
                </a:solidFill>
              </a:defRPr>
            </a:lvl4pPr>
            <a:lvl5pPr marL="6191951" indent="0">
              <a:buNone/>
              <a:defRPr sz="5417">
                <a:solidFill>
                  <a:schemeClr val="tx1">
                    <a:tint val="75000"/>
                  </a:schemeClr>
                </a:solidFill>
              </a:defRPr>
            </a:lvl5pPr>
            <a:lvl6pPr marL="7739939" indent="0">
              <a:buNone/>
              <a:defRPr sz="5417">
                <a:solidFill>
                  <a:schemeClr val="tx1">
                    <a:tint val="75000"/>
                  </a:schemeClr>
                </a:solidFill>
              </a:defRPr>
            </a:lvl6pPr>
            <a:lvl7pPr marL="9287927" indent="0">
              <a:buNone/>
              <a:defRPr sz="5417">
                <a:solidFill>
                  <a:schemeClr val="tx1">
                    <a:tint val="75000"/>
                  </a:schemeClr>
                </a:solidFill>
              </a:defRPr>
            </a:lvl7pPr>
            <a:lvl8pPr marL="10835914" indent="0">
              <a:buNone/>
              <a:defRPr sz="5417">
                <a:solidFill>
                  <a:schemeClr val="tx1">
                    <a:tint val="75000"/>
                  </a:schemeClr>
                </a:solidFill>
              </a:defRPr>
            </a:lvl8pPr>
            <a:lvl9pPr marL="12383902" indent="0">
              <a:buNone/>
              <a:defRPr sz="5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8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8460" y="11500170"/>
            <a:ext cx="13157756" cy="274104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73209" y="11500170"/>
            <a:ext cx="13157756" cy="274104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0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493" y="2300044"/>
            <a:ext cx="26702504" cy="83501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2496" y="10590160"/>
            <a:ext cx="13097286" cy="5190073"/>
          </a:xfrm>
        </p:spPr>
        <p:txBody>
          <a:bodyPr anchor="b"/>
          <a:lstStyle>
            <a:lvl1pPr marL="0" indent="0">
              <a:buNone/>
              <a:defRPr sz="8126" b="1"/>
            </a:lvl1pPr>
            <a:lvl2pPr marL="1547988" indent="0">
              <a:buNone/>
              <a:defRPr sz="6772" b="1"/>
            </a:lvl2pPr>
            <a:lvl3pPr marL="3095976" indent="0">
              <a:buNone/>
              <a:defRPr sz="6094" b="1"/>
            </a:lvl3pPr>
            <a:lvl4pPr marL="4643963" indent="0">
              <a:buNone/>
              <a:defRPr sz="5417" b="1"/>
            </a:lvl4pPr>
            <a:lvl5pPr marL="6191951" indent="0">
              <a:buNone/>
              <a:defRPr sz="5417" b="1"/>
            </a:lvl5pPr>
            <a:lvl6pPr marL="7739939" indent="0">
              <a:buNone/>
              <a:defRPr sz="5417" b="1"/>
            </a:lvl6pPr>
            <a:lvl7pPr marL="9287927" indent="0">
              <a:buNone/>
              <a:defRPr sz="5417" b="1"/>
            </a:lvl7pPr>
            <a:lvl8pPr marL="10835914" indent="0">
              <a:buNone/>
              <a:defRPr sz="5417" b="1"/>
            </a:lvl8pPr>
            <a:lvl9pPr marL="12383902" indent="0">
              <a:buNone/>
              <a:defRPr sz="5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2496" y="15780233"/>
            <a:ext cx="13097286" cy="23210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73211" y="10590160"/>
            <a:ext cx="13161788" cy="5190073"/>
          </a:xfrm>
        </p:spPr>
        <p:txBody>
          <a:bodyPr anchor="b"/>
          <a:lstStyle>
            <a:lvl1pPr marL="0" indent="0">
              <a:buNone/>
              <a:defRPr sz="8126" b="1"/>
            </a:lvl1pPr>
            <a:lvl2pPr marL="1547988" indent="0">
              <a:buNone/>
              <a:defRPr sz="6772" b="1"/>
            </a:lvl2pPr>
            <a:lvl3pPr marL="3095976" indent="0">
              <a:buNone/>
              <a:defRPr sz="6094" b="1"/>
            </a:lvl3pPr>
            <a:lvl4pPr marL="4643963" indent="0">
              <a:buNone/>
              <a:defRPr sz="5417" b="1"/>
            </a:lvl4pPr>
            <a:lvl5pPr marL="6191951" indent="0">
              <a:buNone/>
              <a:defRPr sz="5417" b="1"/>
            </a:lvl5pPr>
            <a:lvl6pPr marL="7739939" indent="0">
              <a:buNone/>
              <a:defRPr sz="5417" b="1"/>
            </a:lvl6pPr>
            <a:lvl7pPr marL="9287927" indent="0">
              <a:buNone/>
              <a:defRPr sz="5417" b="1"/>
            </a:lvl7pPr>
            <a:lvl8pPr marL="10835914" indent="0">
              <a:buNone/>
              <a:defRPr sz="5417" b="1"/>
            </a:lvl8pPr>
            <a:lvl9pPr marL="12383902" indent="0">
              <a:buNone/>
              <a:defRPr sz="5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673211" y="15780233"/>
            <a:ext cx="13161788" cy="23210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9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3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493" y="2880042"/>
            <a:ext cx="9985220" cy="10080149"/>
          </a:xfrm>
        </p:spPr>
        <p:txBody>
          <a:bodyPr anchor="b"/>
          <a:lstStyle>
            <a:lvl1pPr>
              <a:defRPr sz="1083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788" y="6220102"/>
            <a:ext cx="15673209" cy="30700453"/>
          </a:xfrm>
        </p:spPr>
        <p:txBody>
          <a:bodyPr/>
          <a:lstStyle>
            <a:lvl1pPr>
              <a:defRPr sz="10835"/>
            </a:lvl1pPr>
            <a:lvl2pPr>
              <a:defRPr sz="9480"/>
            </a:lvl2pPr>
            <a:lvl3pPr>
              <a:defRPr sz="8126"/>
            </a:lvl3pPr>
            <a:lvl4pPr>
              <a:defRPr sz="6772"/>
            </a:lvl4pPr>
            <a:lvl5pPr>
              <a:defRPr sz="6772"/>
            </a:lvl5pPr>
            <a:lvl6pPr>
              <a:defRPr sz="6772"/>
            </a:lvl6pPr>
            <a:lvl7pPr>
              <a:defRPr sz="6772"/>
            </a:lvl7pPr>
            <a:lvl8pPr>
              <a:defRPr sz="6772"/>
            </a:lvl8pPr>
            <a:lvl9pPr>
              <a:defRPr sz="67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2493" y="12960191"/>
            <a:ext cx="9985220" cy="24010358"/>
          </a:xfrm>
        </p:spPr>
        <p:txBody>
          <a:bodyPr/>
          <a:lstStyle>
            <a:lvl1pPr marL="0" indent="0">
              <a:buNone/>
              <a:defRPr sz="5417"/>
            </a:lvl1pPr>
            <a:lvl2pPr marL="1547988" indent="0">
              <a:buNone/>
              <a:defRPr sz="4740"/>
            </a:lvl2pPr>
            <a:lvl3pPr marL="3095976" indent="0">
              <a:buNone/>
              <a:defRPr sz="4063"/>
            </a:lvl3pPr>
            <a:lvl4pPr marL="4643963" indent="0">
              <a:buNone/>
              <a:defRPr sz="3386"/>
            </a:lvl4pPr>
            <a:lvl5pPr marL="6191951" indent="0">
              <a:buNone/>
              <a:defRPr sz="3386"/>
            </a:lvl5pPr>
            <a:lvl6pPr marL="7739939" indent="0">
              <a:buNone/>
              <a:defRPr sz="3386"/>
            </a:lvl6pPr>
            <a:lvl7pPr marL="9287927" indent="0">
              <a:buNone/>
              <a:defRPr sz="3386"/>
            </a:lvl7pPr>
            <a:lvl8pPr marL="10835914" indent="0">
              <a:buNone/>
              <a:defRPr sz="3386"/>
            </a:lvl8pPr>
            <a:lvl9pPr marL="12383902" indent="0">
              <a:buNone/>
              <a:defRPr sz="33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6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493" y="2880042"/>
            <a:ext cx="9985220" cy="10080149"/>
          </a:xfrm>
        </p:spPr>
        <p:txBody>
          <a:bodyPr anchor="b"/>
          <a:lstStyle>
            <a:lvl1pPr>
              <a:defRPr sz="1083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61788" y="6220102"/>
            <a:ext cx="15673209" cy="30700453"/>
          </a:xfrm>
        </p:spPr>
        <p:txBody>
          <a:bodyPr anchor="t"/>
          <a:lstStyle>
            <a:lvl1pPr marL="0" indent="0">
              <a:buNone/>
              <a:defRPr sz="10835"/>
            </a:lvl1pPr>
            <a:lvl2pPr marL="1547988" indent="0">
              <a:buNone/>
              <a:defRPr sz="9480"/>
            </a:lvl2pPr>
            <a:lvl3pPr marL="3095976" indent="0">
              <a:buNone/>
              <a:defRPr sz="8126"/>
            </a:lvl3pPr>
            <a:lvl4pPr marL="4643963" indent="0">
              <a:buNone/>
              <a:defRPr sz="6772"/>
            </a:lvl4pPr>
            <a:lvl5pPr marL="6191951" indent="0">
              <a:buNone/>
              <a:defRPr sz="6772"/>
            </a:lvl5pPr>
            <a:lvl6pPr marL="7739939" indent="0">
              <a:buNone/>
              <a:defRPr sz="6772"/>
            </a:lvl6pPr>
            <a:lvl7pPr marL="9287927" indent="0">
              <a:buNone/>
              <a:defRPr sz="6772"/>
            </a:lvl7pPr>
            <a:lvl8pPr marL="10835914" indent="0">
              <a:buNone/>
              <a:defRPr sz="6772"/>
            </a:lvl8pPr>
            <a:lvl9pPr marL="12383902" indent="0">
              <a:buNone/>
              <a:defRPr sz="677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2493" y="12960191"/>
            <a:ext cx="9985220" cy="24010358"/>
          </a:xfrm>
        </p:spPr>
        <p:txBody>
          <a:bodyPr/>
          <a:lstStyle>
            <a:lvl1pPr marL="0" indent="0">
              <a:buNone/>
              <a:defRPr sz="5417"/>
            </a:lvl1pPr>
            <a:lvl2pPr marL="1547988" indent="0">
              <a:buNone/>
              <a:defRPr sz="4740"/>
            </a:lvl2pPr>
            <a:lvl3pPr marL="3095976" indent="0">
              <a:buNone/>
              <a:defRPr sz="4063"/>
            </a:lvl3pPr>
            <a:lvl4pPr marL="4643963" indent="0">
              <a:buNone/>
              <a:defRPr sz="3386"/>
            </a:lvl4pPr>
            <a:lvl5pPr marL="6191951" indent="0">
              <a:buNone/>
              <a:defRPr sz="3386"/>
            </a:lvl5pPr>
            <a:lvl6pPr marL="7739939" indent="0">
              <a:buNone/>
              <a:defRPr sz="3386"/>
            </a:lvl6pPr>
            <a:lvl7pPr marL="9287927" indent="0">
              <a:buNone/>
              <a:defRPr sz="3386"/>
            </a:lvl7pPr>
            <a:lvl8pPr marL="10835914" indent="0">
              <a:buNone/>
              <a:defRPr sz="3386"/>
            </a:lvl8pPr>
            <a:lvl9pPr marL="12383902" indent="0">
              <a:buNone/>
              <a:defRPr sz="33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5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8461" y="2300044"/>
            <a:ext cx="2670250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8461" y="11500170"/>
            <a:ext cx="2670250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8460" y="40040601"/>
            <a:ext cx="696587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4552-D963-4691-81F9-891877FFC4D8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55310" y="40040601"/>
            <a:ext cx="1044880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65094" y="40040601"/>
            <a:ext cx="696587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0042A-D29B-4F2F-B457-EB2A2EF3C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0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95976" rtl="0" eaLnBrk="1" latinLnBrk="0" hangingPunct="1">
        <a:lnSpc>
          <a:spcPct val="90000"/>
        </a:lnSpc>
        <a:spcBef>
          <a:spcPct val="0"/>
        </a:spcBef>
        <a:buNone/>
        <a:defRPr sz="14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3994" indent="-773994" algn="l" defTabSz="3095976" rtl="0" eaLnBrk="1" latinLnBrk="0" hangingPunct="1">
        <a:lnSpc>
          <a:spcPct val="90000"/>
        </a:lnSpc>
        <a:spcBef>
          <a:spcPts val="3386"/>
        </a:spcBef>
        <a:buFont typeface="Arial" panose="020B0604020202020204" pitchFamily="34" charset="0"/>
        <a:buChar char="•"/>
        <a:defRPr sz="9480" kern="1200">
          <a:solidFill>
            <a:schemeClr val="tx1"/>
          </a:solidFill>
          <a:latin typeface="+mn-lt"/>
          <a:ea typeface="+mn-ea"/>
          <a:cs typeface="+mn-cs"/>
        </a:defRPr>
      </a:lvl1pPr>
      <a:lvl2pPr marL="2321982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8126" kern="1200">
          <a:solidFill>
            <a:schemeClr val="tx1"/>
          </a:solidFill>
          <a:latin typeface="+mn-lt"/>
          <a:ea typeface="+mn-ea"/>
          <a:cs typeface="+mn-cs"/>
        </a:defRPr>
      </a:lvl2pPr>
      <a:lvl3pPr marL="3869969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772" kern="1200">
          <a:solidFill>
            <a:schemeClr val="tx1"/>
          </a:solidFill>
          <a:latin typeface="+mn-lt"/>
          <a:ea typeface="+mn-ea"/>
          <a:cs typeface="+mn-cs"/>
        </a:defRPr>
      </a:lvl3pPr>
      <a:lvl4pPr marL="5417957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4pPr>
      <a:lvl5pPr marL="6965945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5pPr>
      <a:lvl6pPr marL="8513933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6pPr>
      <a:lvl7pPr marL="10061920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7pPr>
      <a:lvl8pPr marL="11609908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8pPr>
      <a:lvl9pPr marL="13157896" indent="-773994" algn="l" defTabSz="3095976" rtl="0" eaLnBrk="1" latinLnBrk="0" hangingPunct="1">
        <a:lnSpc>
          <a:spcPct val="90000"/>
        </a:lnSpc>
        <a:spcBef>
          <a:spcPts val="1693"/>
        </a:spcBef>
        <a:buFont typeface="Arial" panose="020B0604020202020204" pitchFamily="34" charset="0"/>
        <a:buChar char="•"/>
        <a:defRPr sz="60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1pPr>
      <a:lvl2pPr marL="1547988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2pPr>
      <a:lvl3pPr marL="3095976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3pPr>
      <a:lvl4pPr marL="4643963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4pPr>
      <a:lvl5pPr marL="6191951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5pPr>
      <a:lvl6pPr marL="7739939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6pPr>
      <a:lvl7pPr marL="9287927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7pPr>
      <a:lvl8pPr marL="10835914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8pPr>
      <a:lvl9pPr marL="12383902" algn="l" defTabSz="3095976" rtl="0" eaLnBrk="1" latinLnBrk="0" hangingPunct="1">
        <a:defRPr sz="60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alpha val="0"/>
                <a:lumMod val="0"/>
                <a:lumOff val="10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F6DE54-9D19-2769-F48F-697F70AEE8C4}"/>
              </a:ext>
            </a:extLst>
          </p:cNvPr>
          <p:cNvSpPr/>
          <p:nvPr/>
        </p:nvSpPr>
        <p:spPr>
          <a:xfrm>
            <a:off x="6138109" y="947177"/>
            <a:ext cx="18683207" cy="347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РС(Я)</a:t>
            </a:r>
          </a:p>
          <a:p>
            <a:pPr algn="ctr">
              <a:lnSpc>
                <a:spcPct val="115000"/>
              </a:lnSpc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МКУ «Управление образования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Нюрбинский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район»</a:t>
            </a:r>
          </a:p>
          <a:p>
            <a:pPr algn="ctr">
              <a:lnSpc>
                <a:spcPct val="115000"/>
              </a:lnSpc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Малыкайская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имени М.В.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Мегежекского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0702ED-7B46-859F-DF24-9E600E18619D}"/>
              </a:ext>
            </a:extLst>
          </p:cNvPr>
          <p:cNvSpPr/>
          <p:nvPr/>
        </p:nvSpPr>
        <p:spPr>
          <a:xfrm>
            <a:off x="7162268" y="4931273"/>
            <a:ext cx="16654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«ИССЛЕДОВАНИЯ ВОЗМОЖНОСТИ БРИКЕТИРОВАНИЯ БУРЫХ УГЛЕЙ КИРОВСКОГО РАЗРЕЗА»</a:t>
            </a:r>
          </a:p>
          <a:p>
            <a:pPr algn="ctr"/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946D7-D908-5904-9CEE-E6B80DB7DA74}"/>
              </a:ext>
            </a:extLst>
          </p:cNvPr>
          <p:cNvSpPr txBox="1"/>
          <p:nvPr/>
        </p:nvSpPr>
        <p:spPr>
          <a:xfrm>
            <a:off x="713118" y="26177498"/>
            <a:ext cx="147381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	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темы обусловлена поиском направлений инновационного развития 	угледобывающего АО «Кировский угольный разрез»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483180-2C39-D315-9FE8-E6DAD1B8F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5A5A5A"/>
              </a:clrFrom>
              <a:clrTo>
                <a:srgbClr val="5A5A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179" y="766022"/>
            <a:ext cx="3371871" cy="335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AA26EA-3661-39CA-A270-5D2F7C21F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b="8609"/>
          <a:stretch/>
        </p:blipFill>
        <p:spPr bwMode="auto">
          <a:xfrm>
            <a:off x="654846" y="307627"/>
            <a:ext cx="5229644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07276E-0AE4-90C7-DC54-53C52118DACB}"/>
              </a:ext>
            </a:extLst>
          </p:cNvPr>
          <p:cNvSpPr txBox="1"/>
          <p:nvPr/>
        </p:nvSpPr>
        <p:spPr>
          <a:xfrm flipH="1">
            <a:off x="596006" y="40313852"/>
            <a:ext cx="14824865" cy="2245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9"/>
              </a:spcBef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Кировский уголь.</a:t>
            </a:r>
          </a:p>
          <a:p>
            <a:pPr algn="just">
              <a:lnSpc>
                <a:spcPct val="90000"/>
              </a:lnSpc>
              <a:spcBef>
                <a:spcPts val="1009"/>
              </a:spcBef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брикетирование угля  с использованием как связующее вещество бытовые отходы полиэтилена</a:t>
            </a:r>
          </a:p>
          <a:p>
            <a:pPr lvl="0"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РАБОТ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товарного брикета путем подбора связующего вещества и преобразования самой угольной матрицы (выщелачивание).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FC29B39-A93A-0FA0-8E5F-1E432C0D4E7C}"/>
              </a:ext>
            </a:extLst>
          </p:cNvPr>
          <p:cNvSpPr/>
          <p:nvPr/>
        </p:nvSpPr>
        <p:spPr>
          <a:xfrm>
            <a:off x="20696586" y="12776658"/>
            <a:ext cx="9341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получения брикетов достаточной прочности за основу был взят ранее разработанный способ получения топливных брикетов из бурого угля, брикетируемая смесь нагревается до температуры 200 градусов по 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7143F36-FB3A-71F7-455E-E6E05702CAD5}"/>
              </a:ext>
            </a:extLst>
          </p:cNvPr>
          <p:cNvSpPr/>
          <p:nvPr/>
        </p:nvSpPr>
        <p:spPr>
          <a:xfrm>
            <a:off x="20696585" y="14645403"/>
            <a:ext cx="9341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Полиэтилен, применяемый в качестве связующего вещества, предварительно измельчен до класса   крупности менее 2 мм.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1773D8A-855A-35DD-87DB-9F85D770D8D0}"/>
              </a:ext>
            </a:extLst>
          </p:cNvPr>
          <p:cNvSpPr/>
          <p:nvPr/>
        </p:nvSpPr>
        <p:spPr>
          <a:xfrm>
            <a:off x="20696586" y="11337675"/>
            <a:ext cx="9351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МЕТОДИКА ПРОВЕДЕНИЯ ЭКСПЕРИМЕНТОВ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Полученная проба угля была измельчена с размером менее 6 мм и менее 2 мм.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0BD219B-65C5-0B07-8E5A-E7735427E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1493" y="11981008"/>
            <a:ext cx="3530883" cy="25273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CD391DE-5303-16F6-99E6-0EB299AF4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965" y="22712086"/>
            <a:ext cx="1934367" cy="27088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2CF44C-4035-3469-A6E3-6B6BA3356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605" y="22701002"/>
            <a:ext cx="2433078" cy="26872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CB6F0E-9FDB-14B2-A368-BDA48117D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2724" y="22701002"/>
            <a:ext cx="2029968" cy="279832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4B15421-A8A9-5262-8673-DF7CAE4D71F8}"/>
              </a:ext>
            </a:extLst>
          </p:cNvPr>
          <p:cNvSpPr/>
          <p:nvPr/>
        </p:nvSpPr>
        <p:spPr>
          <a:xfrm>
            <a:off x="15846733" y="16045390"/>
            <a:ext cx="14457847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ИССЛЕДОВАНИЙ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Бурый уголь. По своим качественным характеристикам уголь имеет довольно постоянный состав. По содержанию золы уголь можно отнести 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среднезольным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количество золы колеблется до 15%, содержание углерода – 48,3%, серы – 0,74%м, выход летучих веществ – 36%. Теплота сгорания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5340 ккал/кг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Данные подтверждены сертификатом, выданным испытательной лабораторией ГУП «Якутуголь».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проводились по технологической схеме предусматривающие следующие стадии: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Измельчение угля менее 6 мм и менее 2 мм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получения брикетов достаточной прочности за основу был взят ранее разработанный способ получения топливных брикетов из бурого угля, брикетируемая смесь нагревается до температуры 200 градусов по С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Полиэтилен, применяемый в качестве связующего вещества, предварительно измельчен до класса крупности менее 2 мм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ранее проведенных исследований было установлено, что максимальная механическая прочность брикетов достигается при брикетировании смеси угля с полиэтиленовой стружкой предварительно нагретой до 130-140 0С.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35A3940-051E-77E1-7C0F-8687F06E2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05226" y="22884656"/>
            <a:ext cx="3927150" cy="42425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7C73A38-FA8A-D528-47FE-9F09F979D7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48229" y="22933151"/>
            <a:ext cx="4523987" cy="34535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AB7D54-C90C-D4B7-671F-3B1791B5A9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77253" y="22811031"/>
            <a:ext cx="3486446" cy="424254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52BA7C8-CDE3-CA8C-106F-B5AF22580534}"/>
              </a:ext>
            </a:extLst>
          </p:cNvPr>
          <p:cNvSpPr/>
          <p:nvPr/>
        </p:nvSpPr>
        <p:spPr>
          <a:xfrm>
            <a:off x="16408930" y="27314336"/>
            <a:ext cx="13895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результаты экспериментальных исследований брикетирования бурого угля Кировского разреза с использованием в качестве связующего полиэтиленовой крошки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67ED4379-C5BE-B277-D733-B79FFA396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18510"/>
              </p:ext>
            </p:extLst>
          </p:nvPr>
        </p:nvGraphicFramePr>
        <p:xfrm>
          <a:off x="16484038" y="28448771"/>
          <a:ext cx="13762270" cy="409546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4178279">
                  <a:extLst>
                    <a:ext uri="{9D8B030D-6E8A-4147-A177-3AD203B41FA5}">
                      <a16:colId xmlns:a16="http://schemas.microsoft.com/office/drawing/2014/main" val="2691963001"/>
                    </a:ext>
                  </a:extLst>
                </a:gridCol>
                <a:gridCol w="4614144">
                  <a:extLst>
                    <a:ext uri="{9D8B030D-6E8A-4147-A177-3AD203B41FA5}">
                      <a16:colId xmlns:a16="http://schemas.microsoft.com/office/drawing/2014/main" val="1981528182"/>
                    </a:ext>
                  </a:extLst>
                </a:gridCol>
                <a:gridCol w="4969847">
                  <a:extLst>
                    <a:ext uri="{9D8B030D-6E8A-4147-A177-3AD203B41FA5}">
                      <a16:colId xmlns:a16="http://schemas.microsoft.com/office/drawing/2014/main" val="4158425939"/>
                    </a:ext>
                  </a:extLst>
                </a:gridCol>
              </a:tblGrid>
              <a:tr h="151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КРУПНОСТИ УГЛЯ, ММ</a:t>
                      </a:r>
                      <a:endParaRPr lang="ru-RU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ПОЛИЭТИЛЕНА В СМЕСИ, %</a:t>
                      </a:r>
                      <a:endParaRPr lang="ru-RU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ВОДОПОГЛОЩЕНИЕ БРИКЕТОВ, %</a:t>
                      </a:r>
                      <a:endParaRPr lang="ru-RU" sz="3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944951"/>
                  </a:ext>
                </a:extLst>
              </a:tr>
              <a:tr h="486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0506"/>
                  </a:ext>
                </a:extLst>
              </a:tr>
              <a:tr h="486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6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9,38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747320"/>
                  </a:ext>
                </a:extLst>
              </a:tr>
              <a:tr h="486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772282"/>
                  </a:ext>
                </a:extLst>
              </a:tr>
              <a:tr h="486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723525"/>
                  </a:ext>
                </a:extLst>
              </a:tr>
            </a:tbl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EA06879-39F7-BE45-1CB0-2433056C6CB3}"/>
              </a:ext>
            </a:extLst>
          </p:cNvPr>
          <p:cNvSpPr/>
          <p:nvPr/>
        </p:nvSpPr>
        <p:spPr>
          <a:xfrm>
            <a:off x="16484038" y="32615087"/>
            <a:ext cx="138205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Проведя анализ полученных экспериментальных данных можно констатировать следующее, максимально возможная прочность получаемых брикетов достигается при использовании угля крупностью менее 2 мм с содержанием полиэтиленовой крошки в брикетируемой смеси в количестве 7 %.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C46BA60-3D61-C1CF-528A-BCD062A396F5}"/>
              </a:ext>
            </a:extLst>
          </p:cNvPr>
          <p:cNvSpPr/>
          <p:nvPr/>
        </p:nvSpPr>
        <p:spPr>
          <a:xfrm>
            <a:off x="16484038" y="34553656"/>
            <a:ext cx="1376227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брикетирование бурого угля Кировского разреза с использованием в качестве связующего вещества полиэтиленовой крошки крупностью менее 2 мм и предварительным нагревом брикетируемой смеси до 130 0С позволяет получить прочные водоустойчивые брикеты, обладающие повышенного теплотой сгорания.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проведенных исследований по определению возможности брикетирования бурых углей Кировского разреза установлено: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естественного хранения уголь быстро теряет влажность и подвергается к саморазложению, что связано с  существенным повышением эффективности дробления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брикетирование бурого угля Кировского разреза использованием в качестве связующего вещества едкого калия (КОН) при исследованных параметрах является нецелесообразным, поскольку получаемые брикеты обладают недостаточной механической прочностью на сжатие, а так же подвержены разрушению при контакте с водой;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в качестве связующего вещества полиэтиленовой крошки крупностью менее 2 мм и предварительным нагревом брикетируемой смеси до 130 0С позволяет получить прочные водоустойчивые брикеты, обладающие повышенной теплотой сгорания более чем на 20%.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2700605-DACF-ED6E-3F64-9AF25F9CF1CB}"/>
              </a:ext>
            </a:extLst>
          </p:cNvPr>
          <p:cNvSpPr/>
          <p:nvPr/>
        </p:nvSpPr>
        <p:spPr>
          <a:xfrm>
            <a:off x="713117" y="16908990"/>
            <a:ext cx="1470775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Производственная мощность предприятия – с100000 т./год. Основными потребителями  бурого угля АО «Кировский угольный разрез» являются ЖКХ, ООО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Арыылаах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другие организации и предприятия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Нюрбинского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Разрез занимает выгодное экономико-географическое положение по отношению к Вилюйским группам улусов. Налаживается реализация угля частникам фасованный в мешках. 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данное время котельные  «Жилищно-коммунальное хозяйство» в Нюрбинском районе, особенно в г. Нюрба, используют привозной каменный уголь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Джебарики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-Хая. В Обществе имеются все производственные и технические мощности, а также требуемые объемы угля для перехода с дорогого каменного на более дешевый местный бурый уголь с Кировского разреза. Это стало бы одним  из значимых направлений в развитии рынка сбыта в будущем для Акционерного общества «Кировский угольный разрез».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общество также занимается уборкой твердых коммунальных отходов (ТКО).</a:t>
            </a:r>
          </a:p>
          <a:p>
            <a:pPr fontAlgn="base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BA62C9E-269C-F6B5-64E4-5B30183297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0659" y="22438401"/>
            <a:ext cx="5009819" cy="332352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020B3C1-1BCE-7376-6BB0-D2A93200C8CA}"/>
              </a:ext>
            </a:extLst>
          </p:cNvPr>
          <p:cNvSpPr txBox="1"/>
          <p:nvPr/>
        </p:nvSpPr>
        <p:spPr>
          <a:xfrm>
            <a:off x="596006" y="36669058"/>
            <a:ext cx="148933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брикета из бурого угля с использованием в качестве связующего полиэтилена твердых коммунальных отходов. </a:t>
            </a:r>
          </a:p>
          <a:p>
            <a:pPr marL="0" indent="0" algn="just">
              <a:buNone/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получения топливных брикетов из бурого угля,  в котором в качестве связующего применяются бытовые отходы полиэтилена</a:t>
            </a:r>
          </a:p>
          <a:p>
            <a:pPr marL="457200" indent="-457200" algn="just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процессов брикетирования с использованием метода с полиэтиленовой крошкой  с расплавлением и подсушкой перед брикетированием.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Испытание полученных брикетов на физико-механические свойства. </a:t>
            </a:r>
          </a:p>
          <a:p>
            <a:pPr algn="just"/>
            <a:endParaRPr lang="ru-RU" sz="2800" dirty="0"/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73669C40-78D0-F2D2-CF3D-A56563F2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7584614"/>
            <a:ext cx="1126149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Васильев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Эрчимэн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ученик 11 класса </a:t>
            </a:r>
          </a:p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Малыкайская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 им.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М.В.Мегежекского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Саввинов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Петр, ученик 11 класса РЛИ</a:t>
            </a:r>
          </a:p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 руководитель: Иванова С.С.,</a:t>
            </a:r>
          </a:p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МБОУ «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Маылкаская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им. М. В.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Мегежекского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2B5A14-32E8-EBBE-1D01-17880A27D65E}"/>
              </a:ext>
            </a:extLst>
          </p:cNvPr>
          <p:cNvSpPr txBox="1"/>
          <p:nvPr/>
        </p:nvSpPr>
        <p:spPr>
          <a:xfrm>
            <a:off x="713117" y="11160509"/>
            <a:ext cx="147077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отходов бурого угля Кировского, улучшение экологической ситуации региона, увеличение ассортимента выпускаемой продукции разреза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561A58-26C5-B234-538A-2C3A19FE7F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43" y="12530191"/>
            <a:ext cx="4633445" cy="34678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203D8B-7098-AD3D-B5FD-7E6C34C03DA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0"/>
          <a:stretch/>
        </p:blipFill>
        <p:spPr>
          <a:xfrm>
            <a:off x="6235598" y="12530191"/>
            <a:ext cx="2858195" cy="34678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284644-3CD0-2B4C-CCD9-CFC38DF612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25" y="12502575"/>
            <a:ext cx="3530883" cy="3530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12D805-7E00-0FEC-F4DA-813DFD366CF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752" y="12523269"/>
            <a:ext cx="3451271" cy="34512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966EEA-F677-859C-7AEE-02B3E135916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9"/>
          <a:stretch/>
        </p:blipFill>
        <p:spPr>
          <a:xfrm>
            <a:off x="1103643" y="28503070"/>
            <a:ext cx="4078503" cy="4815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7A6AA7-20FE-1A6B-0F39-FCA41B466DB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17" y="28532036"/>
            <a:ext cx="4815754" cy="48157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A6B66A-5AB8-2B57-76B1-F2E558B3C6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11360" y="28891184"/>
            <a:ext cx="4982784" cy="3970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6B66BF-304C-E395-CC51-0C28A82FB0D3}"/>
              </a:ext>
            </a:extLst>
          </p:cNvPr>
          <p:cNvSpPr txBox="1"/>
          <p:nvPr/>
        </p:nvSpPr>
        <p:spPr>
          <a:xfrm>
            <a:off x="713117" y="34653566"/>
            <a:ext cx="149531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исследования глубины залегания угольного пласта использовали георадар «ОКО-2» с антенным блоком АБ-250 МГц.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залегания угольного пласта  Кировского разреза составила от 3 до 4 м.</a:t>
            </a:r>
          </a:p>
        </p:txBody>
      </p:sp>
    </p:spTree>
    <p:extLst>
      <p:ext uri="{BB962C8B-B14F-4D97-AF65-F5344CB8AC3E}">
        <p14:creationId xmlns:p14="http://schemas.microsoft.com/office/powerpoint/2010/main" val="2302691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845</Words>
  <Application>Microsoft Office PowerPoint</Application>
  <PresentationFormat>Произвольный</PresentationFormat>
  <Paragraphs>56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школа3</dc:creator>
  <cp:lastModifiedBy>школа3</cp:lastModifiedBy>
  <cp:revision>4</cp:revision>
  <dcterms:created xsi:type="dcterms:W3CDTF">2022-12-22T02:42:52Z</dcterms:created>
  <dcterms:modified xsi:type="dcterms:W3CDTF">2022-12-27T00:14:14Z</dcterms:modified>
</cp:coreProperties>
</file>