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30275213" cy="42803763"/>
  <p:notesSz cx="14224000" cy="20104100"/>
  <p:defaultTextStyle>
    <a:defPPr>
      <a:defRPr lang="ru-RU"/>
    </a:defPPr>
    <a:lvl1pPr marL="0" algn="l" defTabSz="19463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1pPr>
    <a:lvl2pPr marL="973187" algn="l" defTabSz="19463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2pPr>
    <a:lvl3pPr marL="1946375" algn="l" defTabSz="19463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3pPr>
    <a:lvl4pPr marL="2919562" algn="l" defTabSz="19463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4pPr>
    <a:lvl5pPr marL="3892749" algn="l" defTabSz="19463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5pPr>
    <a:lvl6pPr marL="4865937" algn="l" defTabSz="19463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6pPr>
    <a:lvl7pPr marL="5839124" algn="l" defTabSz="19463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7pPr>
    <a:lvl8pPr marL="6812313" algn="l" defTabSz="19463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8pPr>
    <a:lvl9pPr marL="7785501" algn="l" defTabSz="1946375" rtl="0" eaLnBrk="1" latinLnBrk="0" hangingPunct="1">
      <a:defRPr sz="383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32" userDrawn="1">
          <p15:clr>
            <a:srgbClr val="A4A3A4"/>
          </p15:clr>
        </p15:guide>
        <p15:guide id="2" pos="4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12" autoAdjust="0"/>
  </p:normalViewPr>
  <p:slideViewPr>
    <p:cSldViewPr>
      <p:cViewPr>
        <p:scale>
          <a:sx n="33" d="100"/>
          <a:sy n="33" d="100"/>
        </p:scale>
        <p:origin x="318" y="486"/>
      </p:cViewPr>
      <p:guideLst>
        <p:guide orient="horz" pos="6132"/>
        <p:guide pos="45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70641" y="13269170"/>
            <a:ext cx="257339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541282" y="23970111"/>
            <a:ext cx="211926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13760" y="9844869"/>
            <a:ext cx="1316971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5591735" y="9844869"/>
            <a:ext cx="1316971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13761" y="1712152"/>
            <a:ext cx="272476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3761" y="9844869"/>
            <a:ext cx="272476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293573" y="39807505"/>
            <a:ext cx="9688068" cy="5897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513761" y="39807505"/>
            <a:ext cx="6963299" cy="5897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1798153" y="39807505"/>
            <a:ext cx="6963299" cy="5897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150">
        <a:defRPr>
          <a:latin typeface="+mn-lt"/>
          <a:ea typeface="+mn-ea"/>
          <a:cs typeface="+mn-cs"/>
        </a:defRPr>
      </a:lvl2pPr>
      <a:lvl3pPr marL="1946300">
        <a:defRPr>
          <a:latin typeface="+mn-lt"/>
          <a:ea typeface="+mn-ea"/>
          <a:cs typeface="+mn-cs"/>
        </a:defRPr>
      </a:lvl3pPr>
      <a:lvl4pPr marL="2919451">
        <a:defRPr>
          <a:latin typeface="+mn-lt"/>
          <a:ea typeface="+mn-ea"/>
          <a:cs typeface="+mn-cs"/>
        </a:defRPr>
      </a:lvl4pPr>
      <a:lvl5pPr marL="3892601">
        <a:defRPr>
          <a:latin typeface="+mn-lt"/>
          <a:ea typeface="+mn-ea"/>
          <a:cs typeface="+mn-cs"/>
        </a:defRPr>
      </a:lvl5pPr>
      <a:lvl6pPr marL="4865751">
        <a:defRPr>
          <a:latin typeface="+mn-lt"/>
          <a:ea typeface="+mn-ea"/>
          <a:cs typeface="+mn-cs"/>
        </a:defRPr>
      </a:lvl6pPr>
      <a:lvl7pPr marL="5838901">
        <a:defRPr>
          <a:latin typeface="+mn-lt"/>
          <a:ea typeface="+mn-ea"/>
          <a:cs typeface="+mn-cs"/>
        </a:defRPr>
      </a:lvl7pPr>
      <a:lvl8pPr marL="6812051">
        <a:defRPr>
          <a:latin typeface="+mn-lt"/>
          <a:ea typeface="+mn-ea"/>
          <a:cs typeface="+mn-cs"/>
        </a:defRPr>
      </a:lvl8pPr>
      <a:lvl9pPr marL="778520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150">
        <a:defRPr>
          <a:latin typeface="+mn-lt"/>
          <a:ea typeface="+mn-ea"/>
          <a:cs typeface="+mn-cs"/>
        </a:defRPr>
      </a:lvl2pPr>
      <a:lvl3pPr marL="1946300">
        <a:defRPr>
          <a:latin typeface="+mn-lt"/>
          <a:ea typeface="+mn-ea"/>
          <a:cs typeface="+mn-cs"/>
        </a:defRPr>
      </a:lvl3pPr>
      <a:lvl4pPr marL="2919451">
        <a:defRPr>
          <a:latin typeface="+mn-lt"/>
          <a:ea typeface="+mn-ea"/>
          <a:cs typeface="+mn-cs"/>
        </a:defRPr>
      </a:lvl4pPr>
      <a:lvl5pPr marL="3892601">
        <a:defRPr>
          <a:latin typeface="+mn-lt"/>
          <a:ea typeface="+mn-ea"/>
          <a:cs typeface="+mn-cs"/>
        </a:defRPr>
      </a:lvl5pPr>
      <a:lvl6pPr marL="4865751">
        <a:defRPr>
          <a:latin typeface="+mn-lt"/>
          <a:ea typeface="+mn-ea"/>
          <a:cs typeface="+mn-cs"/>
        </a:defRPr>
      </a:lvl6pPr>
      <a:lvl7pPr marL="5838901">
        <a:defRPr>
          <a:latin typeface="+mn-lt"/>
          <a:ea typeface="+mn-ea"/>
          <a:cs typeface="+mn-cs"/>
        </a:defRPr>
      </a:lvl7pPr>
      <a:lvl8pPr marL="6812051">
        <a:defRPr>
          <a:latin typeface="+mn-lt"/>
          <a:ea typeface="+mn-ea"/>
          <a:cs typeface="+mn-cs"/>
        </a:defRPr>
      </a:lvl8pPr>
      <a:lvl9pPr marL="778520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98464" y="-696119"/>
            <a:ext cx="31318200" cy="42803764"/>
            <a:chOff x="0" y="0"/>
            <a:chExt cx="14272107" cy="2011505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007" y="32407"/>
              <a:ext cx="14108445" cy="2008264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821277"/>
              <a:ext cx="14272107" cy="428282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4219972" cy="38210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D99F414-4AF0-478A-AE27-DE44F9E4383D}"/>
              </a:ext>
            </a:extLst>
          </p:cNvPr>
          <p:cNvSpPr txBox="1"/>
          <p:nvPr/>
        </p:nvSpPr>
        <p:spPr>
          <a:xfrm>
            <a:off x="4267328" y="-9120"/>
            <a:ext cx="2019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cap="all" dirty="0" smtClean="0">
                <a:solidFill>
                  <a:srgbClr val="006666"/>
                </a:solidFill>
              </a:rPr>
              <a:t>Микроклональное размножение </a:t>
            </a:r>
            <a:r>
              <a:rPr lang="ru-RU" sz="7200" b="1" cap="all" dirty="0" err="1" smtClean="0">
                <a:solidFill>
                  <a:srgbClr val="006666"/>
                </a:solidFill>
              </a:rPr>
              <a:t>стевии</a:t>
            </a:r>
            <a:r>
              <a:rPr lang="ru-RU" sz="7200" b="1" cap="all" dirty="0" smtClean="0">
                <a:solidFill>
                  <a:srgbClr val="006666"/>
                </a:solidFill>
              </a:rPr>
              <a:t>  в культуре </a:t>
            </a:r>
            <a:r>
              <a:rPr lang="en-US" sz="7200" b="1" i="1" cap="all" dirty="0" smtClean="0">
                <a:solidFill>
                  <a:srgbClr val="006666"/>
                </a:solidFill>
              </a:rPr>
              <a:t>in vitro</a:t>
            </a:r>
            <a:endParaRPr lang="ru-RU" sz="7200" b="1" i="1" cap="all" dirty="0">
              <a:solidFill>
                <a:srgbClr val="00666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7C2895-3B9B-4EC5-8849-1D544AFB14E4}"/>
              </a:ext>
            </a:extLst>
          </p:cNvPr>
          <p:cNvSpPr txBox="1"/>
          <p:nvPr/>
        </p:nvSpPr>
        <p:spPr>
          <a:xfrm>
            <a:off x="4850605" y="1948364"/>
            <a:ext cx="18897600" cy="127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66"/>
                </a:solidFill>
              </a:rPr>
              <a:t>Бурцева Алина, </a:t>
            </a:r>
            <a:r>
              <a:rPr lang="ru-RU" b="1" dirty="0" smtClean="0">
                <a:solidFill>
                  <a:srgbClr val="006666"/>
                </a:solidFill>
              </a:rPr>
              <a:t>11 </a:t>
            </a:r>
            <a:r>
              <a:rPr lang="ru-RU" b="1" dirty="0">
                <a:solidFill>
                  <a:srgbClr val="006666"/>
                </a:solidFill>
              </a:rPr>
              <a:t>класс, </a:t>
            </a:r>
            <a:r>
              <a:rPr lang="ru-RU" b="1" dirty="0" smtClean="0">
                <a:solidFill>
                  <a:srgbClr val="006666"/>
                </a:solidFill>
              </a:rPr>
              <a:t>МОБУ </a:t>
            </a:r>
            <a:r>
              <a:rPr lang="ru-RU" b="1" dirty="0">
                <a:solidFill>
                  <a:srgbClr val="006666"/>
                </a:solidFill>
              </a:rPr>
              <a:t>«</a:t>
            </a:r>
            <a:r>
              <a:rPr lang="ru-RU" b="1" dirty="0" err="1">
                <a:solidFill>
                  <a:srgbClr val="006666"/>
                </a:solidFill>
              </a:rPr>
              <a:t>Хатасская</a:t>
            </a:r>
            <a:r>
              <a:rPr lang="ru-RU" b="1" dirty="0">
                <a:solidFill>
                  <a:srgbClr val="006666"/>
                </a:solidFill>
              </a:rPr>
              <a:t> СОШ имени П.Н. и Н.Е. Самсоновых» </a:t>
            </a:r>
            <a:r>
              <a:rPr lang="ru-RU" b="1" dirty="0" smtClean="0">
                <a:solidFill>
                  <a:srgbClr val="006666"/>
                </a:solidFill>
              </a:rPr>
              <a:t>ГО</a:t>
            </a:r>
            <a:r>
              <a:rPr lang="ru-RU" b="1" dirty="0" smtClean="0">
                <a:solidFill>
                  <a:srgbClr val="006666"/>
                </a:solidFill>
              </a:rPr>
              <a:t> город Якутск</a:t>
            </a:r>
            <a:r>
              <a:rPr lang="ru-RU" b="1" dirty="0">
                <a:solidFill>
                  <a:srgbClr val="006666"/>
                </a:solidFill>
              </a:rPr>
              <a:t>, РС(Я)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3DD3B3-5A3B-4550-BBE8-FA3FD06B29B3}"/>
              </a:ext>
            </a:extLst>
          </p:cNvPr>
          <p:cNvSpPr txBox="1"/>
          <p:nvPr/>
        </p:nvSpPr>
        <p:spPr>
          <a:xfrm>
            <a:off x="2730712" y="4283546"/>
            <a:ext cx="9601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Интродукция сахароносных культур с ценными пищевыми и лекарственными свойствами привлекает большое внимание в связи с ежегодным увеличением количества людей с проблемой сахарного диабета и ожирения;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стевия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применяется в косметологической сфере как компонент из-за выраженного «консервирующего» эффекта. Ее применение для производства кремов и лосьонов позволяет уменьшить процент синтетических консервантов и сделать средства более натуральными и безопасными.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микроклонального метода дает нам возможность получать растения в желаемом количестве не зависимо от времени года.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085898-4DBB-4783-8A28-BF915C4AC8D7}"/>
              </a:ext>
            </a:extLst>
          </p:cNvPr>
          <p:cNvSpPr txBox="1"/>
          <p:nvPr/>
        </p:nvSpPr>
        <p:spPr>
          <a:xfrm>
            <a:off x="5881519" y="3386005"/>
            <a:ext cx="8153400" cy="682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80"/>
                </a:solidFill>
              </a:rPr>
              <a:t>АКТУАЛЬНОСТЬ</a:t>
            </a:r>
            <a:endParaRPr lang="ru-RU" b="1" dirty="0">
              <a:solidFill>
                <a:srgbClr val="00808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3172A0-C0EF-4B84-A8B4-36B286E63431}"/>
              </a:ext>
            </a:extLst>
          </p:cNvPr>
          <p:cNvSpPr txBox="1"/>
          <p:nvPr/>
        </p:nvSpPr>
        <p:spPr>
          <a:xfrm>
            <a:off x="16074455" y="4113963"/>
            <a:ext cx="97555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получение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микроклонов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стевии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vitro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дальнейшего применения в качестве сахарозаменителя и использования мыловарения.</a:t>
            </a:r>
          </a:p>
          <a:p>
            <a:pPr indent="36195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indent="36195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литературу по биохимическому потенциалу и получению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микроклонов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стевии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vitro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36195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проростки из семян в стерильных условиях;</a:t>
            </a:r>
          </a:p>
          <a:p>
            <a:pPr indent="36195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Оптимизировать питательную среду с различными концентрациями фитогормонов (БАП,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кинетин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ИУК) для получения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микроклонов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стевии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195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микроклоны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укоренить с применением фитогормона НУК;</a:t>
            </a:r>
          </a:p>
          <a:p>
            <a:pPr indent="36195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методику для адаптации стерильных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микроклонов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естественных условиях.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BAD059-E73F-4162-B639-548B094E6702}"/>
              </a:ext>
            </a:extLst>
          </p:cNvPr>
          <p:cNvSpPr txBox="1"/>
          <p:nvPr/>
        </p:nvSpPr>
        <p:spPr>
          <a:xfrm>
            <a:off x="18172061" y="3163831"/>
            <a:ext cx="7162800" cy="682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80"/>
                </a:solidFill>
              </a:rPr>
              <a:t>ЦЕЛЬ </a:t>
            </a:r>
            <a:r>
              <a:rPr lang="ru-RU" b="1" dirty="0">
                <a:solidFill>
                  <a:srgbClr val="008080"/>
                </a:solidFill>
              </a:rPr>
              <a:t>И ЗАДАЧИ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08FF71-3614-4C14-9E17-9AAE78CB3F88}"/>
              </a:ext>
            </a:extLst>
          </p:cNvPr>
          <p:cNvSpPr txBox="1"/>
          <p:nvPr/>
        </p:nvSpPr>
        <p:spPr>
          <a:xfrm>
            <a:off x="6782427" y="21380871"/>
            <a:ext cx="8153400" cy="682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80"/>
                </a:solidFill>
              </a:rPr>
              <a:t>1.МЕТОДЫ</a:t>
            </a:r>
            <a:endParaRPr lang="ru-RU" b="1" dirty="0">
              <a:solidFill>
                <a:srgbClr val="00808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B19B41-A862-4E66-8C2E-67295F1EB92A}"/>
              </a:ext>
            </a:extLst>
          </p:cNvPr>
          <p:cNvSpPr txBox="1"/>
          <p:nvPr/>
        </p:nvSpPr>
        <p:spPr>
          <a:xfrm>
            <a:off x="3585735" y="22204490"/>
            <a:ext cx="960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Нами использованы методы микроклонального размножения высших растений.</a:t>
            </a:r>
          </a:p>
          <a:p>
            <a:pPr indent="36195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питательной среды выбрали стандартную среду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Мурасиге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Скуга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различными соотношениями фитогормонов 6-бензиламинопурин (БАП),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кинетин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индол-уксусная кислота (ИУК).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71109D-F14C-421B-92CC-4B25D12EA6D2}"/>
              </a:ext>
            </a:extLst>
          </p:cNvPr>
          <p:cNvSpPr txBox="1"/>
          <p:nvPr/>
        </p:nvSpPr>
        <p:spPr>
          <a:xfrm>
            <a:off x="9384506" y="35498398"/>
            <a:ext cx="11353800" cy="682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080"/>
                </a:solidFill>
              </a:rPr>
              <a:t>Работа в условиях АГРОКУБА:</a:t>
            </a:r>
            <a:endParaRPr lang="ru-RU" b="1" dirty="0">
              <a:solidFill>
                <a:srgbClr val="00808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D7873A-C0FB-4A65-84E3-5B7CB3B28789}"/>
              </a:ext>
            </a:extLst>
          </p:cNvPr>
          <p:cNvSpPr txBox="1"/>
          <p:nvPr/>
        </p:nvSpPr>
        <p:spPr>
          <a:xfrm>
            <a:off x="19730062" y="28145070"/>
            <a:ext cx="8153400" cy="682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8080"/>
                </a:solidFill>
              </a:rPr>
              <a:t>ЗАКЛЮЧЕНИЕ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0BB0BC-0039-4065-9BB1-0887F69208AF}"/>
              </a:ext>
            </a:extLst>
          </p:cNvPr>
          <p:cNvSpPr txBox="1"/>
          <p:nvPr/>
        </p:nvSpPr>
        <p:spPr>
          <a:xfrm>
            <a:off x="13461206" y="35879881"/>
            <a:ext cx="1539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400" dirty="0" smtClean="0"/>
              <a:t>;</a:t>
            </a:r>
            <a:endParaRPr lang="ru-RU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9A90C0-6DD7-4D79-A7AE-99A36E1787AD}"/>
              </a:ext>
            </a:extLst>
          </p:cNvPr>
          <p:cNvSpPr txBox="1"/>
          <p:nvPr/>
        </p:nvSpPr>
        <p:spPr>
          <a:xfrm>
            <a:off x="13918406" y="38623081"/>
            <a:ext cx="8153400" cy="682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00808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4B06F1-7DB4-4D54-80DE-95BED365A7EC}"/>
              </a:ext>
            </a:extLst>
          </p:cNvPr>
          <p:cNvSpPr txBox="1"/>
          <p:nvPr/>
        </p:nvSpPr>
        <p:spPr>
          <a:xfrm>
            <a:off x="13461206" y="39385081"/>
            <a:ext cx="1539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endParaRPr lang="ru-RU" sz="2400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996" y="32070119"/>
            <a:ext cx="4737153" cy="3277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76" y="32070119"/>
            <a:ext cx="5032730" cy="3249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TextBox 42"/>
          <p:cNvSpPr txBox="1"/>
          <p:nvPr/>
        </p:nvSpPr>
        <p:spPr>
          <a:xfrm>
            <a:off x="17727939" y="9018584"/>
            <a:ext cx="9323358" cy="682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РЕЗУЛЬТАТЫ АНКЕТИРОВАНИЯ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566" y="24367668"/>
            <a:ext cx="2565557" cy="24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8" cstate="print"/>
          <a:srcRect b="48855"/>
          <a:stretch/>
        </p:blipFill>
        <p:spPr>
          <a:xfrm>
            <a:off x="2224675" y="24367909"/>
            <a:ext cx="2409660" cy="2431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9" cstate="print"/>
          <a:srcRect r="2975" b="52087"/>
          <a:stretch/>
        </p:blipFill>
        <p:spPr>
          <a:xfrm>
            <a:off x="5686186" y="24378858"/>
            <a:ext cx="4112377" cy="2408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9" name="Стрелка вправо 58"/>
          <p:cNvSpPr/>
          <p:nvPr/>
        </p:nvSpPr>
        <p:spPr>
          <a:xfrm>
            <a:off x="4755105" y="25067688"/>
            <a:ext cx="552700" cy="705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>
            <a:off x="9885908" y="25236131"/>
            <a:ext cx="582071" cy="627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186" y="36561927"/>
            <a:ext cx="4254908" cy="3191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900" y="36750316"/>
            <a:ext cx="3387440" cy="4597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12" cstate="print"/>
          <a:srcRect l="1" r="-399" b="50000"/>
          <a:stretch/>
        </p:blipFill>
        <p:spPr>
          <a:xfrm>
            <a:off x="12599168" y="36698108"/>
            <a:ext cx="3597820" cy="4728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5659627" y="27264074"/>
            <a:ext cx="5453416" cy="682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008080"/>
                </a:solidFill>
              </a:rPr>
              <a:t>2.ПРАКТИЧЕСКАЯ ЧАСТЬ</a:t>
            </a:r>
            <a:endParaRPr lang="ru-RU" b="1" dirty="0">
              <a:solidFill>
                <a:srgbClr val="00808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FB19B41-A862-4E66-8C2E-67295F1EB92A}"/>
              </a:ext>
            </a:extLst>
          </p:cNvPr>
          <p:cNvSpPr txBox="1"/>
          <p:nvPr/>
        </p:nvSpPr>
        <p:spPr>
          <a:xfrm>
            <a:off x="3265517" y="28117209"/>
            <a:ext cx="9601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работы проводились в условиях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Агрокуба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Хатасской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агрошколы. </a:t>
            </a:r>
          </a:p>
          <a:p>
            <a:pPr indent="36195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нами посажены семена (10 шт.)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безгормональной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Мурасиге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Скуга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195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месяц появились проростки. Полученные проростки пересадили на питательную среду МС с фитогормонами БАП 0,5 мл/л,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кинетин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0,25 мл/л для активации побегообразования.</a:t>
            </a:r>
          </a:p>
          <a:p>
            <a:pPr indent="36195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20 дней нами получены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микроклоны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пересажены в питательную среду МС с добавлением НУК 1 мл/л для укоренения полученных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микроклонов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195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FB19B41-A862-4E66-8C2E-67295F1EB92A}"/>
              </a:ext>
            </a:extLst>
          </p:cNvPr>
          <p:cNvSpPr txBox="1"/>
          <p:nvPr/>
        </p:nvSpPr>
        <p:spPr>
          <a:xfrm>
            <a:off x="16397354" y="17033264"/>
            <a:ext cx="96012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 defTabSz="9144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данном этапе нами оптимизирована питательная среда для получения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микроклонов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lvl="0" indent="-228600" algn="just" defTabSz="9144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Получены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микроклоны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стевии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стерильных условиях.</a:t>
            </a:r>
          </a:p>
          <a:p>
            <a:pPr marL="228600" lvl="0" indent="-228600" algn="just" defTabSz="9144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Произведено укоренение стерильных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микроклонов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lvl="0" indent="-228600" algn="just" defTabSz="9144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Обрабатывается методика для адаптации в естественных условиях.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630350" y="19505665"/>
            <a:ext cx="2096475" cy="281610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684056" y="19482859"/>
            <a:ext cx="2341256" cy="306039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553960" y="19533599"/>
            <a:ext cx="2981736" cy="2992423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4FB19B41-A862-4E66-8C2E-67295F1EB92A}"/>
              </a:ext>
            </a:extLst>
          </p:cNvPr>
          <p:cNvSpPr txBox="1"/>
          <p:nvPr/>
        </p:nvSpPr>
        <p:spPr>
          <a:xfrm>
            <a:off x="16154808" y="22926261"/>
            <a:ext cx="9601200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 defTabSz="9144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Далее полученные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микроклоны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адаптации на естественной среде пересажены на мох в гидропонной.</a:t>
            </a:r>
          </a:p>
          <a:p>
            <a:pPr marL="228600" lvl="0" indent="-228600" algn="just" defTabSz="9144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Микроклоны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адаптированные будут пересажены на почву для использования разработки сахарозаменителя и изготовления мыльной продукции.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849895" y="24877788"/>
            <a:ext cx="4148659" cy="301443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095976" y="24964365"/>
            <a:ext cx="4962574" cy="287612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805186" y="9780584"/>
            <a:ext cx="8294137" cy="374396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4FB19B41-A862-4E66-8C2E-67295F1EB92A}"/>
              </a:ext>
            </a:extLst>
          </p:cNvPr>
          <p:cNvSpPr txBox="1"/>
          <p:nvPr/>
        </p:nvSpPr>
        <p:spPr>
          <a:xfrm>
            <a:off x="16356806" y="13978811"/>
            <a:ext cx="960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диаграммы видно, что большинство людей страдают сахарным диабетом и употребляют в своем рационе сахар. Только 16 опрошенных в своем рационе используют сахарозаменители, а в качестве подсластителя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Стевию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никто не употребляет.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866527" y="13966325"/>
            <a:ext cx="10394109" cy="1861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Данные химического анализа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Прибор: Капель 105М №2129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486554"/>
              </p:ext>
            </p:extLst>
          </p:nvPr>
        </p:nvGraphicFramePr>
        <p:xfrm>
          <a:off x="4909829" y="15425296"/>
          <a:ext cx="6505575" cy="3907407"/>
        </p:xfrm>
        <a:graphic>
          <a:graphicData uri="http://schemas.openxmlformats.org/drawingml/2006/table">
            <a:tbl>
              <a:tblPr firstRow="1" firstCol="1" bandRow="1"/>
              <a:tblGrid>
                <a:gridCol w="687981">
                  <a:extLst>
                    <a:ext uri="{9D8B030D-6E8A-4147-A177-3AD203B41FA5}">
                      <a16:colId xmlns:a16="http://schemas.microsoft.com/office/drawing/2014/main" val="357825785"/>
                    </a:ext>
                  </a:extLst>
                </a:gridCol>
                <a:gridCol w="2893493">
                  <a:extLst>
                    <a:ext uri="{9D8B030D-6E8A-4147-A177-3AD203B41FA5}">
                      <a16:colId xmlns:a16="http://schemas.microsoft.com/office/drawing/2014/main" val="3959903174"/>
                    </a:ext>
                  </a:extLst>
                </a:gridCol>
                <a:gridCol w="2924101">
                  <a:extLst>
                    <a:ext uri="{9D8B030D-6E8A-4147-A177-3AD203B41FA5}">
                      <a16:colId xmlns:a16="http://schemas.microsoft.com/office/drawing/2014/main" val="3802300989"/>
                    </a:ext>
                  </a:extLst>
                </a:gridCol>
              </a:tblGrid>
              <a:tr h="5485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Элемент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Содержание, мг</a:t>
                      </a:r>
                      <a:r>
                        <a:rPr lang="en-US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453340"/>
                  </a:ext>
                </a:extLst>
              </a:tr>
              <a:tr h="5485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Калий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5109,3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598969"/>
                  </a:ext>
                </a:extLst>
              </a:tr>
              <a:tr h="5485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Натрий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127,7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506672"/>
                  </a:ext>
                </a:extLst>
              </a:tr>
              <a:tr h="6155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Литий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892167"/>
                  </a:ext>
                </a:extLst>
              </a:tr>
              <a:tr h="5485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Магний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1140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833639"/>
                  </a:ext>
                </a:extLst>
              </a:tr>
              <a:tr h="5485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Стронций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54,2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182354"/>
                  </a:ext>
                </a:extLst>
              </a:tr>
              <a:tr h="5485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</a:t>
                      </a:r>
                      <a:endParaRPr lang="ru-RU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Кальций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4875</a:t>
                      </a:r>
                      <a:endParaRPr lang="ru-RU" sz="2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991049"/>
                  </a:ext>
                </a:extLst>
              </a:tr>
            </a:tbl>
          </a:graphicData>
        </a:graphic>
      </p:graphicFrame>
      <p:sp>
        <p:nvSpPr>
          <p:cNvPr id="67" name="TextBox 66">
            <a:extLst>
              <a:ext uri="{FF2B5EF4-FFF2-40B4-BE49-F238E27FC236}">
                <a16:creationId xmlns:a16="http://schemas.microsoft.com/office/drawing/2014/main" id="{4FB19B41-A862-4E66-8C2E-67295F1EB92A}"/>
              </a:ext>
            </a:extLst>
          </p:cNvPr>
          <p:cNvSpPr txBox="1"/>
          <p:nvPr/>
        </p:nvSpPr>
        <p:spPr>
          <a:xfrm>
            <a:off x="3640103" y="19490949"/>
            <a:ext cx="960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 содержание химических элементов показывает, что в листьях происходит наибольшее накопление веществ как калий и кальций. Также достаточно большое содержание магния, натрия и лития. Из микроэлементов наибольшее содержание в виде стронция.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D08FF71-3614-4C14-9E17-9AAE78CB3F88}"/>
              </a:ext>
            </a:extLst>
          </p:cNvPr>
          <p:cNvSpPr txBox="1"/>
          <p:nvPr/>
        </p:nvSpPr>
        <p:spPr>
          <a:xfrm>
            <a:off x="5307806" y="9076029"/>
            <a:ext cx="8153400" cy="682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80"/>
                </a:solidFill>
              </a:rPr>
              <a:t>ОБЬЕКТ ИССЛЕДОВАНИЯ</a:t>
            </a:r>
            <a:endParaRPr lang="ru-RU" b="1" dirty="0">
              <a:solidFill>
                <a:srgbClr val="008080"/>
              </a:solidFill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9"/>
          <a:srcRect t="1" b="49914"/>
          <a:stretch/>
        </p:blipFill>
        <p:spPr>
          <a:xfrm>
            <a:off x="3699526" y="10068119"/>
            <a:ext cx="3216559" cy="365190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0"/>
          <a:srcRect b="47776"/>
          <a:stretch/>
        </p:blipFill>
        <p:spPr>
          <a:xfrm>
            <a:off x="8440703" y="10003014"/>
            <a:ext cx="3245758" cy="3717013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4FB19B41-A862-4E66-8C2E-67295F1EB92A}"/>
              </a:ext>
            </a:extLst>
          </p:cNvPr>
          <p:cNvSpPr txBox="1"/>
          <p:nvPr/>
        </p:nvSpPr>
        <p:spPr>
          <a:xfrm>
            <a:off x="16397354" y="29311323"/>
            <a:ext cx="9601200" cy="357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Нами рассмотрены статьи по биотехнологии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стевии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отечественных и зарубежных ученых;</a:t>
            </a:r>
          </a:p>
          <a:p>
            <a:pPr lvl="0" algn="just" defTabSz="9144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Получены проростки из семян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стевии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стерильных условиях;</a:t>
            </a:r>
          </a:p>
          <a:p>
            <a:pPr lvl="0" algn="just" defTabSz="9144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Методом микроклонального размножения получены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микроклоны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растения;</a:t>
            </a:r>
          </a:p>
          <a:p>
            <a:pPr lvl="0" algn="just" defTabSz="9144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Укорененные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микроклоны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пересажены для дальнейшей адаптации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ествественных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условиях.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D08FF71-3614-4C14-9E17-9AAE78CB3F88}"/>
              </a:ext>
            </a:extLst>
          </p:cNvPr>
          <p:cNvSpPr txBox="1"/>
          <p:nvPr/>
        </p:nvSpPr>
        <p:spPr>
          <a:xfrm>
            <a:off x="18897897" y="16135473"/>
            <a:ext cx="8153400" cy="682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080"/>
                </a:solidFill>
              </a:rPr>
              <a:t>2.1.РЕЗУЛЬТАТЫ </a:t>
            </a:r>
            <a:endParaRPr lang="ru-RU" b="1" dirty="0">
              <a:solidFill>
                <a:srgbClr val="00808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521</Words>
  <Application>Microsoft Office PowerPoint</Application>
  <PresentationFormat>Произвольный</PresentationFormat>
  <Paragraphs>62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БВ2021 Победители.cdr</dc:title>
  <dc:creator>Arkan_MAN</dc:creator>
  <cp:lastModifiedBy>Пользователь</cp:lastModifiedBy>
  <cp:revision>41</cp:revision>
  <dcterms:created xsi:type="dcterms:W3CDTF">2022-03-20T05:56:45Z</dcterms:created>
  <dcterms:modified xsi:type="dcterms:W3CDTF">2022-12-24T07:59:26Z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2022-03-18T00:00:00Z</vt:filetime>
  </property>
  <property fmtid="{D5CDD505-2E9C-101B-9397-08002B2CF9AE}" pid="3" name="Creator">
    <vt:lpwstr>CorelDRAW 2020</vt:lpwstr>
  </property>
  <property fmtid="{D5CDD505-2E9C-101B-9397-08002B2CF9AE}" pid="4" name="LastSaved">
    <vt:filetime>2022-03-20T00:00:00Z</vt:filetime>
  </property>
</Properties>
</file>