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ru-RU"/>
    </a:defPPr>
    <a:lvl1pPr marL="0" algn="l" defTabSz="350672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53362" algn="l" defTabSz="350672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506724" algn="l" defTabSz="350672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60086" algn="l" defTabSz="350672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7013448" algn="l" defTabSz="350672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66810" algn="l" defTabSz="350672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520172" algn="l" defTabSz="350672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73534" algn="l" defTabSz="350672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4026896" algn="l" defTabSz="350672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918" y="-72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1C66D-1021-4209-A809-E4B61B558061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4FBC4-E2FA-437B-853A-97CACEB02B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93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672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53362" algn="l" defTabSz="350672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506724" algn="l" defTabSz="350672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60086" algn="l" defTabSz="350672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7013448" algn="l" defTabSz="350672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66810" algn="l" defTabSz="350672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520172" algn="l" defTabSz="350672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73534" algn="l" defTabSz="350672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4026896" algn="l" defTabSz="350672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4FBC4-E2FA-437B-853A-97CACEB02BE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17915594" y="23782517"/>
            <a:ext cx="12364386" cy="5685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17915654" y="24325641"/>
            <a:ext cx="12364326" cy="119863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17915654" y="25687406"/>
            <a:ext cx="12364326" cy="5707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17915652" y="25994743"/>
            <a:ext cx="6510195" cy="11415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17915652" y="26214273"/>
            <a:ext cx="6510195" cy="5707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17915652" y="24733814"/>
            <a:ext cx="10143792" cy="17123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24426995" y="25349182"/>
            <a:ext cx="5298996" cy="2283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" y="22781663"/>
            <a:ext cx="30279975" cy="152414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" y="22943119"/>
            <a:ext cx="30279978" cy="8781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21239862" y="22740640"/>
            <a:ext cx="9040116" cy="155074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30279975" cy="23106491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513999" y="14992893"/>
            <a:ext cx="28008977" cy="9176087"/>
          </a:xfrm>
        </p:spPr>
        <p:txBody>
          <a:bodyPr anchor="b"/>
          <a:lstStyle>
            <a:lvl1pPr>
              <a:defRPr sz="201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513999" y="24343919"/>
            <a:ext cx="16401653" cy="10939956"/>
          </a:xfrm>
        </p:spPr>
        <p:txBody>
          <a:bodyPr/>
          <a:lstStyle>
            <a:lvl1pPr marL="292350" indent="0" algn="l">
              <a:buNone/>
              <a:defRPr sz="11000">
                <a:solidFill>
                  <a:schemeClr val="tx2"/>
                </a:solidFill>
              </a:defRPr>
            </a:lvl1pPr>
            <a:lvl2pPr marL="2088215" indent="0" algn="ctr">
              <a:buNone/>
            </a:lvl2pPr>
            <a:lvl3pPr marL="4176431" indent="0" algn="ctr">
              <a:buNone/>
            </a:lvl3pPr>
            <a:lvl4pPr marL="6264646" indent="0" algn="ctr">
              <a:buNone/>
            </a:lvl4pPr>
            <a:lvl5pPr marL="8352861" indent="0" algn="ctr">
              <a:buNone/>
            </a:lvl5pPr>
            <a:lvl6pPr marL="10441076" indent="0" algn="ctr">
              <a:buNone/>
            </a:lvl6pPr>
            <a:lvl7pPr marL="12529292" indent="0" algn="ctr">
              <a:buNone/>
            </a:lvl7pPr>
            <a:lvl8pPr marL="14617507" indent="0" algn="ctr">
              <a:buNone/>
            </a:lvl8pPr>
            <a:lvl9pPr marL="16705722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22205315" y="26255895"/>
            <a:ext cx="3179397" cy="2853902"/>
          </a:xfrm>
        </p:spPr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7915652" y="26249953"/>
            <a:ext cx="4289663" cy="2853902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27551625" y="7091"/>
            <a:ext cx="2476017" cy="2283121"/>
          </a:xfrm>
        </p:spPr>
        <p:txBody>
          <a:bodyPr/>
          <a:lstStyle>
            <a:lvl1pPr algn="r">
              <a:defRPr sz="8200">
                <a:solidFill>
                  <a:schemeClr val="bg1"/>
                </a:solidFill>
              </a:defRPr>
            </a:lvl1pPr>
          </a:lstStyle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2457648" y="7134754"/>
            <a:ext cx="6308328" cy="3424682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13999" y="7134754"/>
            <a:ext cx="20691316" cy="3424682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909" y="12366910"/>
            <a:ext cx="25737979" cy="8502249"/>
          </a:xfrm>
        </p:spPr>
        <p:txBody>
          <a:bodyPr anchor="b">
            <a:noAutofit/>
          </a:bodyPr>
          <a:lstStyle>
            <a:lvl1pPr algn="l">
              <a:buNone/>
              <a:defRPr sz="196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1909" y="21017800"/>
            <a:ext cx="25737979" cy="9423818"/>
          </a:xfrm>
        </p:spPr>
        <p:txBody>
          <a:bodyPr anchor="t"/>
          <a:lstStyle>
            <a:lvl1pPr marL="208822" indent="0">
              <a:buNone/>
              <a:defRPr sz="9600" b="0">
                <a:solidFill>
                  <a:schemeClr val="tx2"/>
                </a:solidFill>
              </a:defRPr>
            </a:lvl1pPr>
            <a:lvl2pPr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13999" y="14041199"/>
            <a:ext cx="13373656" cy="28251648"/>
          </a:xfrm>
        </p:spPr>
        <p:txBody>
          <a:bodyPr/>
          <a:lstStyle>
            <a:lvl1pPr>
              <a:defRPr sz="9100"/>
            </a:lvl1pPr>
            <a:lvl2pPr>
              <a:defRPr sz="87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392320" y="14041199"/>
            <a:ext cx="13373656" cy="28251648"/>
          </a:xfrm>
        </p:spPr>
        <p:txBody>
          <a:bodyPr/>
          <a:lstStyle>
            <a:lvl1pPr>
              <a:defRPr sz="9100"/>
            </a:lvl1pPr>
            <a:lvl2pPr>
              <a:defRPr sz="87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666" y="7134754"/>
            <a:ext cx="27756644" cy="6678130"/>
          </a:xfrm>
        </p:spPr>
        <p:txBody>
          <a:bodyPr anchor="ctr"/>
          <a:lstStyle>
            <a:lvl1pPr>
              <a:defRPr sz="183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61666" y="14013394"/>
            <a:ext cx="13383749" cy="2853902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208822" indent="0">
              <a:buNone/>
              <a:defRPr sz="87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9100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5634141" y="14013394"/>
            <a:ext cx="13384170" cy="2853902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208822" indent="0">
              <a:buNone/>
              <a:defRPr sz="87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9100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1261666" y="16906927"/>
            <a:ext cx="13383749" cy="24258164"/>
          </a:xfrm>
        </p:spPr>
        <p:txBody>
          <a:bodyPr/>
          <a:lstStyle>
            <a:lvl1pPr>
              <a:defRPr sz="91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5624469" y="16906927"/>
            <a:ext cx="13384170" cy="24258164"/>
          </a:xfrm>
        </p:spPr>
        <p:txBody>
          <a:bodyPr/>
          <a:lstStyle>
            <a:lvl1pPr>
              <a:defRPr sz="91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999" y="7134754"/>
            <a:ext cx="27251978" cy="6678130"/>
          </a:xfrm>
        </p:spPr>
        <p:txBody>
          <a:bodyPr anchor="ctr"/>
          <a:lstStyle>
            <a:lvl1pPr>
              <a:defRPr sz="183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21801582" y="3824228"/>
            <a:ext cx="3169940" cy="2853902"/>
          </a:xfrm>
        </p:spPr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7410986" y="3824228"/>
            <a:ext cx="4390596" cy="2853902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27070298" y="14182"/>
            <a:ext cx="2523331" cy="2283121"/>
          </a:xfrm>
        </p:spPr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27879" y="6878640"/>
            <a:ext cx="11203591" cy="5479491"/>
          </a:xfrm>
        </p:spPr>
        <p:txBody>
          <a:bodyPr anchor="b"/>
          <a:lstStyle>
            <a:lvl1pPr algn="l">
              <a:buNone/>
              <a:defRPr sz="82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727879" y="12551219"/>
            <a:ext cx="11203591" cy="28824407"/>
          </a:xfrm>
        </p:spPr>
        <p:txBody>
          <a:bodyPr/>
          <a:lstStyle>
            <a:lvl1pPr marL="41764" indent="0">
              <a:buNone/>
              <a:defRPr sz="6400"/>
            </a:lvl1pPr>
            <a:lvl2pPr>
              <a:buNone/>
              <a:defRPr sz="5500"/>
            </a:lvl2pPr>
            <a:lvl3pPr>
              <a:buNone/>
              <a:defRPr sz="4600"/>
            </a:lvl3pPr>
            <a:lvl4pPr>
              <a:buNone/>
              <a:defRPr sz="4100"/>
            </a:lvl4pPr>
            <a:lvl5pPr>
              <a:buNone/>
              <a:defRPr sz="4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04666" y="4845684"/>
            <a:ext cx="16896226" cy="36529941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5772" y="6923524"/>
            <a:ext cx="1943174" cy="29223385"/>
          </a:xfrm>
        </p:spPr>
        <p:txBody>
          <a:bodyPr vert="vert270" lIns="208822" tIns="0" rIns="208822" anchor="t"/>
          <a:lstStyle>
            <a:lvl1pPr algn="ctr">
              <a:buNone/>
              <a:defRPr sz="91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36739" y="7134754"/>
            <a:ext cx="15139988" cy="28539017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146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161625" y="20438658"/>
            <a:ext cx="8579326" cy="15708251"/>
          </a:xfrm>
        </p:spPr>
        <p:txBody>
          <a:bodyPr lIns="0" tIns="0" rIns="208822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5900"/>
            </a:lvl1pPr>
            <a:lvl2pPr>
              <a:buFontTx/>
              <a:buNone/>
              <a:defRPr sz="5500"/>
            </a:lvl2pPr>
            <a:lvl3pPr>
              <a:buFontTx/>
              <a:buNone/>
              <a:defRPr sz="4600"/>
            </a:lvl3pPr>
            <a:lvl4pPr>
              <a:buFontTx/>
              <a:buNone/>
              <a:defRPr sz="4100"/>
            </a:lvl4pPr>
            <a:lvl5pPr>
              <a:buFontTx/>
              <a:buNone/>
              <a:defRPr sz="4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3" y="2289729"/>
            <a:ext cx="30279975" cy="52687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3"/>
            <a:ext cx="30279975" cy="1939199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2" y="1924302"/>
            <a:ext cx="30279978" cy="570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17915594" y="2248705"/>
            <a:ext cx="12364386" cy="5685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17915654" y="2747239"/>
            <a:ext cx="12364326" cy="112380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17906178" y="3105485"/>
            <a:ext cx="10143792" cy="17123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24417521" y="3676259"/>
            <a:ext cx="5298996" cy="2283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30084486" y="-12490"/>
            <a:ext cx="190826" cy="388130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29950422" y="-12490"/>
            <a:ext cx="90840" cy="388130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29887329" y="-12490"/>
            <a:ext cx="30280" cy="3881306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29721739" y="-12490"/>
            <a:ext cx="90840" cy="3881306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29523893" y="2372"/>
            <a:ext cx="181680" cy="3652994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29384143" y="2372"/>
            <a:ext cx="30280" cy="3652994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513999" y="7134754"/>
            <a:ext cx="27251978" cy="6659104"/>
          </a:xfrm>
          <a:prstGeom prst="rect">
            <a:avLst/>
          </a:prstGeom>
        </p:spPr>
        <p:txBody>
          <a:bodyPr vert="horz" lIns="417643" tIns="208822" rIns="417643" bIns="208822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513999" y="14041196"/>
            <a:ext cx="27251978" cy="26997910"/>
          </a:xfrm>
          <a:prstGeom prst="rect">
            <a:avLst/>
          </a:prstGeom>
        </p:spPr>
        <p:txBody>
          <a:bodyPr vert="horz" lIns="417643" tIns="208822" rIns="417643" bIns="208822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21811039" y="3824228"/>
            <a:ext cx="3169940" cy="2853902"/>
          </a:xfrm>
          <a:prstGeom prst="rect">
            <a:avLst/>
          </a:prstGeom>
        </p:spPr>
        <p:txBody>
          <a:bodyPr vert="horz" lIns="417643" tIns="208822" rIns="417643" bIns="208822"/>
          <a:lstStyle>
            <a:lvl1pPr algn="l" eaLnBrk="1" latinLnBrk="0" hangingPunct="1">
              <a:defRPr kumimoji="0" sz="3700">
                <a:solidFill>
                  <a:schemeClr val="accent2"/>
                </a:solidFill>
              </a:defRPr>
            </a:lvl1pPr>
          </a:lstStyle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7410986" y="3824228"/>
            <a:ext cx="4390596" cy="2853902"/>
          </a:xfrm>
          <a:prstGeom prst="rect">
            <a:avLst/>
          </a:prstGeom>
        </p:spPr>
        <p:txBody>
          <a:bodyPr vert="horz" lIns="417643" tIns="208822" rIns="417643" bIns="208822"/>
          <a:lstStyle>
            <a:lvl1pPr algn="r" eaLnBrk="1" latinLnBrk="0" hangingPunct="1">
              <a:defRPr kumimoji="0" sz="37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27070298" y="14182"/>
            <a:ext cx="2523331" cy="2283121"/>
          </a:xfrm>
          <a:prstGeom prst="rect">
            <a:avLst/>
          </a:prstGeom>
        </p:spPr>
        <p:txBody>
          <a:bodyPr vert="horz" lIns="417643" tIns="208822" rIns="417643" bIns="208822" anchor="b"/>
          <a:lstStyle>
            <a:lvl1pPr algn="r" eaLnBrk="1" latinLnBrk="0" hangingPunct="1">
              <a:defRPr kumimoji="0" sz="8200">
                <a:solidFill>
                  <a:srgbClr val="FFFFFF"/>
                </a:solidFill>
              </a:defRPr>
            </a:lvl1pPr>
          </a:lstStyle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18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670572" indent="-1169401" algn="l" rtl="0" eaLnBrk="1" latinLnBrk="0" hangingPunct="1">
        <a:spcBef>
          <a:spcPts val="1370"/>
        </a:spcBef>
        <a:buClr>
          <a:schemeClr val="accent3"/>
        </a:buClr>
        <a:buFont typeface="Georgia"/>
        <a:buChar char="•"/>
        <a:defRPr kumimoji="0"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3007030" indent="-1127636" algn="l" rtl="0" eaLnBrk="1" latinLnBrk="0" hangingPunct="1">
        <a:spcBef>
          <a:spcPts val="1370"/>
        </a:spcBef>
        <a:buClr>
          <a:schemeClr val="accent2"/>
        </a:buClr>
        <a:buFont typeface="Georgia"/>
        <a:buChar char="▫"/>
        <a:defRPr kumimoji="0" sz="119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4218195" indent="-1002343" algn="l" rtl="0" eaLnBrk="1" latinLnBrk="0" hangingPunct="1">
        <a:spcBef>
          <a:spcPts val="1370"/>
        </a:spcBef>
        <a:buClr>
          <a:schemeClr val="accent1"/>
        </a:buClr>
        <a:buFont typeface="Wingdings 2"/>
        <a:buChar char=""/>
        <a:defRPr kumimoji="0" sz="11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387595" indent="-918815" algn="l" rtl="0" eaLnBrk="1" latinLnBrk="0" hangingPunct="1">
        <a:spcBef>
          <a:spcPts val="1370"/>
        </a:spcBef>
        <a:buClr>
          <a:schemeClr val="accent1"/>
        </a:buClr>
        <a:buFont typeface="Wingdings 2"/>
        <a:buChar char=""/>
        <a:defRPr kumimoji="0" sz="10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348174" indent="-835286" algn="l" rtl="0" eaLnBrk="1" latinLnBrk="0" hangingPunct="1">
        <a:spcBef>
          <a:spcPts val="1370"/>
        </a:spcBef>
        <a:buClr>
          <a:schemeClr val="accent3"/>
        </a:buClr>
        <a:buFont typeface="Georgia"/>
        <a:buChar char="▫"/>
        <a:defRPr kumimoji="0" sz="91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7350518" indent="-835286" algn="l" rtl="0" eaLnBrk="1" latinLnBrk="0" hangingPunct="1">
        <a:spcBef>
          <a:spcPts val="1370"/>
        </a:spcBef>
        <a:buClr>
          <a:schemeClr val="accent3"/>
        </a:buClr>
        <a:buFont typeface="Georgia"/>
        <a:buChar char="▫"/>
        <a:defRPr kumimoji="0" sz="82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8352861" indent="-835286" algn="l" rtl="0" eaLnBrk="1" latinLnBrk="0" hangingPunct="1">
        <a:spcBef>
          <a:spcPts val="1370"/>
        </a:spcBef>
        <a:buClr>
          <a:schemeClr val="accent3"/>
        </a:buClr>
        <a:buFont typeface="Georgia"/>
        <a:buChar char="▫"/>
        <a:defRPr kumimoji="0" sz="73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9271676" indent="-835286" algn="l" rtl="0" eaLnBrk="1" latinLnBrk="0" hangingPunct="1">
        <a:spcBef>
          <a:spcPts val="1370"/>
        </a:spcBef>
        <a:buClr>
          <a:schemeClr val="accent3"/>
        </a:buClr>
        <a:buFont typeface="Georgia"/>
        <a:buChar char="◦"/>
        <a:defRPr kumimoji="0" sz="69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10232255" indent="-835286" algn="l" rtl="0" eaLnBrk="1" latinLnBrk="0" hangingPunct="1">
        <a:spcBef>
          <a:spcPts val="1370"/>
        </a:spcBef>
        <a:buClr>
          <a:schemeClr val="accent3"/>
        </a:buClr>
        <a:buFont typeface="Georgia"/>
        <a:buChar char="◦"/>
        <a:defRPr kumimoji="0" sz="6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9530" y="1197746"/>
            <a:ext cx="21002773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Franklin Gothic Medium Cond" panose="020B0606030402020204" pitchFamily="34" charset="0"/>
              </a:rPr>
              <a:t>Макет </a:t>
            </a:r>
            <a:r>
              <a:rPr lang="ru-RU" sz="6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Franklin Gothic Medium Cond" panose="020B0606030402020204" pitchFamily="34" charset="0"/>
              </a:rPr>
              <a:t>биопротеза</a:t>
            </a:r>
            <a:r>
              <a:rPr lang="ru-RU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Franklin Gothic Medium Cond" panose="020B0606030402020204" pitchFamily="34" charset="0"/>
              </a:rPr>
              <a:t> руки на базе </a:t>
            </a:r>
            <a:r>
              <a:rPr lang="ru-RU" sz="6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Franklin Gothic Medium Cond" panose="020B0606030402020204" pitchFamily="34" charset="0"/>
              </a:rPr>
              <a:t>Lego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25674004" y="464358"/>
            <a:ext cx="4110773" cy="4000528"/>
          </a:xfrm>
          <a:prstGeom prst="ellipse">
            <a:avLst/>
          </a:prstGeom>
          <a:noFill/>
          <a:ln>
            <a:noFill/>
          </a:ln>
          <a:effectLst/>
          <a:extLst/>
        </p:spPr>
      </p:pic>
      <p:sp>
        <p:nvSpPr>
          <p:cNvPr id="7" name="TextBox 6"/>
          <p:cNvSpPr txBox="1"/>
          <p:nvPr/>
        </p:nvSpPr>
        <p:spPr>
          <a:xfrm>
            <a:off x="0" y="2541241"/>
            <a:ext cx="30279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Степанов Семен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2849" y="3093675"/>
            <a:ext cx="21502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latin typeface="Arial" pitchFamily="34" charset="0"/>
                <a:cs typeface="Arial" pitchFamily="34" charset="0"/>
              </a:rPr>
              <a:t>МБОУ «</a:t>
            </a:r>
            <a:r>
              <a:rPr lang="ru-RU" sz="3600" i="1" dirty="0" err="1" smtClean="0">
                <a:latin typeface="Arial" pitchFamily="34" charset="0"/>
                <a:cs typeface="Arial" pitchFamily="34" charset="0"/>
              </a:rPr>
              <a:t>Бердигестяхская</a:t>
            </a: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 СОШ с углубленным изучением отдельных предметов им. Афанасия Осипова»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ул. </a:t>
            </a:r>
            <a:r>
              <a:rPr lang="ru-RU" sz="3600" i="1" dirty="0" err="1" smtClean="0">
                <a:latin typeface="Arial" pitchFamily="34" charset="0"/>
                <a:cs typeface="Arial" pitchFamily="34" charset="0"/>
              </a:rPr>
              <a:t>Коврова</a:t>
            </a: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 24, </a:t>
            </a:r>
            <a:r>
              <a:rPr lang="ru-RU" sz="3600" i="1" dirty="0" err="1" smtClean="0">
                <a:latin typeface="Arial" pitchFamily="34" charset="0"/>
                <a:cs typeface="Arial" pitchFamily="34" charset="0"/>
              </a:rPr>
              <a:t>с.Бердигестях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 Горный улус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Республика Саха (Якутия)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" y="4292290"/>
            <a:ext cx="30279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e-mail</a:t>
            </a:r>
            <a:r>
              <a:rPr lang="ru-RU" sz="36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standoffprizrakpro@gmail.com</a:t>
            </a:r>
            <a:endParaRPr lang="ru-RU" sz="3600" i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453830" y="5006670"/>
            <a:ext cx="29188071" cy="1582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2084826"/>
            <a:ext cx="1668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671372" y="20632098"/>
            <a:ext cx="4339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252305" y="5197776"/>
            <a:ext cx="6207050" cy="173278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660033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1</a:t>
            </a:r>
            <a:r>
              <a:rPr lang="en-US" sz="4000" b="1" dirty="0" smtClean="0">
                <a:solidFill>
                  <a:srgbClr val="660033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 </a:t>
            </a:r>
            <a:r>
              <a:rPr lang="ru-RU" sz="4000" b="1" dirty="0" smtClean="0">
                <a:solidFill>
                  <a:srgbClr val="660033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Актуальность 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развитие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нейротехнологии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направлено на привлечение обучающихся к современным технологиям конструирования робототехники, программирования, изучения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нейротехнологий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биологического строения человека.  В будущем специалисты в данной сфере будут востребованы не только в медицинской индустрии, но и в промышленности для создания новых интерфейсов человек – машина, управление роботами – манипуляторами на производстве, обучении персонала предприятий.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Бионическая рука с подвижностью каждого пальца и настраиваемыми жестами.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48979" y="22556346"/>
            <a:ext cx="6110376" cy="160351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en-US" sz="4000" b="1" dirty="0">
                <a:solidFill>
                  <a:srgbClr val="660033"/>
                </a:solidFill>
                <a:latin typeface="Arial Black" pitchFamily="34" charset="0"/>
                <a:cs typeface="Arial" pitchFamily="34" charset="0"/>
              </a:rPr>
              <a:t>2</a:t>
            </a:r>
            <a:r>
              <a:rPr lang="ru-RU" sz="4000" b="1" dirty="0" smtClean="0">
                <a:solidFill>
                  <a:srgbClr val="660033"/>
                </a:solidFill>
                <a:latin typeface="Arial Black" pitchFamily="34" charset="0"/>
                <a:cs typeface="Arial" pitchFamily="34" charset="0"/>
              </a:rPr>
              <a:t>. Цель </a:t>
            </a:r>
            <a:endParaRPr lang="en-US" sz="4000" b="1" dirty="0" smtClean="0">
              <a:solidFill>
                <a:srgbClr val="660033"/>
              </a:solidFill>
              <a:latin typeface="Arial Black" pitchFamily="34" charset="0"/>
              <a:cs typeface="Arial" pitchFamily="34" charset="0"/>
            </a:endParaRPr>
          </a:p>
          <a:p>
            <a:pPr algn="just"/>
            <a:r>
              <a:rPr lang="ru-RU" sz="4000" dirty="0">
                <a:latin typeface="Arial" pitchFamily="34" charset="0"/>
                <a:cs typeface="Arial" pitchFamily="34" charset="0"/>
              </a:rPr>
              <a:t>Цель нашего  проекта конструирование макета </a:t>
            </a:r>
            <a:r>
              <a:rPr lang="ru-RU" sz="4000" dirty="0" err="1">
                <a:latin typeface="Arial" pitchFamily="34" charset="0"/>
                <a:cs typeface="Arial" pitchFamily="34" charset="0"/>
              </a:rPr>
              <a:t>биопротеза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руки на базе </a:t>
            </a:r>
            <a:r>
              <a:rPr lang="ru-RU" sz="4000" dirty="0" err="1">
                <a:latin typeface="Arial" pitchFamily="34" charset="0"/>
                <a:cs typeface="Arial" pitchFamily="34" charset="0"/>
              </a:rPr>
              <a:t>Lego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>
                <a:latin typeface="Arial" pitchFamily="34" charset="0"/>
                <a:cs typeface="Arial" pitchFamily="34" charset="0"/>
              </a:rPr>
              <a:t>Mindstorms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EV3 используя набор </a:t>
            </a:r>
            <a:r>
              <a:rPr lang="ru-RU" sz="4000" dirty="0" err="1">
                <a:latin typeface="Arial" pitchFamily="34" charset="0"/>
                <a:cs typeface="Arial" pitchFamily="34" charset="0"/>
              </a:rPr>
              <a:t>BiTronics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>
                <a:latin typeface="Arial" pitchFamily="34" charset="0"/>
                <a:cs typeface="Arial" pitchFamily="34" charset="0"/>
              </a:rPr>
              <a:t>Neurolab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ru-RU" sz="4000" dirty="0">
                <a:latin typeface="Arial" pitchFamily="34" charset="0"/>
                <a:cs typeface="Arial" pitchFamily="34" charset="0"/>
              </a:rPr>
              <a:t>Сделать макет протеза для людей с </a:t>
            </a:r>
            <a:r>
              <a:rPr lang="ru-RU" sz="4000" dirty="0" err="1">
                <a:latin typeface="Arial" pitchFamily="34" charset="0"/>
                <a:cs typeface="Arial" pitchFamily="34" charset="0"/>
              </a:rPr>
              <a:t>ограничеными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возможностями 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4000" b="1" dirty="0" smtClean="0">
                <a:solidFill>
                  <a:srgbClr val="660033"/>
                </a:solidFill>
                <a:latin typeface="Arial Black" pitchFamily="34" charset="0"/>
                <a:cs typeface="Arial" pitchFamily="34" charset="0"/>
              </a:rPr>
              <a:t>3</a:t>
            </a:r>
            <a:r>
              <a:rPr lang="ru-RU" sz="4000" b="1" dirty="0" smtClean="0">
                <a:solidFill>
                  <a:srgbClr val="660033"/>
                </a:solidFill>
                <a:latin typeface="Arial Black" pitchFamily="34" charset="0"/>
                <a:cs typeface="Arial" pitchFamily="34" charset="0"/>
              </a:rPr>
              <a:t>.</a:t>
            </a:r>
            <a:r>
              <a:rPr lang="en-US" sz="4000" b="1" dirty="0" smtClean="0">
                <a:solidFill>
                  <a:srgbClr val="660033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660033"/>
                </a:solidFill>
                <a:latin typeface="Arial Black" pitchFamily="34" charset="0"/>
                <a:cs typeface="Arial" pitchFamily="34" charset="0"/>
              </a:rPr>
              <a:t>Задачи </a:t>
            </a:r>
            <a:r>
              <a:rPr lang="en-US" sz="4000" b="1" dirty="0" smtClean="0">
                <a:solidFill>
                  <a:srgbClr val="660033"/>
                </a:solidFill>
                <a:latin typeface="Arial Black" pitchFamily="34" charset="0"/>
                <a:cs typeface="Arial" pitchFamily="34" charset="0"/>
              </a:rPr>
              <a:t> </a:t>
            </a:r>
            <a:endParaRPr lang="ru-RU" sz="4000" b="1" dirty="0" smtClean="0">
              <a:solidFill>
                <a:srgbClr val="660033"/>
              </a:solidFill>
              <a:latin typeface="Arial Black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развивать творческие способности и логическое мышление обучающихся;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развивать умения творчески подходить к решению задачи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Узнать что ЭМГ.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Узнать что принцип работы модуля </a:t>
            </a:r>
            <a:r>
              <a:rPr lang="ru-RU" sz="4000" dirty="0" err="1">
                <a:latin typeface="Arial" pitchFamily="34" charset="0"/>
                <a:cs typeface="Arial" pitchFamily="34" charset="0"/>
              </a:rPr>
              <a:t>эмг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Собрать демонстрационную модель макет руки.</a:t>
            </a:r>
          </a:p>
          <a:p>
            <a:pPr lvl="0" algn="just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625416" y="5197776"/>
            <a:ext cx="11385047" cy="1455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660033"/>
                </a:solidFill>
                <a:latin typeface="Arial Black" pitchFamily="34" charset="0"/>
                <a:cs typeface="Arial" pitchFamily="34" charset="0"/>
              </a:rPr>
              <a:t>4</a:t>
            </a:r>
            <a:r>
              <a:rPr lang="ru-RU" sz="4000" b="1" dirty="0" smtClean="0">
                <a:solidFill>
                  <a:srgbClr val="660033"/>
                </a:solidFill>
                <a:latin typeface="Arial Black" pitchFamily="34" charset="0"/>
                <a:cs typeface="Arial" pitchFamily="34" charset="0"/>
              </a:rPr>
              <a:t>. </a:t>
            </a: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Электромиография (ЭМГ)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Электромиография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метод диагностики нарушений нервно-мышечной системы, основанный на показателях биоэлектрической активности мышц. В основе исследования лежит способность мышечной ткани создавать электрическую активность при каждом сокращении.</a:t>
            </a:r>
          </a:p>
          <a:p>
            <a:pPr>
              <a:buNone/>
            </a:pP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ЭМГ 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с помощью </a:t>
            </a:r>
            <a:r>
              <a:rPr lang="ru-RU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электромиографа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Аппарат регистрирует биоэлектрическую активность, передавая ее на экраны </a:t>
            </a: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монитора</a:t>
            </a:r>
            <a:endParaRPr lang="en-US" sz="4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4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ct val="0"/>
              </a:spcBef>
              <a:defRPr/>
            </a:pPr>
            <a:endParaRPr lang="ru-RU" sz="4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ct val="0"/>
              </a:spcBef>
              <a:defRPr/>
            </a:pPr>
            <a:endParaRPr lang="ru-RU" sz="4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ct val="0"/>
              </a:spcBef>
              <a:defRPr/>
            </a:pPr>
            <a:endParaRPr lang="en-US" sz="4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ct val="0"/>
              </a:spcBef>
              <a:defRPr/>
            </a:pPr>
            <a:endParaRPr lang="en-US" sz="4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ct val="0"/>
              </a:spcBef>
              <a:defRPr/>
            </a:pPr>
            <a:endParaRPr lang="en-US" sz="4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ct val="0"/>
              </a:spcBef>
              <a:defRPr/>
            </a:pPr>
            <a:endParaRPr lang="en-US" sz="4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ct val="0"/>
              </a:spcBef>
              <a:defRPr/>
            </a:pPr>
            <a:endParaRPr lang="en-US" sz="4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ct val="0"/>
              </a:spcBef>
              <a:defRPr/>
            </a:pPr>
            <a:endParaRPr lang="en-US" sz="4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9"/>
          <p:cNvSpPr>
            <a:spLocks noChangeArrowheads="1"/>
          </p:cNvSpPr>
          <p:nvPr/>
        </p:nvSpPr>
        <p:spPr bwMode="auto">
          <a:xfrm>
            <a:off x="320019" y="38563072"/>
            <a:ext cx="29811495" cy="40318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8 . </a:t>
            </a:r>
            <a:r>
              <a:rPr lang="ru-RU" sz="4000" b="1" dirty="0" smtClean="0">
                <a:solidFill>
                  <a:srgbClr val="660033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В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ыводы: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проект дал мне большой опыт в сфере робототехники и программировании с помощью этого маленького проекта я хочу помочь людям с ограниченными возможностями  что бы им было легче проходить через этот сложный  период жизни </a:t>
            </a:r>
          </a:p>
          <a:p>
            <a:pPr algn="just">
              <a:spcBef>
                <a:spcPts val="600"/>
              </a:spcBef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рад что у меня появился такой шанс помочь людям и я этим смогу сделать мир лучше</a:t>
            </a:r>
          </a:p>
          <a:p>
            <a:pPr algn="just">
              <a:spcBef>
                <a:spcPts val="600"/>
              </a:spcBef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будущем я собираюсь улучшить свой проект что бы протез можно было закрепить на руке и использовать его в повседневной жизни </a:t>
            </a:r>
          </a:p>
          <a:p>
            <a:pPr algn="just">
              <a:spcBef>
                <a:spcPts val="600"/>
              </a:spcBef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8010463" y="21433300"/>
            <a:ext cx="12121051" cy="173278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4000" b="1" dirty="0" smtClean="0">
                <a:solidFill>
                  <a:srgbClr val="660033"/>
                </a:solidFill>
                <a:latin typeface="Arial Black" pitchFamily="34" charset="0"/>
                <a:cs typeface="Arial" pitchFamily="34" charset="0"/>
              </a:rPr>
              <a:t>  7.</a:t>
            </a:r>
            <a:r>
              <a:rPr lang="ru-RU" sz="40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en-US" sz="40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роботом/устройством</a:t>
            </a:r>
            <a:endParaRPr lang="en-US" sz="4000" b="1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4000" b="1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4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4000" b="1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4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" name="Объект 3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9" t="24933" r="46040" b="36286"/>
          <a:stretch/>
        </p:blipFill>
        <p:spPr bwMode="auto">
          <a:xfrm>
            <a:off x="18452357" y="24012720"/>
            <a:ext cx="11332422" cy="54651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Объект 3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2" t="12736" r="20580" b="21091"/>
          <a:stretch/>
        </p:blipFill>
        <p:spPr bwMode="auto">
          <a:xfrm>
            <a:off x="18452356" y="31341366"/>
            <a:ext cx="11332422" cy="67460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" descr="C:\Users\Робот-888\Desktop\ЭМГ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444" y="12907318"/>
            <a:ext cx="10054766" cy="6364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049924" y="5175852"/>
            <a:ext cx="12081590" cy="160967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7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7200" b="1" dirty="0">
                <a:solidFill>
                  <a:srgbClr val="660033"/>
                </a:solidFill>
                <a:latin typeface="Arial Black" pitchFamily="34" charset="0"/>
                <a:cs typeface="Arial" pitchFamily="34" charset="0"/>
              </a:rPr>
              <a:t>. </a:t>
            </a: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Функциональные возможности</a:t>
            </a:r>
            <a:r>
              <a:rPr lang="ru-RU" sz="4400" dirty="0"/>
              <a:t>.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Управление макетом руки происходит за счет регистрации на поверхности кожи </a:t>
            </a:r>
            <a:r>
              <a:rPr lang="ru-RU" sz="4400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электромиографических</a:t>
            </a:r>
            <a:r>
              <a:rPr lang="ru-RU" sz="4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сигналов посредством датчика ЭМГ, зафиксированном на предплечье. С помощью датчика цвета мы настроили макет руки  на следующие жесты: 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Датчик цвета видит: </a:t>
            </a:r>
            <a:r>
              <a:rPr lang="ru-RU" sz="4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Зеленый цвет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Жест №2   сжаты: все пальцы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Датчик цвета видит: 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Синий цвет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Жест №3 – разогнуты: большой палец. Сжаты: все остальные 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Датчик цвета видит: </a:t>
            </a:r>
            <a:r>
              <a:rPr lang="ru-RU" sz="44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Белый цвет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Жест №4 – разогнуты: средний палец. Сжаты: все остальные.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Датчик цвета видит: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Красный цвет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Жест №5 - – разогнуты: указательный палец. Сжаты: все остальные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Датчик цвета видит: </a:t>
            </a:r>
            <a:r>
              <a:rPr lang="ru-RU" sz="44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Желтый цвет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Жест №6 разогнуты: указательный и средний палец. Сжаты: все остальные</a:t>
            </a:r>
            <a:endParaRPr lang="en-US" sz="4400" i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endParaRPr lang="ru-RU" sz="4400" i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6639342" y="19723011"/>
            <a:ext cx="11410582" cy="9648795"/>
            <a:chOff x="18360318" y="21706527"/>
            <a:chExt cx="11628895" cy="9648795"/>
          </a:xfrm>
        </p:grpSpPr>
        <p:sp>
          <p:nvSpPr>
            <p:cNvPr id="6" name="TextBox 5"/>
            <p:cNvSpPr txBox="1"/>
            <p:nvPr/>
          </p:nvSpPr>
          <p:spPr>
            <a:xfrm>
              <a:off x="18360318" y="21706527"/>
              <a:ext cx="11628895" cy="96487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>
                    <a:prstDash val="solid"/>
                  </a:ln>
                  <a:gradFill rotWithShape="1">
                    <a:gsLst>
                      <a:gs pos="0">
                        <a:schemeClr val="accent4">
                          <a:tint val="70000"/>
                          <a:satMod val="200000"/>
                        </a:schemeClr>
                      </a:gs>
                      <a:gs pos="40000">
                        <a:schemeClr val="accent4">
                          <a:tint val="90000"/>
                          <a:satMod val="130000"/>
                        </a:schemeClr>
                      </a:gs>
                      <a:gs pos="50000">
                        <a:schemeClr val="accent4">
                          <a:tint val="90000"/>
                          <a:satMod val="130000"/>
                        </a:schemeClr>
                      </a:gs>
                      <a:gs pos="68000">
                        <a:schemeClr val="accent4">
                          <a:tint val="90000"/>
                          <a:satMod val="130000"/>
                        </a:schemeClr>
                      </a:gs>
                      <a:gs pos="100000">
                        <a:schemeClr val="accent4">
                          <a:tint val="70000"/>
                          <a:satMod val="200000"/>
                        </a:schemeClr>
                      </a:gs>
                    </a:gsLst>
                    <a:lin ang="5400000"/>
                  </a:gra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5. Перечень </a:t>
              </a:r>
              <a:r>
                <a:rPr lang="ru-RU" sz="4800" b="1" dirty="0">
                  <a:ln>
                    <a:prstDash val="solid"/>
                  </a:ln>
                  <a:gradFill rotWithShape="1">
                    <a:gsLst>
                      <a:gs pos="0">
                        <a:schemeClr val="accent4">
                          <a:tint val="70000"/>
                          <a:satMod val="200000"/>
                        </a:schemeClr>
                      </a:gs>
                      <a:gs pos="40000">
                        <a:schemeClr val="accent4">
                          <a:tint val="90000"/>
                          <a:satMod val="130000"/>
                        </a:schemeClr>
                      </a:gs>
                      <a:gs pos="50000">
                        <a:schemeClr val="accent4">
                          <a:tint val="90000"/>
                          <a:satMod val="130000"/>
                        </a:schemeClr>
                      </a:gs>
                      <a:gs pos="68000">
                        <a:schemeClr val="accent4">
                          <a:tint val="90000"/>
                          <a:satMod val="130000"/>
                        </a:schemeClr>
                      </a:gs>
                      <a:gs pos="100000">
                        <a:schemeClr val="accent4">
                          <a:tint val="70000"/>
                          <a:satMod val="200000"/>
                        </a:schemeClr>
                      </a:gs>
                    </a:gsLst>
                    <a:lin ang="5400000"/>
                  </a:gra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использованных </a:t>
              </a:r>
              <a:r>
                <a:rPr lang="ru-RU" sz="4800" b="1" dirty="0" smtClean="0">
                  <a:ln>
                    <a:prstDash val="solid"/>
                  </a:ln>
                  <a:gradFill rotWithShape="1">
                    <a:gsLst>
                      <a:gs pos="0">
                        <a:schemeClr val="accent4">
                          <a:tint val="70000"/>
                          <a:satMod val="200000"/>
                        </a:schemeClr>
                      </a:gs>
                      <a:gs pos="40000">
                        <a:schemeClr val="accent4">
                          <a:tint val="90000"/>
                          <a:satMod val="130000"/>
                        </a:schemeClr>
                      </a:gs>
                      <a:gs pos="50000">
                        <a:schemeClr val="accent4">
                          <a:tint val="90000"/>
                          <a:satMod val="130000"/>
                        </a:schemeClr>
                      </a:gs>
                      <a:gs pos="68000">
                        <a:schemeClr val="accent4">
                          <a:tint val="90000"/>
                          <a:satMod val="130000"/>
                        </a:schemeClr>
                      </a:gs>
                      <a:gs pos="100000">
                        <a:schemeClr val="accent4">
                          <a:tint val="70000"/>
                          <a:satMod val="200000"/>
                        </a:schemeClr>
                      </a:gs>
                    </a:gsLst>
                    <a:lin ang="5400000"/>
                  </a:gra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деталей</a:t>
              </a:r>
            </a:p>
            <a:p>
              <a:endParaRPr lang="ru-RU" sz="4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  <a:p>
              <a:endParaRPr lang="en-US" sz="4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  <a:p>
              <a:endParaRPr lang="en-US" sz="7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  <a:p>
              <a:endParaRPr lang="en-US" sz="7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  <a:p>
              <a:endParaRPr lang="en-US" sz="7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  <a:p>
              <a:endParaRPr lang="en-US" sz="7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  <a:p>
              <a:endParaRPr lang="en-US" sz="7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  <a:p>
              <a:endParaRPr lang="ru-RU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</p:txBody>
        </p:sp>
        <p:pic>
          <p:nvPicPr>
            <p:cNvPr id="1026" name="Picture 2" descr="C:\Users\Робот-888\Desktop\табл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18055" y="23398534"/>
              <a:ext cx="11259011" cy="65956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18452358" y="22423727"/>
            <a:ext cx="11189544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7.1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 для 1-го микрокомпьютера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452355" y="29706367"/>
            <a:ext cx="11332422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7.2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 для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-го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микрокомпьютера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35131" y="30368086"/>
            <a:ext cx="921702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0" name="Picture 2" descr="C:\Users\Робот-888\Desktop\1234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404" y="29609594"/>
            <a:ext cx="11287069" cy="885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1621</TotalTime>
  <Words>341</Words>
  <Application>Microsoft Office PowerPoint</Application>
  <PresentationFormat>Произвольный</PresentationFormat>
  <Paragraphs>82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год год экологии в России</dc:title>
  <dc:creator>biblioteka1</dc:creator>
  <cp:lastModifiedBy>Робот-888</cp:lastModifiedBy>
  <cp:revision>126</cp:revision>
  <dcterms:created xsi:type="dcterms:W3CDTF">2017-12-13T05:36:28Z</dcterms:created>
  <dcterms:modified xsi:type="dcterms:W3CDTF">2022-12-23T05:13:14Z</dcterms:modified>
</cp:coreProperties>
</file>