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5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2661"/>
  </p:normalViewPr>
  <p:slideViewPr>
    <p:cSldViewPr snapToGrid="0">
      <p:cViewPr>
        <p:scale>
          <a:sx n="28" d="100"/>
          <a:sy n="28" d="100"/>
        </p:scale>
        <p:origin x="10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3;&#1089;&#1086;&#1096;\Desktop\&#1053;&#1055;&#1050;%202022\&#1076;&#1072;&#1081;&#1072;&#1072;&#1085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3;&#1089;&#1086;&#1096;\Desktop\&#1053;&#1055;&#1050;%202022\&#1076;&#1072;&#1081;&#1072;&#1072;&#1085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3;&#1089;&#1086;&#1096;\Desktop\&#1053;&#1055;&#1050;%202022\&#1076;&#1072;&#1081;&#1072;&#1072;&#1085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73;&#1089;&#1086;&#1096;\Desktop\&#1053;&#1055;&#1050;%202022\&#1076;&#1072;&#1081;&#1072;&#1072;&#1085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Возраст рыб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3158325080520768E-3"/>
          <c:y val="4.4496318908242051E-2"/>
          <c:w val="0.97452584241142715"/>
          <c:h val="0.8648063202202186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Куол Эбэ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Рыба № 1</c:v>
                </c:pt>
                <c:pt idx="1">
                  <c:v>Рыба № 2 </c:v>
                </c:pt>
                <c:pt idx="2">
                  <c:v>Рыба №3  </c:v>
                </c:pt>
                <c:pt idx="3">
                  <c:v>Рыба №4</c:v>
                </c:pt>
                <c:pt idx="4">
                  <c:v>Рыба №5</c:v>
                </c:pt>
                <c:pt idx="5">
                  <c:v>Средний возраст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3A-904F-8E4C-018FA98D3EF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Дуолу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Рыба № 1</c:v>
                </c:pt>
                <c:pt idx="1">
                  <c:v>Рыба № 2 </c:v>
                </c:pt>
                <c:pt idx="2">
                  <c:v>Рыба №3  </c:v>
                </c:pt>
                <c:pt idx="3">
                  <c:v>Рыба №4</c:v>
                </c:pt>
                <c:pt idx="4">
                  <c:v>Рыба №5</c:v>
                </c:pt>
                <c:pt idx="5">
                  <c:v>Средний возраст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3A-904F-8E4C-018FA98D3EF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Чымаадыйа 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Рыба № 1</c:v>
                </c:pt>
                <c:pt idx="1">
                  <c:v>Рыба № 2 </c:v>
                </c:pt>
                <c:pt idx="2">
                  <c:v>Рыба №3  </c:v>
                </c:pt>
                <c:pt idx="3">
                  <c:v>Рыба №4</c:v>
                </c:pt>
                <c:pt idx="4">
                  <c:v>Рыба №5</c:v>
                </c:pt>
                <c:pt idx="5">
                  <c:v>Средний возраст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 formatCode="0.00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3A-904F-8E4C-018FA98D3EF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Бэйдинэ Эбэ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Рыба № 1</c:v>
                </c:pt>
                <c:pt idx="1">
                  <c:v>Рыба № 2 </c:v>
                </c:pt>
                <c:pt idx="2">
                  <c:v>Рыба №3  </c:v>
                </c:pt>
                <c:pt idx="3">
                  <c:v>Рыба №4</c:v>
                </c:pt>
                <c:pt idx="4">
                  <c:v>Рыба №5</c:v>
                </c:pt>
                <c:pt idx="5">
                  <c:v>Средний возраст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 formatCode="0.00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3A-904F-8E4C-018FA98D3E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2625712"/>
        <c:axId val="1752628624"/>
      </c:lineChart>
      <c:catAx>
        <c:axId val="175262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628624"/>
        <c:crosses val="autoZero"/>
        <c:auto val="1"/>
        <c:lblAlgn val="ctr"/>
        <c:lblOffset val="100"/>
        <c:noMultiLvlLbl val="0"/>
      </c:catAx>
      <c:valAx>
        <c:axId val="17526286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5262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Высота Н, в см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Лист2!$A$1</c:f>
              <c:strCache>
                <c:ptCount val="1"/>
                <c:pt idx="0">
                  <c:v>Название озер: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Лист2!$B$1:$G$1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D-2B42-8C96-C4A0CEF19977}"/>
            </c:ext>
          </c:extLst>
        </c:ser>
        <c:ser>
          <c:idx val="1"/>
          <c:order val="1"/>
          <c:tx>
            <c:strRef>
              <c:f>Лист2!$A$2</c:f>
              <c:strCache>
                <c:ptCount val="1"/>
                <c:pt idx="0">
                  <c:v>Куол Эбэ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Лист2!$B$2:$G$2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4D-2B42-8C96-C4A0CEF19977}"/>
            </c:ext>
          </c:extLst>
        </c:ser>
        <c:ser>
          <c:idx val="2"/>
          <c:order val="2"/>
          <c:tx>
            <c:strRef>
              <c:f>Лист2!$A$3</c:f>
              <c:strCache>
                <c:ptCount val="1"/>
                <c:pt idx="0">
                  <c:v>Дуолу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Лист2!$B$3:$G$3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4D-2B42-8C96-C4A0CEF19977}"/>
            </c:ext>
          </c:extLst>
        </c:ser>
        <c:ser>
          <c:idx val="3"/>
          <c:order val="3"/>
          <c:tx>
            <c:strRef>
              <c:f>Лист2!$A$4</c:f>
              <c:strCache>
                <c:ptCount val="1"/>
                <c:pt idx="0">
                  <c:v>Чымаадыйа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Лист2!$B$4:$G$4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 formatCode="0.00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4D-2B42-8C96-C4A0CEF19977}"/>
            </c:ext>
          </c:extLst>
        </c:ser>
        <c:ser>
          <c:idx val="4"/>
          <c:order val="4"/>
          <c:tx>
            <c:strRef>
              <c:f>Лист2!$A$5</c:f>
              <c:strCache>
                <c:ptCount val="1"/>
                <c:pt idx="0">
                  <c:v>Бэйдинэ Эбэ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Лист2!$B$5:$G$5</c:f>
              <c:numCache>
                <c:formatCode>General</c:formatCode>
                <c:ptCount val="6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11</c:v>
                </c:pt>
                <c:pt idx="4">
                  <c:v>11</c:v>
                </c:pt>
                <c:pt idx="5" formatCode="0.00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4D-2B42-8C96-C4A0CEF19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899888"/>
        <c:axId val="1637911536"/>
      </c:barChart>
      <c:catAx>
        <c:axId val="1637899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911536"/>
        <c:crosses val="autoZero"/>
        <c:auto val="1"/>
        <c:lblAlgn val="ctr"/>
        <c:lblOffset val="100"/>
        <c:noMultiLvlLbl val="0"/>
      </c:catAx>
      <c:valAx>
        <c:axId val="163791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89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Абсолютная длина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Лист3!$A$1</c:f>
              <c:strCache>
                <c:ptCount val="1"/>
                <c:pt idx="0">
                  <c:v>Длина А: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Лист3!$B$1:$G$1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2-ED41-8552-0BB4D3132427}"/>
            </c:ext>
          </c:extLst>
        </c:ser>
        <c:ser>
          <c:idx val="1"/>
          <c:order val="1"/>
          <c:tx>
            <c:strRef>
              <c:f>Лист3!$A$2</c:f>
              <c:strCache>
                <c:ptCount val="1"/>
                <c:pt idx="0">
                  <c:v>Куол Эбэ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Лист3!$B$2:$G$2</c:f>
              <c:numCache>
                <c:formatCode>General</c:formatCode>
                <c:ptCount val="6"/>
                <c:pt idx="0">
                  <c:v>22</c:v>
                </c:pt>
                <c:pt idx="1">
                  <c:v>12</c:v>
                </c:pt>
                <c:pt idx="2">
                  <c:v>18</c:v>
                </c:pt>
                <c:pt idx="3">
                  <c:v>19</c:v>
                </c:pt>
                <c:pt idx="4">
                  <c:v>18</c:v>
                </c:pt>
                <c:pt idx="5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2-ED41-8552-0BB4D3132427}"/>
            </c:ext>
          </c:extLst>
        </c:ser>
        <c:ser>
          <c:idx val="2"/>
          <c:order val="2"/>
          <c:tx>
            <c:strRef>
              <c:f>Лист3!$A$3</c:f>
              <c:strCache>
                <c:ptCount val="1"/>
                <c:pt idx="0">
                  <c:v>Дуолу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Лист3!$B$3:$G$3</c:f>
              <c:numCache>
                <c:formatCode>General</c:formatCode>
                <c:ptCount val="6"/>
                <c:pt idx="0">
                  <c:v>21</c:v>
                </c:pt>
                <c:pt idx="1">
                  <c:v>19</c:v>
                </c:pt>
                <c:pt idx="2">
                  <c:v>19</c:v>
                </c:pt>
                <c:pt idx="3">
                  <c:v>18</c:v>
                </c:pt>
                <c:pt idx="4">
                  <c:v>19</c:v>
                </c:pt>
                <c:pt idx="5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2-ED41-8552-0BB4D3132427}"/>
            </c:ext>
          </c:extLst>
        </c:ser>
        <c:ser>
          <c:idx val="3"/>
          <c:order val="3"/>
          <c:tx>
            <c:strRef>
              <c:f>Лист3!$A$4</c:f>
              <c:strCache>
                <c:ptCount val="1"/>
                <c:pt idx="0">
                  <c:v>Чымаадыйа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Лист3!$B$4:$G$4</c:f>
              <c:numCache>
                <c:formatCode>General</c:formatCode>
                <c:ptCount val="6"/>
                <c:pt idx="0">
                  <c:v>18</c:v>
                </c:pt>
                <c:pt idx="1">
                  <c:v>18</c:v>
                </c:pt>
                <c:pt idx="2">
                  <c:v>17</c:v>
                </c:pt>
                <c:pt idx="3">
                  <c:v>15</c:v>
                </c:pt>
                <c:pt idx="4">
                  <c:v>17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72-ED41-8552-0BB4D3132427}"/>
            </c:ext>
          </c:extLst>
        </c:ser>
        <c:ser>
          <c:idx val="4"/>
          <c:order val="4"/>
          <c:tx>
            <c:strRef>
              <c:f>Лист3!$A$5</c:f>
              <c:strCache>
                <c:ptCount val="1"/>
                <c:pt idx="0">
                  <c:v>Бэйдинэ Эбэ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Лист3!$B$5:$G$5</c:f>
              <c:numCache>
                <c:formatCode>General</c:formatCode>
                <c:ptCount val="6"/>
                <c:pt idx="0">
                  <c:v>21</c:v>
                </c:pt>
                <c:pt idx="1">
                  <c:v>20</c:v>
                </c:pt>
                <c:pt idx="2">
                  <c:v>19</c:v>
                </c:pt>
                <c:pt idx="3">
                  <c:v>21</c:v>
                </c:pt>
                <c:pt idx="4">
                  <c:v>20</c:v>
                </c:pt>
                <c:pt idx="5" formatCode="0.00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72-ED41-8552-0BB4D313242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00113040"/>
        <c:axId val="1800101808"/>
      </c:barChart>
      <c:catAx>
        <c:axId val="1800113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0101808"/>
        <c:crosses val="autoZero"/>
        <c:auto val="1"/>
        <c:lblAlgn val="ctr"/>
        <c:lblOffset val="100"/>
        <c:noMultiLvlLbl val="0"/>
      </c:catAx>
      <c:valAx>
        <c:axId val="1800101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0011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Длина</a:t>
            </a:r>
            <a:r>
              <a:rPr lang="ru-RU" baseline="0"/>
              <a:t> </a:t>
            </a:r>
            <a:r>
              <a:rPr lang="en-US" baseline="0"/>
              <a:t>L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Лист4!$A$1</c:f>
              <c:strCache>
                <c:ptCount val="1"/>
                <c:pt idx="0">
                  <c:v>Название озер :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Лист4!$B$1:$G$1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D-4341-AFDF-496AD152CE07}"/>
            </c:ext>
          </c:extLst>
        </c:ser>
        <c:ser>
          <c:idx val="1"/>
          <c:order val="1"/>
          <c:tx>
            <c:strRef>
              <c:f>Лист4!$A$2</c:f>
              <c:strCache>
                <c:ptCount val="1"/>
                <c:pt idx="0">
                  <c:v>Куол Эбэ 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Лист4!$B$2:$G$2</c:f>
              <c:numCache>
                <c:formatCode>General</c:formatCode>
                <c:ptCount val="6"/>
                <c:pt idx="0">
                  <c:v>19</c:v>
                </c:pt>
                <c:pt idx="1">
                  <c:v>17</c:v>
                </c:pt>
                <c:pt idx="2">
                  <c:v>17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D-4341-AFDF-496AD152CE07}"/>
            </c:ext>
          </c:extLst>
        </c:ser>
        <c:ser>
          <c:idx val="2"/>
          <c:order val="2"/>
          <c:tx>
            <c:strRef>
              <c:f>Лист4!$A$3</c:f>
              <c:strCache>
                <c:ptCount val="1"/>
                <c:pt idx="0">
                  <c:v>Дуолу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Лист4!$B$3:$G$3</c:f>
              <c:numCache>
                <c:formatCode>General</c:formatCode>
                <c:ptCount val="6"/>
                <c:pt idx="0">
                  <c:v>17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17</c:v>
                </c:pt>
                <c:pt idx="5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D-4341-AFDF-496AD152CE07}"/>
            </c:ext>
          </c:extLst>
        </c:ser>
        <c:ser>
          <c:idx val="3"/>
          <c:order val="3"/>
          <c:tx>
            <c:strRef>
              <c:f>Лист4!$A$4</c:f>
              <c:strCache>
                <c:ptCount val="1"/>
                <c:pt idx="0">
                  <c:v>Чымаадыйа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Лист4!$B$4:$G$4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14</c:v>
                </c:pt>
                <c:pt idx="4">
                  <c:v>14</c:v>
                </c:pt>
                <c:pt idx="5" formatCode="0">
                  <c:v>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FD-4341-AFDF-496AD152CE07}"/>
            </c:ext>
          </c:extLst>
        </c:ser>
        <c:ser>
          <c:idx val="4"/>
          <c:order val="4"/>
          <c:tx>
            <c:strRef>
              <c:f>Лист4!$A$5</c:f>
              <c:strCache>
                <c:ptCount val="1"/>
                <c:pt idx="0">
                  <c:v>Бэйдинэ Эбэ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Лист4!$B$5:$G$5</c:f>
              <c:numCache>
                <c:formatCode>General</c:formatCode>
                <c:ptCount val="6"/>
                <c:pt idx="0">
                  <c:v>18</c:v>
                </c:pt>
                <c:pt idx="1">
                  <c:v>16</c:v>
                </c:pt>
                <c:pt idx="2">
                  <c:v>16</c:v>
                </c:pt>
                <c:pt idx="3">
                  <c:v>18</c:v>
                </c:pt>
                <c:pt idx="4">
                  <c:v>16</c:v>
                </c:pt>
                <c:pt idx="5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FD-4341-AFDF-496AD152CE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637914032"/>
        <c:axId val="1637899056"/>
        <c:axId val="0"/>
      </c:bar3DChart>
      <c:catAx>
        <c:axId val="1637914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899056"/>
        <c:crosses val="autoZero"/>
        <c:auto val="1"/>
        <c:lblAlgn val="ctr"/>
        <c:lblOffset val="100"/>
        <c:noMultiLvlLbl val="0"/>
      </c:catAx>
      <c:valAx>
        <c:axId val="163789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91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2691E-B17A-6840-8101-EA1893422FD7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79C58-DE94-BE48-BAB9-256145F8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2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3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47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8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2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9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8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3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F23D-A838-44F7-A603-2F8584B2B5AD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BE00-DD03-408E-8337-F940043FB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8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jpe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4.xml"/><Relationship Id="rId4" Type="http://schemas.openxmlformats.org/officeDocument/2006/relationships/image" Target="../media/image3.jpeg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977912"/>
            <a:ext cx="42803763" cy="2787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+mn-lt"/>
              </a:rPr>
              <a:t>ИССЛЕДОВАНИЕ МОРФОМЕТРИЧЕСКИХ ПРИЗНАКОВ ЯКУТСКОГО КАРАСЯ ОЗЕР ОЛЬТЕХСКОГО НАСЛЕГА</a:t>
            </a:r>
            <a:endParaRPr lang="ru-RU" sz="11586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647777" y="27903669"/>
            <a:ext cx="15529644" cy="278726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Выполнила: Григорьева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Дайаана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, ученица 8-го класса МБОУ «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Бейдигинская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СОШ имени А.Н.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Жиркова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Руководитель: Стручкова Л.П., учитель биологии и химии</a:t>
            </a:r>
            <a:endParaRPr lang="ru-RU" sz="474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C1D37-A7FA-DCD5-F173-38F212C274FE}"/>
              </a:ext>
            </a:extLst>
          </p:cNvPr>
          <p:cNvSpPr txBox="1"/>
          <p:nvPr/>
        </p:nvSpPr>
        <p:spPr>
          <a:xfrm>
            <a:off x="642256" y="4244147"/>
            <a:ext cx="41261117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Большие запасы карасей имеются в озерах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Ольтехского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наслега Усть-Алданского улуса. Наслег славится самой вкусной карасью среди заречных улусов Якутии. Однако до настоящего времени состояние популяций рыб в водоемах Усть-Алданского улуса, в частности выбранной территории не подвергались к научным исследованиям. В связи с этим считаем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актуальным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изучение морфометрических признаков якутского карася озер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Ольтехского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наслега.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0003F5-E693-D86D-1316-E9605E725634}"/>
              </a:ext>
            </a:extLst>
          </p:cNvPr>
          <p:cNvSpPr txBox="1"/>
          <p:nvPr/>
        </p:nvSpPr>
        <p:spPr>
          <a:xfrm>
            <a:off x="2045043" y="10360706"/>
            <a:ext cx="13972400" cy="111722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>
                <a:solidFill>
                  <a:srgbClr val="C00000"/>
                </a:solidFill>
              </a:rPr>
              <a:t>ЗАДАЧИ ИССЛЕДОВАНИЯ:</a:t>
            </a:r>
          </a:p>
          <a:p>
            <a:pPr algn="just"/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Изучить научную литературу о строении и жизнедеятельности якутского карася.</a:t>
            </a:r>
          </a:p>
          <a:p>
            <a:pPr algn="just"/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Провести отбор особей для исследования из озер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Дүөлү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Чымаадыйа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Күөл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Эбэ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Бэйдинэ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Провести измерительный и сравнительный анализ полученных данных.</a:t>
            </a:r>
          </a:p>
          <a:p>
            <a:pPr algn="just"/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Подсчитать возраст всех рыб по чешуйным склеритам.</a:t>
            </a:r>
          </a:p>
          <a:p>
            <a:pPr algn="just"/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Подсчитать упитанность рыб по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Фультону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8B0C1-1D6D-C2E7-2C68-52E07C164105}"/>
              </a:ext>
            </a:extLst>
          </p:cNvPr>
          <p:cNvSpPr txBox="1"/>
          <p:nvPr/>
        </p:nvSpPr>
        <p:spPr>
          <a:xfrm>
            <a:off x="642256" y="7474226"/>
            <a:ext cx="14445344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>
                <a:solidFill>
                  <a:srgbClr val="C00000"/>
                </a:solidFill>
              </a:rPr>
              <a:t>ЦЕЛЬ РАБОТЫ: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изучить морфологические и физиологические особенности якутского карася озер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Ольтехского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наслега.</a:t>
            </a:r>
          </a:p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A1A147-443B-4461-09A3-C53BCDE67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76" y="11888466"/>
            <a:ext cx="2180723" cy="14538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409C37-73E7-9F98-C876-EE44CBC7AB56}"/>
              </a:ext>
            </a:extLst>
          </p:cNvPr>
          <p:cNvSpPr txBox="1"/>
          <p:nvPr/>
        </p:nvSpPr>
        <p:spPr>
          <a:xfrm>
            <a:off x="17018000" y="7683050"/>
            <a:ext cx="15909475" cy="535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МЕТОДОЛОГИЯ ИССЛЕДОВАНИЯ:</a:t>
            </a:r>
          </a:p>
          <a:p>
            <a:pPr algn="just"/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А) Для определения подвида карася мы подсчитали чешуи на боковой линии, а также количество жаберных тычинок.</a:t>
            </a:r>
          </a:p>
          <a:p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Б) Определение возраста рыб по чешуе.</a:t>
            </a:r>
          </a:p>
          <a:p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В) Схема измерения рыбы.</a:t>
            </a:r>
          </a:p>
          <a:p>
            <a:endParaRPr lang="ru-RU" dirty="0"/>
          </a:p>
        </p:txBody>
      </p:sp>
      <p:pic>
        <p:nvPicPr>
          <p:cNvPr id="29" name="Объект 15">
            <a:extLst>
              <a:ext uri="{FF2B5EF4-FFF2-40B4-BE49-F238E27FC236}">
                <a16:creationId xmlns:a16="http://schemas.microsoft.com/office/drawing/2014/main" id="{63B4FA3E-BC17-7A4A-9A91-4F68F2CA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16978" r="22807" b="7057"/>
          <a:stretch/>
        </p:blipFill>
        <p:spPr>
          <a:xfrm rot="5400000">
            <a:off x="35668299" y="5506273"/>
            <a:ext cx="4084879" cy="931000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29029CF-9571-F351-3635-55551ABA3B97}"/>
              </a:ext>
            </a:extLst>
          </p:cNvPr>
          <p:cNvSpPr/>
          <p:nvPr/>
        </p:nvSpPr>
        <p:spPr>
          <a:xfrm flipV="1">
            <a:off x="34132125" y="10206995"/>
            <a:ext cx="5380710" cy="2238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Объект 3">
            <a:extLst>
              <a:ext uri="{FF2B5EF4-FFF2-40B4-BE49-F238E27FC236}">
                <a16:creationId xmlns:a16="http://schemas.microsoft.com/office/drawing/2014/main" id="{287B0667-78FF-79A1-DBB6-C4C8358349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52137" r="13050" b="11383"/>
          <a:stretch/>
        </p:blipFill>
        <p:spPr>
          <a:xfrm rot="16200000">
            <a:off x="31674638" y="11332582"/>
            <a:ext cx="2505675" cy="2409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598E206-028F-2A1C-7B97-7F6AD4434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2237" y="19790261"/>
            <a:ext cx="6245508" cy="617413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8C115B-FD3B-9A48-2620-E9711B8F3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2682" y="13445594"/>
            <a:ext cx="7233060" cy="536244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DCEBF0A-93EF-E741-01C7-C7713838C04E}"/>
              </a:ext>
            </a:extLst>
          </p:cNvPr>
          <p:cNvSpPr txBox="1"/>
          <p:nvPr/>
        </p:nvSpPr>
        <p:spPr>
          <a:xfrm>
            <a:off x="17018000" y="14193133"/>
            <a:ext cx="1445473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</a:rPr>
              <a:t>РЕЗУЛЬТАТЫ ИССЛЕДОВАНИЯ</a:t>
            </a:r>
          </a:p>
        </p:txBody>
      </p:sp>
      <p:graphicFrame>
        <p:nvGraphicFramePr>
          <p:cNvPr id="36" name="Объект 17">
            <a:extLst>
              <a:ext uri="{FF2B5EF4-FFF2-40B4-BE49-F238E27FC236}">
                <a16:creationId xmlns:a16="http://schemas.microsoft.com/office/drawing/2014/main" id="{B1303B42-6D43-3F67-3B9F-4893C79020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829147"/>
              </p:ext>
            </p:extLst>
          </p:nvPr>
        </p:nvGraphicFramePr>
        <p:xfrm>
          <a:off x="16287750" y="15427158"/>
          <a:ext cx="8875382" cy="6365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7" name="Объект 19">
            <a:extLst>
              <a:ext uri="{FF2B5EF4-FFF2-40B4-BE49-F238E27FC236}">
                <a16:creationId xmlns:a16="http://schemas.microsoft.com/office/drawing/2014/main" id="{C5D0C5F3-9A92-5F3D-BD7F-5EDB2593D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125116"/>
              </p:ext>
            </p:extLst>
          </p:nvPr>
        </p:nvGraphicFramePr>
        <p:xfrm>
          <a:off x="25647777" y="15317602"/>
          <a:ext cx="8875382" cy="647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8" name="Объект 19">
            <a:extLst>
              <a:ext uri="{FF2B5EF4-FFF2-40B4-BE49-F238E27FC236}">
                <a16:creationId xmlns:a16="http://schemas.microsoft.com/office/drawing/2014/main" id="{F841CF0E-A858-DAA0-2462-78BC377E9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746515"/>
              </p:ext>
            </p:extLst>
          </p:nvPr>
        </p:nvGraphicFramePr>
        <p:xfrm>
          <a:off x="16122551" y="22196142"/>
          <a:ext cx="9024399" cy="733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Объект 21">
            <a:extLst>
              <a:ext uri="{FF2B5EF4-FFF2-40B4-BE49-F238E27FC236}">
                <a16:creationId xmlns:a16="http://schemas.microsoft.com/office/drawing/2014/main" id="{FA50A776-855A-BD2F-D8C2-E69ED8700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59318"/>
              </p:ext>
            </p:extLst>
          </p:nvPr>
        </p:nvGraphicFramePr>
        <p:xfrm>
          <a:off x="25804855" y="22246832"/>
          <a:ext cx="9575044" cy="5362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2" name="Объект 2">
            <a:extLst>
              <a:ext uri="{FF2B5EF4-FFF2-40B4-BE49-F238E27FC236}">
                <a16:creationId xmlns:a16="http://schemas.microsoft.com/office/drawing/2014/main" id="{9E34C091-0AC1-CE44-B749-0902940D4E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929257"/>
              </p:ext>
            </p:extLst>
          </p:nvPr>
        </p:nvGraphicFramePr>
        <p:xfrm>
          <a:off x="2045043" y="23072512"/>
          <a:ext cx="11842407" cy="6832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409">
                  <a:extLst>
                    <a:ext uri="{9D8B030D-6E8A-4147-A177-3AD203B41FA5}">
                      <a16:colId xmlns:a16="http://schemas.microsoft.com/office/drawing/2014/main" val="2003800457"/>
                    </a:ext>
                  </a:extLst>
                </a:gridCol>
                <a:gridCol w="1305489">
                  <a:extLst>
                    <a:ext uri="{9D8B030D-6E8A-4147-A177-3AD203B41FA5}">
                      <a16:colId xmlns:a16="http://schemas.microsoft.com/office/drawing/2014/main" val="2389732528"/>
                    </a:ext>
                  </a:extLst>
                </a:gridCol>
                <a:gridCol w="1591659">
                  <a:extLst>
                    <a:ext uri="{9D8B030D-6E8A-4147-A177-3AD203B41FA5}">
                      <a16:colId xmlns:a16="http://schemas.microsoft.com/office/drawing/2014/main" val="3882785753"/>
                    </a:ext>
                  </a:extLst>
                </a:gridCol>
                <a:gridCol w="1591659">
                  <a:extLst>
                    <a:ext uri="{9D8B030D-6E8A-4147-A177-3AD203B41FA5}">
                      <a16:colId xmlns:a16="http://schemas.microsoft.com/office/drawing/2014/main" val="1698217883"/>
                    </a:ext>
                  </a:extLst>
                </a:gridCol>
                <a:gridCol w="1592927">
                  <a:extLst>
                    <a:ext uri="{9D8B030D-6E8A-4147-A177-3AD203B41FA5}">
                      <a16:colId xmlns:a16="http://schemas.microsoft.com/office/drawing/2014/main" val="2225562045"/>
                    </a:ext>
                  </a:extLst>
                </a:gridCol>
                <a:gridCol w="1439595">
                  <a:extLst>
                    <a:ext uri="{9D8B030D-6E8A-4147-A177-3AD203B41FA5}">
                      <a16:colId xmlns:a16="http://schemas.microsoft.com/office/drawing/2014/main" val="1054395486"/>
                    </a:ext>
                  </a:extLst>
                </a:gridCol>
                <a:gridCol w="1904669">
                  <a:extLst>
                    <a:ext uri="{9D8B030D-6E8A-4147-A177-3AD203B41FA5}">
                      <a16:colId xmlns:a16="http://schemas.microsoft.com/office/drawing/2014/main" val="4073713237"/>
                    </a:ext>
                  </a:extLst>
                </a:gridCol>
              </a:tblGrid>
              <a:tr h="1448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3200" dirty="0">
                          <a:effectLst/>
                          <a:latin typeface="+mn-lt"/>
                        </a:rPr>
                        <a:t>Название озер 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3200">
                          <a:effectLst/>
                          <a:latin typeface="+mn-lt"/>
                        </a:rPr>
                        <a:t>Рыбы №1</a:t>
                      </a:r>
                      <a:endParaRPr lang="ru-RU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3200" dirty="0">
                          <a:effectLst/>
                          <a:latin typeface="+mn-lt"/>
                        </a:rPr>
                        <a:t>Рыбы №2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3200" dirty="0">
                          <a:effectLst/>
                          <a:latin typeface="+mn-lt"/>
                        </a:rPr>
                        <a:t>Рыбы №3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3200" dirty="0">
                          <a:effectLst/>
                          <a:latin typeface="+mn-lt"/>
                        </a:rPr>
                        <a:t>Рыбы №4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3200" dirty="0">
                          <a:effectLst/>
                          <a:latin typeface="+mn-lt"/>
                        </a:rPr>
                        <a:t>Рыба №5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3200" dirty="0">
                          <a:effectLst/>
                          <a:latin typeface="+mn-lt"/>
                        </a:rPr>
                        <a:t>Средняя упитанность</a:t>
                      </a:r>
                      <a:endParaRPr lang="ru-RU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extLst>
                  <a:ext uri="{0D108BD9-81ED-4DB2-BD59-A6C34878D82A}">
                    <a16:rowId xmlns:a16="http://schemas.microsoft.com/office/drawing/2014/main" val="3014074992"/>
                  </a:ext>
                </a:extLst>
              </a:tr>
              <a:tr h="1372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 err="1">
                          <a:effectLst/>
                          <a:latin typeface="+mn-lt"/>
                        </a:rPr>
                        <a:t>Куол</a:t>
                      </a:r>
                      <a:r>
                        <a:rPr lang="ru-RU" sz="4400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4400" dirty="0" err="1">
                          <a:effectLst/>
                          <a:latin typeface="+mn-lt"/>
                        </a:rPr>
                        <a:t>Эбэ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3,2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>
                          <a:effectLst/>
                          <a:latin typeface="+mn-lt"/>
                        </a:rPr>
                        <a:t>3,3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2,8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>
                          <a:effectLst/>
                          <a:latin typeface="+mn-lt"/>
                        </a:rPr>
                        <a:t>3,1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2,9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>
                          <a:effectLst/>
                          <a:latin typeface="+mn-lt"/>
                        </a:rPr>
                        <a:t>3,06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extLst>
                  <a:ext uri="{0D108BD9-81ED-4DB2-BD59-A6C34878D82A}">
                    <a16:rowId xmlns:a16="http://schemas.microsoft.com/office/drawing/2014/main" val="295273386"/>
                  </a:ext>
                </a:extLst>
              </a:tr>
              <a:tr h="1080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Дуолу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3,1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3,1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3,6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3,4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2,9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3,22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extLst>
                  <a:ext uri="{0D108BD9-81ED-4DB2-BD59-A6C34878D82A}">
                    <a16:rowId xmlns:a16="http://schemas.microsoft.com/office/drawing/2014/main" val="476046984"/>
                  </a:ext>
                </a:extLst>
              </a:tr>
              <a:tr h="1372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Чымаадыйа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3,8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3,9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>
                          <a:effectLst/>
                          <a:latin typeface="+mn-lt"/>
                        </a:rPr>
                        <a:t>3,4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>
                          <a:effectLst/>
                          <a:latin typeface="+mn-lt"/>
                        </a:rPr>
                        <a:t>3,6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>
                          <a:effectLst/>
                          <a:latin typeface="+mn-lt"/>
                        </a:rPr>
                        <a:t>3,7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3,68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extLst>
                  <a:ext uri="{0D108BD9-81ED-4DB2-BD59-A6C34878D82A}">
                    <a16:rowId xmlns:a16="http://schemas.microsoft.com/office/drawing/2014/main" val="2456479262"/>
                  </a:ext>
                </a:extLst>
              </a:tr>
              <a:tr h="1372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Бэйдинэ Эбэ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3,6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3,5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3,5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>
                          <a:effectLst/>
                          <a:latin typeface="+mn-lt"/>
                        </a:rPr>
                        <a:t>3,2</a:t>
                      </a:r>
                      <a:endParaRPr lang="ru-RU" sz="4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>
                          <a:effectLst/>
                          <a:latin typeface="+mn-lt"/>
                        </a:rPr>
                        <a:t>3,8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419350" algn="l"/>
                        </a:tabLst>
                      </a:pPr>
                      <a:r>
                        <a:rPr lang="ru-RU" sz="4400" dirty="0">
                          <a:effectLst/>
                          <a:latin typeface="+mn-lt"/>
                        </a:rPr>
                        <a:t>3,52</a:t>
                      </a:r>
                      <a:endParaRPr lang="ru-RU" sz="4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578" marR="180578" marT="0" marB="0"/>
                </a:tc>
                <a:extLst>
                  <a:ext uri="{0D108BD9-81ED-4DB2-BD59-A6C34878D82A}">
                    <a16:rowId xmlns:a16="http://schemas.microsoft.com/office/drawing/2014/main" val="4226806040"/>
                  </a:ext>
                </a:extLst>
              </a:tr>
            </a:tbl>
          </a:graphicData>
        </a:graphic>
      </p:graphicFrame>
      <p:sp>
        <p:nvSpPr>
          <p:cNvPr id="44" name="Заголовок 12">
            <a:extLst>
              <a:ext uri="{FF2B5EF4-FFF2-40B4-BE49-F238E27FC236}">
                <a16:creationId xmlns:a16="http://schemas.microsoft.com/office/drawing/2014/main" id="{87692BA2-F00E-9C38-01A1-6CBF36CA5CBE}"/>
              </a:ext>
            </a:extLst>
          </p:cNvPr>
          <p:cNvSpPr txBox="1">
            <a:spLocks/>
          </p:cNvSpPr>
          <p:nvPr/>
        </p:nvSpPr>
        <p:spPr>
          <a:xfrm>
            <a:off x="676917" y="22070968"/>
            <a:ext cx="13740849" cy="8063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40367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4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C00000"/>
                </a:solidFill>
                <a:latin typeface="+mn-lt"/>
              </a:rPr>
              <a:t>УПИТАННОСТЬ РЫБ ПО ФОРМУЛЕ ФУЛЬТОНА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8F642C3-6B08-20A8-DF11-2B818F271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14010898"/>
            <a:ext cx="2180723" cy="145381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01B5896-E468-D247-B28B-9539F5975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46609"/>
            <a:ext cx="2180723" cy="145381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05406E5-46CA-DCE0-40F5-659F782DA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5" y="18401277"/>
            <a:ext cx="2180723" cy="145381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577245E-1963-B2E0-95E6-CB9A575C7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9298"/>
            <a:ext cx="2180723" cy="14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68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264</Words>
  <Application>Microsoft Macintosh PowerPoint</Application>
  <PresentationFormat>Произвольный</PresentationFormat>
  <Paragraphs>61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ИССЛЕДОВАНИЕ МОРФОМЕТРИЧЕСКИХ ПРИЗНАКОВ ЯКУТСКОГО КАРАСЯ ОЗЕР ОЛЬТЕХСКОГО НАСЛЕГА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морфомертических признаков якутского карася озер Ольтехского наслега </dc:title>
  <dc:creator>1 бсош</dc:creator>
  <cp:lastModifiedBy>Оксана Лугинова</cp:lastModifiedBy>
  <cp:revision>25</cp:revision>
  <dcterms:created xsi:type="dcterms:W3CDTF">2022-12-01T11:39:41Z</dcterms:created>
  <dcterms:modified xsi:type="dcterms:W3CDTF">2022-12-19T15:28:23Z</dcterms:modified>
</cp:coreProperties>
</file>