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167" autoAdjust="0"/>
  </p:normalViewPr>
  <p:slideViewPr>
    <p:cSldViewPr snapToGrid="0">
      <p:cViewPr>
        <p:scale>
          <a:sx n="40" d="100"/>
          <a:sy n="40" d="100"/>
        </p:scale>
        <p:origin x="558" y="-3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bookpro\Downloads\&#1057;&#1074;&#1086;&#1080;&#774;&#1089;&#1090;&#1074;&#1072;%20&#1084;&#1080;&#1085;&#1077;&#1088;&#1072;&#1083;&#1086;&#1074;%20&#1096;&#1072;&#1073;&#1083;&#1086;&#108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Анализ минералов по плотности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Химическая формула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8000"/>
                    <a:shade val="51000"/>
                    <a:satMod val="130000"/>
                  </a:schemeClr>
                </a:gs>
                <a:gs pos="80000">
                  <a:schemeClr val="accent6">
                    <a:shade val="58000"/>
                    <a:shade val="93000"/>
                    <a:satMod val="130000"/>
                  </a:schemeClr>
                </a:gs>
                <a:gs pos="100000">
                  <a:schemeClr val="accent6">
                    <a:shade val="58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Лист1!$A$3:$B$25</c:f>
              <c:multiLvlStrCache>
                <c:ptCount val="23"/>
                <c:lvl>
                  <c:pt idx="0">
                    <c:v>Алмаз</c:v>
                  </c:pt>
                  <c:pt idx="1">
                    <c:v>Серпентин</c:v>
                  </c:pt>
                  <c:pt idx="2">
                    <c:v>Кальцит</c:v>
                  </c:pt>
                  <c:pt idx="3">
                    <c:v>Флогопит</c:v>
                  </c:pt>
                  <c:pt idx="4">
                    <c:v>Оливин</c:v>
                  </c:pt>
                  <c:pt idx="5">
                    <c:v>Ильменит</c:v>
                  </c:pt>
                  <c:pt idx="6">
                    <c:v>Доломит</c:v>
                  </c:pt>
                  <c:pt idx="7">
                    <c:v>Пироп</c:v>
                  </c:pt>
                  <c:pt idx="8">
                    <c:v>Кварц</c:v>
                  </c:pt>
                  <c:pt idx="9">
                    <c:v>Хлорит</c:v>
                  </c:pt>
                  <c:pt idx="10">
                    <c:v>Галит</c:v>
                  </c:pt>
                  <c:pt idx="11">
                    <c:v>Тальк</c:v>
                  </c:pt>
                  <c:pt idx="12">
                    <c:v>Пирит</c:v>
                  </c:pt>
                  <c:pt idx="13">
                    <c:v>Магнетит</c:v>
                  </c:pt>
                  <c:pt idx="14">
                    <c:v>Циркон</c:v>
                  </c:pt>
                  <c:pt idx="15">
                    <c:v>Хромит</c:v>
                  </c:pt>
                  <c:pt idx="16">
                    <c:v>Сфалерит</c:v>
                  </c:pt>
                  <c:pt idx="17">
                    <c:v>Апатит</c:v>
                  </c:pt>
                  <c:pt idx="18">
                    <c:v>Хромшпинелид</c:v>
                  </c:pt>
                  <c:pt idx="19">
                    <c:v>Пикроильменит</c:v>
                  </c:pt>
                  <c:pt idx="20">
                    <c:v>Галенит</c:v>
                  </c:pt>
                  <c:pt idx="21">
                    <c:v>Перовскит</c:v>
                  </c:pt>
                  <c:pt idx="22">
                    <c:v>Монтичеллит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</c:lvl>
              </c:multiLvlStrCache>
            </c:multiLvlStrRef>
          </c:cat>
          <c:val>
            <c:numRef>
              <c:f>Лист1!$C$3:$C$25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C4-AE44-A4E3-F4B1A8C2262D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Содержание, 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86000"/>
                    <a:shade val="51000"/>
                    <a:satMod val="130000"/>
                  </a:schemeClr>
                </a:gs>
                <a:gs pos="80000">
                  <a:schemeClr val="accent6">
                    <a:shade val="86000"/>
                    <a:shade val="93000"/>
                    <a:satMod val="130000"/>
                  </a:schemeClr>
                </a:gs>
                <a:gs pos="100000">
                  <a:schemeClr val="accent6">
                    <a:shade val="8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Лист1!$A$3:$B$25</c:f>
              <c:multiLvlStrCache>
                <c:ptCount val="23"/>
                <c:lvl>
                  <c:pt idx="0">
                    <c:v>Алмаз</c:v>
                  </c:pt>
                  <c:pt idx="1">
                    <c:v>Серпентин</c:v>
                  </c:pt>
                  <c:pt idx="2">
                    <c:v>Кальцит</c:v>
                  </c:pt>
                  <c:pt idx="3">
                    <c:v>Флогопит</c:v>
                  </c:pt>
                  <c:pt idx="4">
                    <c:v>Оливин</c:v>
                  </c:pt>
                  <c:pt idx="5">
                    <c:v>Ильменит</c:v>
                  </c:pt>
                  <c:pt idx="6">
                    <c:v>Доломит</c:v>
                  </c:pt>
                  <c:pt idx="7">
                    <c:v>Пироп</c:v>
                  </c:pt>
                  <c:pt idx="8">
                    <c:v>Кварц</c:v>
                  </c:pt>
                  <c:pt idx="9">
                    <c:v>Хлорит</c:v>
                  </c:pt>
                  <c:pt idx="10">
                    <c:v>Галит</c:v>
                  </c:pt>
                  <c:pt idx="11">
                    <c:v>Тальк</c:v>
                  </c:pt>
                  <c:pt idx="12">
                    <c:v>Пирит</c:v>
                  </c:pt>
                  <c:pt idx="13">
                    <c:v>Магнетит</c:v>
                  </c:pt>
                  <c:pt idx="14">
                    <c:v>Циркон</c:v>
                  </c:pt>
                  <c:pt idx="15">
                    <c:v>Хромит</c:v>
                  </c:pt>
                  <c:pt idx="16">
                    <c:v>Сфалерит</c:v>
                  </c:pt>
                  <c:pt idx="17">
                    <c:v>Апатит</c:v>
                  </c:pt>
                  <c:pt idx="18">
                    <c:v>Хромшпинелид</c:v>
                  </c:pt>
                  <c:pt idx="19">
                    <c:v>Пикроильменит</c:v>
                  </c:pt>
                  <c:pt idx="20">
                    <c:v>Галенит</c:v>
                  </c:pt>
                  <c:pt idx="21">
                    <c:v>Перовскит</c:v>
                  </c:pt>
                  <c:pt idx="22">
                    <c:v>Монтичеллит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</c:lvl>
              </c:multiLvlStrCache>
            </c:multiLvlStrRef>
          </c:cat>
          <c:val>
            <c:numRef>
              <c:f>Лист1!$D$3:$D$25</c:f>
              <c:numCache>
                <c:formatCode>General</c:formatCode>
                <c:ptCount val="23"/>
                <c:pt idx="0">
                  <c:v>1E-3</c:v>
                </c:pt>
                <c:pt idx="1">
                  <c:v>50</c:v>
                </c:pt>
                <c:pt idx="2">
                  <c:v>20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2</c:v>
                </c:pt>
                <c:pt idx="2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C4-AE44-A4E3-F4B1A8C226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3864488"/>
        <c:axId val="243864880"/>
      </c:barChart>
      <c:lineChart>
        <c:grouping val="standard"/>
        <c:varyColors val="0"/>
        <c:ser>
          <c:idx val="2"/>
          <c:order val="2"/>
          <c:tx>
            <c:strRef>
              <c:f>Лист1!$K$2</c:f>
              <c:strCache>
                <c:ptCount val="1"/>
                <c:pt idx="0">
                  <c:v>Плотность, г/см3</c:v>
                </c:pt>
              </c:strCache>
            </c:strRef>
          </c:tx>
          <c:spPr>
            <a:ln w="34925" cap="rnd">
              <a:solidFill>
                <a:schemeClr val="accent6">
                  <a:tint val="86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Лист1!$A$3:$B$25</c:f>
              <c:multiLvlStrCache>
                <c:ptCount val="23"/>
                <c:lvl>
                  <c:pt idx="0">
                    <c:v>Алмаз</c:v>
                  </c:pt>
                  <c:pt idx="1">
                    <c:v>Серпентин</c:v>
                  </c:pt>
                  <c:pt idx="2">
                    <c:v>Кальцит</c:v>
                  </c:pt>
                  <c:pt idx="3">
                    <c:v>Флогопит</c:v>
                  </c:pt>
                  <c:pt idx="4">
                    <c:v>Оливин</c:v>
                  </c:pt>
                  <c:pt idx="5">
                    <c:v>Ильменит</c:v>
                  </c:pt>
                  <c:pt idx="6">
                    <c:v>Доломит</c:v>
                  </c:pt>
                  <c:pt idx="7">
                    <c:v>Пироп</c:v>
                  </c:pt>
                  <c:pt idx="8">
                    <c:v>Кварц</c:v>
                  </c:pt>
                  <c:pt idx="9">
                    <c:v>Хлорит</c:v>
                  </c:pt>
                  <c:pt idx="10">
                    <c:v>Галит</c:v>
                  </c:pt>
                  <c:pt idx="11">
                    <c:v>Тальк</c:v>
                  </c:pt>
                  <c:pt idx="12">
                    <c:v>Пирит</c:v>
                  </c:pt>
                  <c:pt idx="13">
                    <c:v>Магнетит</c:v>
                  </c:pt>
                  <c:pt idx="14">
                    <c:v>Циркон</c:v>
                  </c:pt>
                  <c:pt idx="15">
                    <c:v>Хромит</c:v>
                  </c:pt>
                  <c:pt idx="16">
                    <c:v>Сфалерит</c:v>
                  </c:pt>
                  <c:pt idx="17">
                    <c:v>Апатит</c:v>
                  </c:pt>
                  <c:pt idx="18">
                    <c:v>Хромшпинелид</c:v>
                  </c:pt>
                  <c:pt idx="19">
                    <c:v>Пикроильменит</c:v>
                  </c:pt>
                  <c:pt idx="20">
                    <c:v>Галенит</c:v>
                  </c:pt>
                  <c:pt idx="21">
                    <c:v>Перовскит</c:v>
                  </c:pt>
                  <c:pt idx="22">
                    <c:v>Монтичеллит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</c:lvl>
              </c:multiLvlStrCache>
            </c:multiLvlStrRef>
          </c:cat>
          <c:val>
            <c:numRef>
              <c:f>Лист1!$K$3:$K$25</c:f>
              <c:numCache>
                <c:formatCode>General</c:formatCode>
                <c:ptCount val="23"/>
                <c:pt idx="0">
                  <c:v>3.52</c:v>
                </c:pt>
                <c:pt idx="1">
                  <c:v>2.5</c:v>
                </c:pt>
                <c:pt idx="2">
                  <c:v>2.6</c:v>
                </c:pt>
                <c:pt idx="3">
                  <c:v>2.8</c:v>
                </c:pt>
                <c:pt idx="4">
                  <c:v>3.2</c:v>
                </c:pt>
                <c:pt idx="5">
                  <c:v>4.72</c:v>
                </c:pt>
                <c:pt idx="6">
                  <c:v>2.84</c:v>
                </c:pt>
                <c:pt idx="7">
                  <c:v>3.8</c:v>
                </c:pt>
                <c:pt idx="8">
                  <c:v>2.6</c:v>
                </c:pt>
                <c:pt idx="9">
                  <c:v>2.6</c:v>
                </c:pt>
                <c:pt idx="10">
                  <c:v>2.16</c:v>
                </c:pt>
                <c:pt idx="11">
                  <c:v>2.7</c:v>
                </c:pt>
                <c:pt idx="12">
                  <c:v>5</c:v>
                </c:pt>
                <c:pt idx="13">
                  <c:v>4.8</c:v>
                </c:pt>
                <c:pt idx="14">
                  <c:v>4.5999999999999996</c:v>
                </c:pt>
                <c:pt idx="15">
                  <c:v>4.6500000000000004</c:v>
                </c:pt>
                <c:pt idx="16">
                  <c:v>4.0999999999999996</c:v>
                </c:pt>
                <c:pt idx="17">
                  <c:v>3.17</c:v>
                </c:pt>
                <c:pt idx="18">
                  <c:v>4.5</c:v>
                </c:pt>
                <c:pt idx="19">
                  <c:v>4.8</c:v>
                </c:pt>
                <c:pt idx="20">
                  <c:v>7.5</c:v>
                </c:pt>
                <c:pt idx="21">
                  <c:v>4</c:v>
                </c:pt>
                <c:pt idx="22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EC4-AE44-A4E3-F4B1A8C2262D}"/>
            </c:ext>
          </c:extLst>
        </c:ser>
        <c:ser>
          <c:idx val="3"/>
          <c:order val="3"/>
          <c:tx>
            <c:strRef>
              <c:f>Лист1!$L$2</c:f>
              <c:strCache>
                <c:ptCount val="1"/>
                <c:pt idx="0">
                  <c:v>Плотность алмаза, г/см3</c:v>
                </c:pt>
              </c:strCache>
            </c:strRef>
          </c:tx>
          <c:spPr>
            <a:ln w="34925" cap="rnd">
              <a:solidFill>
                <a:schemeClr val="accent6">
                  <a:tint val="58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Лист1!$A$3:$B$25</c:f>
              <c:multiLvlStrCache>
                <c:ptCount val="23"/>
                <c:lvl>
                  <c:pt idx="0">
                    <c:v>Алмаз</c:v>
                  </c:pt>
                  <c:pt idx="1">
                    <c:v>Серпентин</c:v>
                  </c:pt>
                  <c:pt idx="2">
                    <c:v>Кальцит</c:v>
                  </c:pt>
                  <c:pt idx="3">
                    <c:v>Флогопит</c:v>
                  </c:pt>
                  <c:pt idx="4">
                    <c:v>Оливин</c:v>
                  </c:pt>
                  <c:pt idx="5">
                    <c:v>Ильменит</c:v>
                  </c:pt>
                  <c:pt idx="6">
                    <c:v>Доломит</c:v>
                  </c:pt>
                  <c:pt idx="7">
                    <c:v>Пироп</c:v>
                  </c:pt>
                  <c:pt idx="8">
                    <c:v>Кварц</c:v>
                  </c:pt>
                  <c:pt idx="9">
                    <c:v>Хлорит</c:v>
                  </c:pt>
                  <c:pt idx="10">
                    <c:v>Галит</c:v>
                  </c:pt>
                  <c:pt idx="11">
                    <c:v>Тальк</c:v>
                  </c:pt>
                  <c:pt idx="12">
                    <c:v>Пирит</c:v>
                  </c:pt>
                  <c:pt idx="13">
                    <c:v>Магнетит</c:v>
                  </c:pt>
                  <c:pt idx="14">
                    <c:v>Циркон</c:v>
                  </c:pt>
                  <c:pt idx="15">
                    <c:v>Хромит</c:v>
                  </c:pt>
                  <c:pt idx="16">
                    <c:v>Сфалерит</c:v>
                  </c:pt>
                  <c:pt idx="17">
                    <c:v>Апатит</c:v>
                  </c:pt>
                  <c:pt idx="18">
                    <c:v>Хромшпинелид</c:v>
                  </c:pt>
                  <c:pt idx="19">
                    <c:v>Пикроильменит</c:v>
                  </c:pt>
                  <c:pt idx="20">
                    <c:v>Галенит</c:v>
                  </c:pt>
                  <c:pt idx="21">
                    <c:v>Перовскит</c:v>
                  </c:pt>
                  <c:pt idx="22">
                    <c:v>Монтичеллит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</c:lvl>
              </c:multiLvlStrCache>
            </c:multiLvlStrRef>
          </c:cat>
          <c:val>
            <c:numRef>
              <c:f>Лист1!$L$3:$L$25</c:f>
              <c:numCache>
                <c:formatCode>General</c:formatCode>
                <c:ptCount val="23"/>
                <c:pt idx="0">
                  <c:v>3.52</c:v>
                </c:pt>
                <c:pt idx="1">
                  <c:v>3.52</c:v>
                </c:pt>
                <c:pt idx="2">
                  <c:v>3.52</c:v>
                </c:pt>
                <c:pt idx="3">
                  <c:v>3.52</c:v>
                </c:pt>
                <c:pt idx="4">
                  <c:v>3.52</c:v>
                </c:pt>
                <c:pt idx="5">
                  <c:v>3.52</c:v>
                </c:pt>
                <c:pt idx="6">
                  <c:v>3.52</c:v>
                </c:pt>
                <c:pt idx="7">
                  <c:v>3.52</c:v>
                </c:pt>
                <c:pt idx="8">
                  <c:v>3.52</c:v>
                </c:pt>
                <c:pt idx="9">
                  <c:v>3.52</c:v>
                </c:pt>
                <c:pt idx="10">
                  <c:v>3.52</c:v>
                </c:pt>
                <c:pt idx="11">
                  <c:v>3.52</c:v>
                </c:pt>
                <c:pt idx="12">
                  <c:v>3.52</c:v>
                </c:pt>
                <c:pt idx="13">
                  <c:v>3.52</c:v>
                </c:pt>
                <c:pt idx="14">
                  <c:v>3.52</c:v>
                </c:pt>
                <c:pt idx="15">
                  <c:v>3.52</c:v>
                </c:pt>
                <c:pt idx="16">
                  <c:v>3.52</c:v>
                </c:pt>
                <c:pt idx="17">
                  <c:v>3.52</c:v>
                </c:pt>
                <c:pt idx="18">
                  <c:v>3.52</c:v>
                </c:pt>
                <c:pt idx="19">
                  <c:v>3.52</c:v>
                </c:pt>
                <c:pt idx="20">
                  <c:v>3.52</c:v>
                </c:pt>
                <c:pt idx="21">
                  <c:v>3.52</c:v>
                </c:pt>
                <c:pt idx="22">
                  <c:v>3.52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EC4-AE44-A4E3-F4B1A8C226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3865664"/>
        <c:axId val="243865272"/>
      </c:lineChart>
      <c:catAx>
        <c:axId val="24386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864880"/>
        <c:crosses val="autoZero"/>
        <c:auto val="1"/>
        <c:lblAlgn val="ctr"/>
        <c:lblOffset val="100"/>
        <c:noMultiLvlLbl val="0"/>
      </c:catAx>
      <c:valAx>
        <c:axId val="24386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Содержание минерала</a:t>
                </a:r>
                <a:r>
                  <a:rPr lang="en-US" sz="1600"/>
                  <a:t>, </a:t>
                </a:r>
                <a:r>
                  <a:rPr lang="ru-RU" sz="1600"/>
                  <a:t>%</a:t>
                </a:r>
              </a:p>
            </c:rich>
          </c:tx>
          <c:layout>
            <c:manualLayout>
              <c:xMode val="edge"/>
              <c:yMode val="edge"/>
              <c:x val="1.3011152416356878E-2"/>
              <c:y val="0.15715799014331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864488"/>
        <c:crosses val="autoZero"/>
        <c:crossBetween val="between"/>
      </c:valAx>
      <c:valAx>
        <c:axId val="243865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Плотность, г/см3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865664"/>
        <c:crosses val="max"/>
        <c:crossBetween val="between"/>
      </c:valAx>
      <c:catAx>
        <c:axId val="243865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865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1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1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9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3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3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2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5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5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2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76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3.emf"/><Relationship Id="rId3" Type="http://schemas.openxmlformats.org/officeDocument/2006/relationships/image" Target="../media/image3.jpeg"/><Relationship Id="rId21" Type="http://schemas.openxmlformats.org/officeDocument/2006/relationships/image" Target="../media/image16.jpeg"/><Relationship Id="rId7" Type="http://schemas.openxmlformats.org/officeDocument/2006/relationships/chart" Target="../charts/chart1.xml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5" Type="http://schemas.openxmlformats.org/officeDocument/2006/relationships/image" Target="../media/image20.jpeg"/><Relationship Id="rId2" Type="http://schemas.openxmlformats.org/officeDocument/2006/relationships/image" Target="../media/image2.png"/><Relationship Id="rId16" Type="http://schemas.microsoft.com/office/2007/relationships/hdphoto" Target="../media/hdphoto4.wdp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openxmlformats.org/officeDocument/2006/relationships/image" Target="../media/image19.jpe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openxmlformats.org/officeDocument/2006/relationships/image" Target="../media/image18.jpeg"/><Relationship Id="rId10" Type="http://schemas.openxmlformats.org/officeDocument/2006/relationships/image" Target="../media/image8.png"/><Relationship Id="rId19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Relationship Id="rId14" Type="http://schemas.openxmlformats.org/officeDocument/2006/relationships/image" Target="../media/image10.emf"/><Relationship Id="rId2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156" y="90763"/>
            <a:ext cx="17008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600" algn="ctr"/>
            <a:r>
              <a:rPr lang="ru-RU" sz="4400" b="1" dirty="0">
                <a:latin typeface="Verdana" pitchFamily="34" charset="0"/>
                <a:ea typeface="Verdana" pitchFamily="34" charset="0"/>
              </a:rPr>
              <a:t>Разработка индикаторов алмаза для ТСС и РЛС сепарации</a:t>
            </a:r>
          </a:p>
          <a:p>
            <a:endParaRPr lang="ru-RU" sz="4400" dirty="0"/>
          </a:p>
          <a:p>
            <a:endParaRPr lang="ru-RU" sz="4400" dirty="0"/>
          </a:p>
          <a:p>
            <a:pPr algn="ctr"/>
            <a:r>
              <a:rPr lang="ru-RU" sz="4400" b="1" dirty="0" err="1">
                <a:latin typeface="Verdana" pitchFamily="34" charset="0"/>
                <a:ea typeface="Verdana" pitchFamily="34" charset="0"/>
              </a:rPr>
              <a:t>Мекюрдянов</a:t>
            </a:r>
            <a:r>
              <a:rPr lang="ru-RU" sz="44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4400" b="1" dirty="0" err="1">
                <a:latin typeface="Verdana" pitchFamily="34" charset="0"/>
                <a:ea typeface="Verdana" pitchFamily="34" charset="0"/>
              </a:rPr>
              <a:t>Джулусхан</a:t>
            </a:r>
            <a:endParaRPr lang="ru-RU" sz="4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4936357"/>
            <a:ext cx="17280000" cy="0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7280000" y="2"/>
            <a:ext cx="14708" cy="4936355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9224879" y="4962420"/>
            <a:ext cx="0" cy="12597144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6020" y="5167530"/>
            <a:ext cx="8234888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8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  <a:endParaRPr lang="ru-RU" sz="2800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оперативного контроля степени извлечения и сохранности ценного компонента в технологических процессах, повышения качества работы аппаратов, извлекающих алмазы из руды, имеют первостепенное значение для алмазодобывающей промышленности. Большое применение в экспрессном контроле технологических процессов обогащения нашли радиоактивные индикаторы. В настоящее время идут поиски по замене индикаторов на основе природного сырья симуляторами и трассерами с аналогичными физико-химическими параметрами.</a:t>
            </a:r>
          </a:p>
          <a:p>
            <a:pPr indent="365125" algn="just"/>
            <a:endParaRPr lang="ru-RU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365125" algn="ctr"/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Цель:</a:t>
            </a:r>
          </a:p>
          <a:p>
            <a:pPr indent="450215"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индикаторы алмаза по свойствам люминесценции и плотности.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03238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и сбор данных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свойствам алмаза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03238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Опробование свойств индикаторов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03238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образцов индикатора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415242" lvl="3" algn="just"/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28121" y="17559564"/>
            <a:ext cx="9201150" cy="0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620336" y="116055"/>
            <a:ext cx="7276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4191" algn="ctr"/>
            <a:r>
              <a:rPr lang="ru-RU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ПРИБОРЫ И МЕТОДЫ ИССЛЕДОВАНИЙ</a:t>
            </a:r>
            <a:r>
              <a:rPr lang="ru-RU" sz="32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32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9229271" y="17409036"/>
            <a:ext cx="21045942" cy="152167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286768" y="17542813"/>
            <a:ext cx="321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0" y="23877245"/>
            <a:ext cx="30247092" cy="175743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44824" y="33274805"/>
            <a:ext cx="30247092" cy="175743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 flipV="1">
            <a:off x="15920166" y="24014866"/>
            <a:ext cx="94752" cy="9435682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17144900" y="33364226"/>
            <a:ext cx="0" cy="9439537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44824" y="40509055"/>
            <a:ext cx="17100076" cy="17125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2" name="Picture 4" descr="Портативный сепаратор ПОЛЮС-М">
            <a:extLst>
              <a:ext uri="{FF2B5EF4-FFF2-40B4-BE49-F238E27FC236}">
                <a16:creationId xmlns:a16="http://schemas.microsoft.com/office/drawing/2014/main" xmlns="" id="{9044BB94-CD7E-BAE3-0597-D21BC6CC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048" y="504723"/>
            <a:ext cx="3229128" cy="30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Трансмиссионный микроскоп Monocular 1000 x Leica Microsystems DM30">
            <a:extLst>
              <a:ext uri="{FF2B5EF4-FFF2-40B4-BE49-F238E27FC236}">
                <a16:creationId xmlns:a16="http://schemas.microsoft.com/office/drawing/2014/main" xmlns="" id="{8B88EBCE-56C9-3532-C5A5-1F5377C2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6645" y="2931057"/>
            <a:ext cx="2467866" cy="24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Купить весы аналитические Госметр ВЛ-124 по цене от 99 287 руб. в «НВ-Лаб  Москва»">
            <a:extLst>
              <a:ext uri="{FF2B5EF4-FFF2-40B4-BE49-F238E27FC236}">
                <a16:creationId xmlns:a16="http://schemas.microsoft.com/office/drawing/2014/main" xmlns="" id="{7C1F9C3A-DAED-C149-E748-000584C1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2970" y="3782419"/>
            <a:ext cx="2908182" cy="38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845F81D-199E-617D-D485-60C2236C8086}"/>
              </a:ext>
            </a:extLst>
          </p:cNvPr>
          <p:cNvSpPr txBox="1"/>
          <p:nvPr/>
        </p:nvSpPr>
        <p:spPr>
          <a:xfrm>
            <a:off x="17792537" y="1523874"/>
            <a:ext cx="70982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768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Рентгенолюминесцентный </a:t>
            </a:r>
          </a:p>
          <a:p>
            <a:pPr indent="288768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сепаратор Полюс - М</a:t>
            </a:r>
          </a:p>
          <a:p>
            <a:pPr indent="288768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768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Микроскопический анализ</a:t>
            </a:r>
          </a:p>
          <a:p>
            <a:pPr indent="288768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768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УФ исследование</a:t>
            </a:r>
          </a:p>
          <a:p>
            <a:pPr indent="288768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768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Весовой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004BB268-E85E-1994-8DF4-CC9FB7BEA9B5}"/>
              </a:ext>
            </a:extLst>
          </p:cNvPr>
          <p:cNvSpPr/>
          <p:nvPr/>
        </p:nvSpPr>
        <p:spPr>
          <a:xfrm>
            <a:off x="15198746" y="7164335"/>
            <a:ext cx="7863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Оценка свойств алмаза</a:t>
            </a:r>
            <a:endParaRPr lang="ru-RU" sz="4400" dirty="0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3F6490AA-92D7-86EF-1EA0-AA645F7297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9709" y="11863246"/>
            <a:ext cx="8204546" cy="496636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EA990A4-7DB8-6846-0C19-66A9CDABBDF3}"/>
              </a:ext>
            </a:extLst>
          </p:cNvPr>
          <p:cNvSpPr txBox="1"/>
          <p:nvPr/>
        </p:nvSpPr>
        <p:spPr>
          <a:xfrm>
            <a:off x="22617700" y="11069629"/>
            <a:ext cx="6162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Спектр люминесценции алмаза</a:t>
            </a:r>
            <a:endParaRPr lang="ru-RU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A06494F-D2F9-9F58-1164-BDDA7B4B7412}"/>
              </a:ext>
            </a:extLst>
          </p:cNvPr>
          <p:cNvSpPr txBox="1"/>
          <p:nvPr/>
        </p:nvSpPr>
        <p:spPr>
          <a:xfrm>
            <a:off x="10014182" y="9204862"/>
            <a:ext cx="4955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3,47 - 3,55 г/см³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6EF88A4-D583-BB67-C005-24A1ABF9225A}"/>
              </a:ext>
            </a:extLst>
          </p:cNvPr>
          <p:cNvSpPr txBox="1"/>
          <p:nvPr/>
        </p:nvSpPr>
        <p:spPr>
          <a:xfrm>
            <a:off x="10874248" y="8441792"/>
            <a:ext cx="3327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Плотность алмаза</a:t>
            </a:r>
            <a:endParaRPr lang="ru-RU" sz="3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1DDCDAE-A642-25A5-2AD4-E5CC9EC1F732}"/>
              </a:ext>
            </a:extLst>
          </p:cNvPr>
          <p:cNvSpPr txBox="1"/>
          <p:nvPr/>
        </p:nvSpPr>
        <p:spPr>
          <a:xfrm>
            <a:off x="19738258" y="9217945"/>
            <a:ext cx="29789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2,4 г/см³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556A873-EE9B-F0DF-7657-4EA5B42886E6}"/>
              </a:ext>
            </a:extLst>
          </p:cNvPr>
          <p:cNvSpPr txBox="1"/>
          <p:nvPr/>
        </p:nvSpPr>
        <p:spPr>
          <a:xfrm>
            <a:off x="17436320" y="8450501"/>
            <a:ext cx="781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Плотность разделения минералов в ТСС</a:t>
            </a:r>
            <a:endParaRPr lang="ru-RU" sz="3200" dirty="0"/>
          </a:p>
        </p:txBody>
      </p:sp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xmlns="" id="{921339BC-5BCA-9B59-729A-F86551DC3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046189"/>
              </p:ext>
            </p:extLst>
          </p:nvPr>
        </p:nvGraphicFramePr>
        <p:xfrm>
          <a:off x="9602552" y="10374934"/>
          <a:ext cx="11041987" cy="671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7F2ADE2-B2B0-083E-47F9-BECAE868A4BA}"/>
              </a:ext>
            </a:extLst>
          </p:cNvPr>
          <p:cNvSpPr txBox="1"/>
          <p:nvPr/>
        </p:nvSpPr>
        <p:spPr>
          <a:xfrm>
            <a:off x="466403" y="26010395"/>
            <a:ext cx="55117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6240" indent="-172323"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itchFamily="2" charset="2"/>
              </a:rPr>
              <a:t> </a:t>
            </a:r>
            <a:r>
              <a:rPr lang="ru-RU" sz="3200" dirty="0">
                <a:sym typeface="Wingdings" pitchFamily="2" charset="2"/>
              </a:rPr>
              <a:t>защитная оболочка (пластиковая упаковка</a:t>
            </a:r>
            <a:r>
              <a:rPr lang="en-US" sz="3200" dirty="0">
                <a:sym typeface="Wingdings" pitchFamily="2" charset="2"/>
              </a:rPr>
              <a:t>,</a:t>
            </a:r>
            <a:r>
              <a:rPr lang="ru-RU" sz="3200" dirty="0">
                <a:sym typeface="Wingdings" pitchFamily="2" charset="2"/>
              </a:rPr>
              <a:t> </a:t>
            </a:r>
            <a:r>
              <a:rPr lang="ru-RU" sz="3200" dirty="0" err="1">
                <a:sym typeface="Wingdings" pitchFamily="2" charset="2"/>
              </a:rPr>
              <a:t>эпоксидальная</a:t>
            </a:r>
            <a:r>
              <a:rPr lang="ru-RU" sz="3200" dirty="0">
                <a:sym typeface="Wingdings" pitchFamily="2" charset="2"/>
              </a:rPr>
              <a:t> смола</a:t>
            </a:r>
            <a:r>
              <a:rPr lang="en-US" sz="3200" dirty="0">
                <a:sym typeface="Wingdings" pitchFamily="2" charset="2"/>
              </a:rPr>
              <a:t>, </a:t>
            </a:r>
            <a:r>
              <a:rPr lang="ru-RU" sz="3200" dirty="0">
                <a:sym typeface="Wingdings" pitchFamily="2" charset="2"/>
              </a:rPr>
              <a:t>смола для 3</a:t>
            </a:r>
            <a:r>
              <a:rPr lang="en-US" sz="3200" dirty="0">
                <a:sym typeface="Wingdings" pitchFamily="2" charset="2"/>
              </a:rPr>
              <a:t>D </a:t>
            </a:r>
            <a:r>
              <a:rPr lang="ru-RU" sz="3200" dirty="0">
                <a:sym typeface="Wingdings" pitchFamily="2" charset="2"/>
              </a:rPr>
              <a:t>принтера)</a:t>
            </a:r>
            <a:r>
              <a:rPr lang="en-US" sz="3200" dirty="0">
                <a:sym typeface="Wingdings" pitchFamily="2" charset="2"/>
              </a:rPr>
              <a:t>.</a:t>
            </a:r>
            <a:endParaRPr lang="ru-RU" sz="3200" dirty="0">
              <a:sym typeface="Wingdings" pitchFamily="2" charset="2"/>
            </a:endParaRPr>
          </a:p>
        </p:txBody>
      </p:sp>
      <p:pic>
        <p:nvPicPr>
          <p:cNvPr id="76" name="Picture 2" descr="Бесцветная эпоксидная смола CRYSTAL ICE Resin 150 грамм купить">
            <a:extLst>
              <a:ext uri="{FF2B5EF4-FFF2-40B4-BE49-F238E27FC236}">
                <a16:creationId xmlns:a16="http://schemas.microsoft.com/office/drawing/2014/main" xmlns="" id="{6C9E9E02-94B9-4F27-C3E2-BE694692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191" y="24618071"/>
            <a:ext cx="4218618" cy="42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3D-принтер AnyForm 250‑G3(2X). Надежный 3Д принтер для печати">
            <a:extLst>
              <a:ext uri="{FF2B5EF4-FFF2-40B4-BE49-F238E27FC236}">
                <a16:creationId xmlns:a16="http://schemas.microsoft.com/office/drawing/2014/main" xmlns="" id="{E4D72931-E161-B12B-294B-5C1CA6D5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5512" y="24988726"/>
            <a:ext cx="4312858" cy="39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F75B8F8-6572-2F05-7DA0-2F373A4D632A}"/>
              </a:ext>
            </a:extLst>
          </p:cNvPr>
          <p:cNvSpPr txBox="1"/>
          <p:nvPr/>
        </p:nvSpPr>
        <p:spPr>
          <a:xfrm>
            <a:off x="174427" y="30480950"/>
            <a:ext cx="70321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3358" indent="-279442">
              <a:buFont typeface="Arial" panose="020B0604020202020204" pitchFamily="34" charset="0"/>
              <a:buChar char="•"/>
            </a:pPr>
            <a:r>
              <a:rPr lang="ru-RU" sz="3200" dirty="0"/>
              <a:t>придание свойств индикатору: </a:t>
            </a:r>
          </a:p>
          <a:p>
            <a:pPr marL="263917"/>
            <a:r>
              <a:rPr lang="ru-RU" sz="3200" dirty="0"/>
              <a:t>люминесценция (люминофор)</a:t>
            </a:r>
            <a:r>
              <a:rPr lang="en-US" sz="3200" dirty="0"/>
              <a:t>,</a:t>
            </a:r>
            <a:endParaRPr lang="ru-RU" sz="3200" dirty="0"/>
          </a:p>
          <a:p>
            <a:pPr marL="263917"/>
            <a:r>
              <a:rPr lang="ru-RU" sz="3200" dirty="0"/>
              <a:t> плотность (порошковый ферросилиций)</a:t>
            </a:r>
            <a:r>
              <a:rPr lang="en-US" sz="3200" dirty="0"/>
              <a:t>.</a:t>
            </a:r>
          </a:p>
        </p:txBody>
      </p:sp>
      <p:pic>
        <p:nvPicPr>
          <p:cNvPr id="87" name="Picture 2" descr="Люминофор — светонакопительный пигмент, светящийся порошок | LUMI-LUM">
            <a:extLst>
              <a:ext uri="{FF2B5EF4-FFF2-40B4-BE49-F238E27FC236}">
                <a16:creationId xmlns:a16="http://schemas.microsoft.com/office/drawing/2014/main" xmlns="" id="{B07F2179-7D43-8818-A067-FE150A191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826" l="9811" r="89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86768" y="30120343"/>
            <a:ext cx="4392655" cy="31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66A60A44-C647-5601-70E7-3C136B4B6F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3606" y="30156708"/>
            <a:ext cx="4325419" cy="2978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5291F660-9AD0-234A-4369-CC6C7BBD351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54"/>
          <a:stretch/>
        </p:blipFill>
        <p:spPr bwMode="auto">
          <a:xfrm rot="5400000">
            <a:off x="14854226" y="25402598"/>
            <a:ext cx="9113083" cy="6413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Таблица 112">
            <a:extLst>
              <a:ext uri="{FF2B5EF4-FFF2-40B4-BE49-F238E27FC236}">
                <a16:creationId xmlns:a16="http://schemas.microsoft.com/office/drawing/2014/main" xmlns="" id="{E0008EC3-3108-8265-6BD3-72744FA03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79437"/>
              </p:ext>
            </p:extLst>
          </p:nvPr>
        </p:nvGraphicFramePr>
        <p:xfrm>
          <a:off x="23081911" y="24402635"/>
          <a:ext cx="6797592" cy="810091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232259">
                  <a:extLst>
                    <a:ext uri="{9D8B030D-6E8A-4147-A177-3AD203B41FA5}">
                      <a16:colId xmlns:a16="http://schemas.microsoft.com/office/drawing/2014/main" xmlns="" val="3052762955"/>
                    </a:ext>
                  </a:extLst>
                </a:gridCol>
                <a:gridCol w="5565333">
                  <a:extLst>
                    <a:ext uri="{9D8B030D-6E8A-4147-A177-3AD203B41FA5}">
                      <a16:colId xmlns:a16="http://schemas.microsoft.com/office/drawing/2014/main" xmlns="" val="1050903416"/>
                    </a:ext>
                  </a:extLst>
                </a:gridCol>
              </a:tblGrid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Марка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9625269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ФЛ-530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88975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Антрацен (органический)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9866432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Алюминат стронция, синий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2773512"/>
                  </a:ext>
                </a:extLst>
              </a:tr>
              <a:tr h="395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Алюминат стронция, желто-зеленый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5243500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Алюминат стронция, бирюзовый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8592400"/>
                  </a:ext>
                </a:extLst>
              </a:tr>
              <a:tr h="395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Алюминат стронция, небесно-голубой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5997879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Алюминат стронция, фиолетовый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4392235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Алюминат стронция, желтый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0995944"/>
                  </a:ext>
                </a:extLst>
              </a:tr>
              <a:tr h="395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Алюминат стронция, небесно-голубой (крупный)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8718530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Алюминат стронция, розовый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7604528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Алюминат стронция, синий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9381018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Алюминат стронция, белый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0362574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ЭЛ 570М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9027964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ФК-110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2712113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Терфенил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3931488"/>
                  </a:ext>
                </a:extLst>
              </a:tr>
              <a:tr h="298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Люминол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352032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Толан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4075724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 Р-530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684551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ФС-4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8421210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РС-424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8198802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ФК-1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5708834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ФК-2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4075496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Э-455-115(220)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2261869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Э-515-115(220)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7" marR="259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4052269"/>
                  </a:ext>
                </a:extLst>
              </a:tr>
            </a:tbl>
          </a:graphicData>
        </a:graphic>
      </p:graphicFrame>
      <p:pic>
        <p:nvPicPr>
          <p:cNvPr id="121" name="Рисунок 120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95DE4D3-4E5E-C004-C632-F2D27D3DDC7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9611" y="33626291"/>
            <a:ext cx="5757429" cy="420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" name="Рисунок 121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F8D4D4D-662A-28B6-A43F-334709A21A0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6320" y="33696478"/>
            <a:ext cx="6059822" cy="420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BB51AAB-888F-9108-36DB-CC109E51266D}"/>
              </a:ext>
            </a:extLst>
          </p:cNvPr>
          <p:cNvSpPr txBox="1"/>
          <p:nvPr/>
        </p:nvSpPr>
        <p:spPr>
          <a:xfrm>
            <a:off x="17590206" y="38123983"/>
            <a:ext cx="5752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 ультрафиолетовом свете</a:t>
            </a:r>
            <a:endParaRPr lang="ru-RU" sz="32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77314958-88F5-7D3C-A3C8-05453C92644C}"/>
              </a:ext>
            </a:extLst>
          </p:cNvPr>
          <p:cNvSpPr txBox="1"/>
          <p:nvPr/>
        </p:nvSpPr>
        <p:spPr>
          <a:xfrm>
            <a:off x="25243402" y="38083994"/>
            <a:ext cx="3683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 дневном свете</a:t>
            </a:r>
            <a:endParaRPr lang="ru-RU" sz="32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C61E698-0668-F3C3-A983-9247858B0F58}"/>
              </a:ext>
            </a:extLst>
          </p:cNvPr>
          <p:cNvSpPr txBox="1"/>
          <p:nvPr/>
        </p:nvSpPr>
        <p:spPr>
          <a:xfrm>
            <a:off x="26981999" y="39649017"/>
            <a:ext cx="32650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 1 индикатора 278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2CD8B112-B613-D317-6DBB-9353FE4A762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38" y="33757329"/>
            <a:ext cx="7042294" cy="64364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" name="Таблица 126">
            <a:extLst>
              <a:ext uri="{FF2B5EF4-FFF2-40B4-BE49-F238E27FC236}">
                <a16:creationId xmlns:a16="http://schemas.microsoft.com/office/drawing/2014/main" xmlns="" id="{68EB9B73-47B8-4EB7-BD27-3C6508BDB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67043"/>
              </p:ext>
            </p:extLst>
          </p:nvPr>
        </p:nvGraphicFramePr>
        <p:xfrm>
          <a:off x="7398164" y="33626291"/>
          <a:ext cx="9556594" cy="524304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935616">
                  <a:extLst>
                    <a:ext uri="{9D8B030D-6E8A-4147-A177-3AD203B41FA5}">
                      <a16:colId xmlns:a16="http://schemas.microsoft.com/office/drawing/2014/main" xmlns="" val="3509138338"/>
                    </a:ext>
                  </a:extLst>
                </a:gridCol>
                <a:gridCol w="1908662">
                  <a:extLst>
                    <a:ext uri="{9D8B030D-6E8A-4147-A177-3AD203B41FA5}">
                      <a16:colId xmlns:a16="http://schemas.microsoft.com/office/drawing/2014/main" xmlns="" val="3433612280"/>
                    </a:ext>
                  </a:extLst>
                </a:gridCol>
                <a:gridCol w="2855797">
                  <a:extLst>
                    <a:ext uri="{9D8B030D-6E8A-4147-A177-3AD203B41FA5}">
                      <a16:colId xmlns:a16="http://schemas.microsoft.com/office/drawing/2014/main" xmlns="" val="1959546349"/>
                    </a:ext>
                  </a:extLst>
                </a:gridCol>
                <a:gridCol w="1856519">
                  <a:extLst>
                    <a:ext uri="{9D8B030D-6E8A-4147-A177-3AD203B41FA5}">
                      <a16:colId xmlns:a16="http://schemas.microsoft.com/office/drawing/2014/main" xmlns="" val="672251934"/>
                    </a:ext>
                  </a:extLst>
                </a:gridCol>
              </a:tblGrid>
              <a:tr h="6286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Люминофор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Степень отклонения,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Dv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Люминофор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Степень отклонения, </a:t>
                      </a:r>
                      <a:r>
                        <a:rPr lang="en-US" sz="2000" dirty="0" err="1">
                          <a:effectLst/>
                        </a:rPr>
                        <a:t>Dv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5954174"/>
                  </a:ext>
                </a:extLst>
              </a:tr>
              <a:tr h="46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Алюминат стронция, №1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Э-515 -115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8130775"/>
                  </a:ext>
                </a:extLst>
              </a:tr>
              <a:tr h="46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Алюминат стронция, №2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ЭЛ-570, 1 мг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3496357"/>
                  </a:ext>
                </a:extLst>
              </a:tr>
              <a:tr h="46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Алюминат стронция, №3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ФК-110, 1 мг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9277747"/>
                  </a:ext>
                </a:extLst>
              </a:tr>
              <a:tr h="416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Алюминат стронция, №4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ФЛ-530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4629405"/>
                  </a:ext>
                </a:extLst>
              </a:tr>
              <a:tr h="46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Алюминат стронция, №5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Антрацен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607546"/>
                  </a:ext>
                </a:extLst>
              </a:tr>
              <a:tr h="46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Алюминат стронция, №6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Люминол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1551566"/>
                  </a:ext>
                </a:extLst>
              </a:tr>
              <a:tr h="46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Алюминат стронция, №7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Толан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6249625"/>
                  </a:ext>
                </a:extLst>
              </a:tr>
              <a:tr h="46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Алюминат стронция, №8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Терфенил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5827864"/>
                  </a:ext>
                </a:extLst>
              </a:tr>
              <a:tr h="46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Алюминат стронция, №9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057779"/>
                  </a:ext>
                </a:extLst>
              </a:tr>
              <a:tr h="46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Алюминат стронция, №10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0712968"/>
                  </a:ext>
                </a:extLst>
              </a:tr>
            </a:tbl>
          </a:graphicData>
        </a:graphic>
      </p:graphicFrame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DEC0470F-6C80-4259-F488-B3754FFE0C17}"/>
              </a:ext>
            </a:extLst>
          </p:cNvPr>
          <p:cNvSpPr txBox="1"/>
          <p:nvPr/>
        </p:nvSpPr>
        <p:spPr>
          <a:xfrm>
            <a:off x="7694167" y="39184633"/>
            <a:ext cx="9260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Степень отклонения формы сигнала рентгенолюминесценции люминофоров к форме сигнала природного алмаза (14 -максимальный, 0 – минимальный)</a:t>
            </a:r>
            <a:r>
              <a:rPr lang="ru-RU" sz="2400" dirty="0"/>
              <a:t> </a:t>
            </a:r>
          </a:p>
        </p:txBody>
      </p:sp>
      <p:graphicFrame>
        <p:nvGraphicFramePr>
          <p:cNvPr id="129" name="Таблица 4">
            <a:extLst>
              <a:ext uri="{FF2B5EF4-FFF2-40B4-BE49-F238E27FC236}">
                <a16:creationId xmlns:a16="http://schemas.microsoft.com/office/drawing/2014/main" xmlns="" id="{55DEC597-CC27-0726-C155-025E8C835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32317"/>
              </p:ext>
            </p:extLst>
          </p:nvPr>
        </p:nvGraphicFramePr>
        <p:xfrm>
          <a:off x="17567292" y="39184633"/>
          <a:ext cx="9334448" cy="336517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28591">
                  <a:extLst>
                    <a:ext uri="{9D8B030D-6E8A-4147-A177-3AD203B41FA5}">
                      <a16:colId xmlns:a16="http://schemas.microsoft.com/office/drawing/2014/main" xmlns="" val="3969755988"/>
                    </a:ext>
                  </a:extLst>
                </a:gridCol>
                <a:gridCol w="5159637">
                  <a:extLst>
                    <a:ext uri="{9D8B030D-6E8A-4147-A177-3AD203B41FA5}">
                      <a16:colId xmlns:a16="http://schemas.microsoft.com/office/drawing/2014/main" xmlns="" val="1131798712"/>
                    </a:ext>
                  </a:extLst>
                </a:gridCol>
                <a:gridCol w="3146220">
                  <a:extLst>
                    <a:ext uri="{9D8B030D-6E8A-4147-A177-3AD203B41FA5}">
                      <a16:colId xmlns:a16="http://schemas.microsoft.com/office/drawing/2014/main" xmlns="" val="1856250578"/>
                    </a:ext>
                  </a:extLst>
                </a:gridCol>
              </a:tblGrid>
              <a:tr h="560863">
                <a:tc>
                  <a:txBody>
                    <a:bodyPr/>
                    <a:lstStyle/>
                    <a:p>
                      <a:r>
                        <a:rPr lang="ru-RU" sz="2800" dirty="0"/>
                        <a:t>№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Наименование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Стоимость</a:t>
                      </a:r>
                      <a:r>
                        <a:rPr lang="en-US" sz="2800" dirty="0"/>
                        <a:t>, </a:t>
                      </a:r>
                      <a:r>
                        <a:rPr lang="ru-RU" sz="2800" dirty="0" err="1"/>
                        <a:t>руб</a:t>
                      </a:r>
                      <a:r>
                        <a:rPr lang="en-US" sz="2800" dirty="0"/>
                        <a:t>.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9235315"/>
                  </a:ext>
                </a:extLst>
              </a:tr>
              <a:tr h="560863">
                <a:tc>
                  <a:txBody>
                    <a:bodyPr/>
                    <a:lstStyle/>
                    <a:p>
                      <a:r>
                        <a:rPr lang="ru-RU" sz="2800" dirty="0"/>
                        <a:t>1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/>
                        <a:t>Эпоксидальная</a:t>
                      </a:r>
                      <a:r>
                        <a:rPr lang="ru-RU" sz="2800" dirty="0"/>
                        <a:t> смола</a:t>
                      </a:r>
                      <a:r>
                        <a:rPr lang="en-US" sz="2800" dirty="0"/>
                        <a:t>, 1 </a:t>
                      </a:r>
                      <a:r>
                        <a:rPr lang="ru-RU" sz="2800" dirty="0"/>
                        <a:t>л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1500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7398422"/>
                  </a:ext>
                </a:extLst>
              </a:tr>
              <a:tr h="560863">
                <a:tc>
                  <a:txBody>
                    <a:bodyPr/>
                    <a:lstStyle/>
                    <a:p>
                      <a:r>
                        <a:rPr lang="ru-RU" sz="2800" dirty="0"/>
                        <a:t>2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Люминофоры</a:t>
                      </a:r>
                      <a:r>
                        <a:rPr lang="en-US" sz="2800" dirty="0"/>
                        <a:t>, 100 </a:t>
                      </a:r>
                      <a:r>
                        <a:rPr lang="ru-RU" sz="2800" dirty="0"/>
                        <a:t>г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230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8800376"/>
                  </a:ext>
                </a:extLst>
              </a:tr>
              <a:tr h="560863"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Ферросилиций</a:t>
                      </a:r>
                      <a:r>
                        <a:rPr lang="en-US" sz="2800" dirty="0"/>
                        <a:t>, 100 </a:t>
                      </a:r>
                      <a:r>
                        <a:rPr lang="ru-RU" sz="2800" dirty="0"/>
                        <a:t>г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750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942215"/>
                  </a:ext>
                </a:extLst>
              </a:tr>
              <a:tr h="560863">
                <a:tc>
                  <a:txBody>
                    <a:bodyPr/>
                    <a:lstStyle/>
                    <a:p>
                      <a:r>
                        <a:rPr lang="ru-RU" sz="2800" dirty="0"/>
                        <a:t>4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Форма под заливку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300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3456104"/>
                  </a:ext>
                </a:extLst>
              </a:tr>
              <a:tr h="560863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Итого: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2780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213748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66414" y="40980040"/>
            <a:ext cx="14613009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3200" b="1" dirty="0"/>
              <a:t>АК «АЛРОСА» (ПАО):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/>
              <a:t>Мирнинско-Нюрбинский</a:t>
            </a:r>
            <a:r>
              <a:rPr lang="ru-RU" sz="3200" dirty="0"/>
              <a:t> </a:t>
            </a:r>
            <a:r>
              <a:rPr lang="ru-RU" sz="3200" dirty="0" smtClean="0"/>
              <a:t>ГОК, </a:t>
            </a:r>
            <a:r>
              <a:rPr lang="ru-RU" sz="3200" dirty="0" err="1" smtClean="0"/>
              <a:t>Айхальский</a:t>
            </a:r>
            <a:r>
              <a:rPr lang="ru-RU" sz="3200" dirty="0" smtClean="0"/>
              <a:t> ГОК, </a:t>
            </a:r>
            <a:r>
              <a:rPr lang="ru-RU" sz="3200" dirty="0" err="1" smtClean="0"/>
              <a:t>Удачнинский</a:t>
            </a:r>
            <a:r>
              <a:rPr lang="ru-RU" sz="3200" dirty="0" smtClean="0"/>
              <a:t> </a:t>
            </a:r>
            <a:r>
              <a:rPr lang="ru-RU" sz="3200" dirty="0"/>
              <a:t>ГОК</a:t>
            </a:r>
            <a:r>
              <a:rPr lang="en-US" sz="3200" dirty="0"/>
              <a:t> 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Институт «</a:t>
            </a:r>
            <a:r>
              <a:rPr lang="ru-RU" sz="3200" dirty="0" err="1" smtClean="0"/>
              <a:t>Якутнипроалмаз</a:t>
            </a:r>
            <a:r>
              <a:rPr lang="ru-RU" sz="3200" dirty="0" smtClean="0"/>
              <a:t>», ОАО </a:t>
            </a:r>
            <a:r>
              <a:rPr lang="ru-RU" sz="3200" dirty="0"/>
              <a:t>«</a:t>
            </a:r>
            <a:r>
              <a:rPr lang="ru-RU" sz="3200" dirty="0" err="1" smtClean="0"/>
              <a:t>Североалмаз</a:t>
            </a:r>
            <a:r>
              <a:rPr lang="ru-RU" sz="3200" dirty="0" smtClean="0"/>
              <a:t>», АО </a:t>
            </a:r>
            <a:r>
              <a:rPr lang="ru-RU" sz="3200" dirty="0"/>
              <a:t>«Алмазы - </a:t>
            </a:r>
            <a:r>
              <a:rPr lang="ru-RU" sz="3200" dirty="0" err="1"/>
              <a:t>Анабара</a:t>
            </a:r>
            <a:r>
              <a:rPr lang="ru-RU" sz="3200" dirty="0"/>
              <a:t>»</a:t>
            </a:r>
            <a:endParaRPr lang="ru-RU" sz="3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007" y="18206993"/>
            <a:ext cx="4059239" cy="54123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6" y="18250775"/>
            <a:ext cx="4095030" cy="54600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699" y="18204166"/>
            <a:ext cx="4090723" cy="54542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35" y="18204958"/>
            <a:ext cx="4065396" cy="54613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199" y="18221053"/>
            <a:ext cx="4038150" cy="53842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64" y="18204166"/>
            <a:ext cx="4128024" cy="55040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081" y="18183398"/>
            <a:ext cx="4102621" cy="54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61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448</Words>
  <Application>Microsoft Office PowerPoint</Application>
  <PresentationFormat>Произвольный</PresentationFormat>
  <Paragraphs>157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Tikhon</dc:creator>
  <cp:lastModifiedBy>Юрий Подкаменный</cp:lastModifiedBy>
  <cp:revision>29</cp:revision>
  <dcterms:created xsi:type="dcterms:W3CDTF">2022-12-19T05:47:28Z</dcterms:created>
  <dcterms:modified xsi:type="dcterms:W3CDTF">2022-12-23T13:33:05Z</dcterms:modified>
</cp:coreProperties>
</file>