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167" autoAdjust="0"/>
  </p:normalViewPr>
  <p:slideViewPr>
    <p:cSldViewPr snapToGrid="0">
      <p:cViewPr varScale="1">
        <p:scale>
          <a:sx n="17" d="100"/>
          <a:sy n="17" d="100"/>
        </p:scale>
        <p:origin x="13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1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1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9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3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3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2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5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5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2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FA0E-CDE5-412B-972E-57317568C698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99903-58D4-4253-B1DA-6B309203A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709" y="687115"/>
            <a:ext cx="17008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600" algn="ctr"/>
            <a:r>
              <a:rPr lang="ru-RU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Создание технологии очистки поверхности минералов</a:t>
            </a:r>
          </a:p>
          <a:p>
            <a:endParaRPr lang="ru-RU" sz="4400" dirty="0" smtClean="0"/>
          </a:p>
          <a:p>
            <a:endParaRPr lang="ru-RU" sz="4400" dirty="0"/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Князева Виктория</a:t>
            </a:r>
            <a:endParaRPr lang="ru-RU" sz="44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4936357"/>
            <a:ext cx="17280000" cy="0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7280000" y="2"/>
            <a:ext cx="14708" cy="4936355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7294708" y="4811892"/>
            <a:ext cx="0" cy="12597144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5111" y="5847791"/>
            <a:ext cx="8918843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/>
              <a:t>В связи с переходом на глубокие горизонты добычи руды</a:t>
            </a:r>
            <a:r>
              <a:rPr lang="en-US" sz="3600" dirty="0"/>
              <a:t>, </a:t>
            </a:r>
            <a:r>
              <a:rPr lang="ru-RU" sz="3600" dirty="0"/>
              <a:t>очень часто встречаются измененные рудные блоки</a:t>
            </a:r>
            <a:r>
              <a:rPr lang="en-US" sz="3600" dirty="0"/>
              <a:t>.</a:t>
            </a:r>
            <a:r>
              <a:rPr lang="ru-RU" sz="3600" dirty="0"/>
              <a:t> В измененных рудных блоках кимберлиты в различной степени преобразованы </a:t>
            </a:r>
            <a:r>
              <a:rPr lang="en-US" sz="3600" dirty="0"/>
              <a:t>c </a:t>
            </a:r>
            <a:r>
              <a:rPr lang="ru-RU" sz="3600" dirty="0"/>
              <a:t>глинистые минералы</a:t>
            </a:r>
            <a:r>
              <a:rPr lang="en-US" sz="3600" dirty="0"/>
              <a:t>.</a:t>
            </a:r>
            <a:endParaRPr lang="ru-RU" sz="3600" dirty="0"/>
          </a:p>
          <a:p>
            <a:pPr indent="365125" algn="just"/>
            <a:endParaRPr lang="ru-RU" sz="36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365125" algn="ctr"/>
            <a:r>
              <a:rPr lang="ru-RU" sz="3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Цель:</a:t>
            </a:r>
          </a:p>
          <a:p>
            <a:pPr indent="450215" algn="just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технологию очистки поверхности алмазов, для улучшения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показателей обогатительных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процессов.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03238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 сбор данных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методам очистки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03238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и обоснование методов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03238" indent="-4572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технологии по очистки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415242" lvl="3"/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28121" y="17559564"/>
            <a:ext cx="9201150" cy="0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9229271" y="17409036"/>
            <a:ext cx="21045942" cy="152167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3355722" y="17704424"/>
            <a:ext cx="321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0" y="23877245"/>
            <a:ext cx="30247092" cy="175743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44824" y="33406203"/>
            <a:ext cx="17100076" cy="44346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17144900" y="33364226"/>
            <a:ext cx="0" cy="9439537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44824" y="40509055"/>
            <a:ext cx="17100076" cy="17125"/>
          </a:xfrm>
          <a:prstGeom prst="line">
            <a:avLst/>
          </a:prstGeom>
          <a:ln w="476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004BB268-E85E-1994-8DF4-CC9FB7BEA9B5}"/>
              </a:ext>
            </a:extLst>
          </p:cNvPr>
          <p:cNvSpPr/>
          <p:nvPr/>
        </p:nvSpPr>
        <p:spPr>
          <a:xfrm>
            <a:off x="22002803" y="1611855"/>
            <a:ext cx="4443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Сбор данных</a:t>
            </a:r>
            <a:endParaRPr lang="ru-RU" sz="4400" dirty="0"/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20038428" y="24190772"/>
            <a:ext cx="8372594" cy="67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продукте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11EC883-D8C3-E17D-9B66-AC4164A035DF}"/>
              </a:ext>
            </a:extLst>
          </p:cNvPr>
          <p:cNvSpPr/>
          <p:nvPr/>
        </p:nvSpPr>
        <p:spPr>
          <a:xfrm>
            <a:off x="9103919" y="5125479"/>
            <a:ext cx="8389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 Глинистые минералы </a:t>
            </a:r>
          </a:p>
        </p:txBody>
      </p:sp>
      <p:pic>
        <p:nvPicPr>
          <p:cNvPr id="40" name="Picture 3" descr="F:\Плаксинские 2016\картинки\smectite-clay.jpg">
            <a:extLst>
              <a:ext uri="{FF2B5EF4-FFF2-40B4-BE49-F238E27FC236}">
                <a16:creationId xmlns:a16="http://schemas.microsoft.com/office/drawing/2014/main" xmlns="" id="{5714EC4B-7BE2-0F0F-3707-F03EAC14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2" b="98883" l="0" r="98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6959" y="5672717"/>
            <a:ext cx="4922953" cy="334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люс 40">
            <a:extLst>
              <a:ext uri="{FF2B5EF4-FFF2-40B4-BE49-F238E27FC236}">
                <a16:creationId xmlns:a16="http://schemas.microsoft.com/office/drawing/2014/main" xmlns="" id="{29F4E974-E2D8-F514-16A5-D2CC9FED7411}"/>
              </a:ext>
            </a:extLst>
          </p:cNvPr>
          <p:cNvSpPr/>
          <p:nvPr/>
        </p:nvSpPr>
        <p:spPr>
          <a:xfrm>
            <a:off x="12728573" y="8959918"/>
            <a:ext cx="1161516" cy="948243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42" name="Picture 2" descr="F:\Плаксинские 2016\картинки\тальк.jpg">
            <a:extLst>
              <a:ext uri="{FF2B5EF4-FFF2-40B4-BE49-F238E27FC236}">
                <a16:creationId xmlns:a16="http://schemas.microsoft.com/office/drawing/2014/main" xmlns="" id="{B1D0BC3C-55E4-0804-D0F7-3AB842E0A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88900" y="10654461"/>
            <a:ext cx="4571012" cy="29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F2C529D1-5943-3413-23CF-BE2816FF5978}"/>
              </a:ext>
            </a:extLst>
          </p:cNvPr>
          <p:cNvSpPr/>
          <p:nvPr/>
        </p:nvSpPr>
        <p:spPr>
          <a:xfrm>
            <a:off x="12297679" y="9983498"/>
            <a:ext cx="2023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Тальк</a:t>
            </a: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xmlns="" id="{AB6F5B1E-ADAA-7D63-2AD0-2A4A6E70CD23}"/>
              </a:ext>
            </a:extLst>
          </p:cNvPr>
          <p:cNvSpPr/>
          <p:nvPr/>
        </p:nvSpPr>
        <p:spPr>
          <a:xfrm>
            <a:off x="12527789" y="13758409"/>
            <a:ext cx="1534596" cy="1147052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99413580-237D-5B08-F7F4-F9C88C632832}"/>
              </a:ext>
            </a:extLst>
          </p:cNvPr>
          <p:cNvSpPr/>
          <p:nvPr/>
        </p:nvSpPr>
        <p:spPr>
          <a:xfrm>
            <a:off x="8819859" y="15077226"/>
            <a:ext cx="8389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составляют до 96 % связующей массы</a:t>
            </a:r>
            <a:r>
              <a:rPr lang="en-US" sz="3600" b="1" dirty="0"/>
              <a:t> </a:t>
            </a:r>
            <a:r>
              <a:rPr lang="ru-RU" sz="3600" b="1" dirty="0"/>
              <a:t>кимберлитов</a:t>
            </a:r>
            <a:r>
              <a:rPr lang="en-US" sz="3600" b="1" dirty="0"/>
              <a:t>, </a:t>
            </a:r>
            <a:r>
              <a:rPr lang="ru-RU" sz="3600" b="1" dirty="0"/>
              <a:t>которые концентрируются на поверхности алмазов и затрудняют процессы их извлечения</a:t>
            </a:r>
          </a:p>
        </p:txBody>
      </p:sp>
      <p:graphicFrame>
        <p:nvGraphicFramePr>
          <p:cNvPr id="46" name="Таблица 4">
            <a:extLst>
              <a:ext uri="{FF2B5EF4-FFF2-40B4-BE49-F238E27FC236}">
                <a16:creationId xmlns:a16="http://schemas.microsoft.com/office/drawing/2014/main" xmlns="" id="{CFB4DF32-C9E9-98CD-D5E2-A98463292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80843"/>
              </p:ext>
            </p:extLst>
          </p:nvPr>
        </p:nvGraphicFramePr>
        <p:xfrm>
          <a:off x="17651526" y="2847244"/>
          <a:ext cx="12313572" cy="127406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779724">
                  <a:extLst>
                    <a:ext uri="{9D8B030D-6E8A-4147-A177-3AD203B41FA5}">
                      <a16:colId xmlns:a16="http://schemas.microsoft.com/office/drawing/2014/main" xmlns="" val="2633375437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xmlns="" val="2313848344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xmlns="" val="829506828"/>
                    </a:ext>
                  </a:extLst>
                </a:gridCol>
                <a:gridCol w="2933148">
                  <a:extLst>
                    <a:ext uri="{9D8B030D-6E8A-4147-A177-3AD203B41FA5}">
                      <a16:colId xmlns:a16="http://schemas.microsoft.com/office/drawing/2014/main" xmlns="" val="682076187"/>
                    </a:ext>
                  </a:extLst>
                </a:gridCol>
              </a:tblGrid>
              <a:tr h="56830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Технология очистки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Применение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Плюсы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Минусы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4013741"/>
                  </a:ext>
                </a:extLst>
              </a:tr>
              <a:tr h="144800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Механическая оттирка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Специальное оборудование включается в схему обогащение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Убирает примеси со всех минералов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Увеличивает концентрат</a:t>
                      </a:r>
                      <a:r>
                        <a:rPr lang="en-US" sz="3200" dirty="0"/>
                        <a:t>, </a:t>
                      </a:r>
                      <a:r>
                        <a:rPr lang="ru-RU" sz="3200" dirty="0"/>
                        <a:t>дополнительный расход электроэнергии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90169304"/>
                  </a:ext>
                </a:extLst>
              </a:tr>
              <a:tr h="112103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Тепловая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Подогрев воды на фабрике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Убирает примеси </a:t>
                      </a:r>
                      <a:r>
                        <a:rPr lang="ru-RU" sz="3200" dirty="0" err="1"/>
                        <a:t>карбонатовых</a:t>
                      </a:r>
                      <a:r>
                        <a:rPr lang="ru-RU" sz="3200" dirty="0"/>
                        <a:t> минералов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Большой расход электроэнергии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4056828"/>
                  </a:ext>
                </a:extLst>
              </a:tr>
              <a:tr h="112103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Ультразвуковая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Встраивается в исходную схему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Убирает примеси со всех минералов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Не большой расход электроэнергии</a:t>
                      </a:r>
                      <a:r>
                        <a:rPr lang="en-US" sz="3200" dirty="0"/>
                        <a:t>, </a:t>
                      </a:r>
                      <a:r>
                        <a:rPr lang="ru-RU" sz="3200" dirty="0"/>
                        <a:t>подбор специальных режимов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0748019"/>
                  </a:ext>
                </a:extLst>
              </a:tr>
              <a:tr h="112103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Электрохимическая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Встраивается в исходную схему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Предотвращает образование примесей на поверхностях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Большой расход электроэнергии</a:t>
                      </a:r>
                    </a:p>
                    <a:p>
                      <a:pPr algn="ctr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81035839"/>
                  </a:ext>
                </a:extLst>
              </a:tr>
              <a:tr h="79406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Комбинированная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Встраивается в исходную схему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/>
                        <a:t>Убирает примеси со всех минералов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Подбор специальных режимов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8373372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15" r="23162"/>
          <a:stretch/>
        </p:blipFill>
        <p:spPr>
          <a:xfrm>
            <a:off x="405110" y="25186582"/>
            <a:ext cx="7096617" cy="8453068"/>
          </a:xfrm>
          <a:prstGeom prst="rect">
            <a:avLst/>
          </a:prstGeom>
        </p:spPr>
      </p:pic>
      <p:sp>
        <p:nvSpPr>
          <p:cNvPr id="48" name="Заголовок 1"/>
          <p:cNvSpPr txBox="1">
            <a:spLocks/>
          </p:cNvSpPr>
          <p:nvPr/>
        </p:nvSpPr>
        <p:spPr>
          <a:xfrm>
            <a:off x="44824" y="23900600"/>
            <a:ext cx="17870114" cy="189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latin typeface="Verdana" pitchFamily="34" charset="0"/>
                <a:ea typeface="Verdana" pitchFamily="34" charset="0"/>
                <a:cs typeface="Arial" pitchFamily="34" charset="0"/>
              </a:rPr>
              <a:t>Принципиальная схема закрепления</a:t>
            </a:r>
            <a:r>
              <a:rPr lang="en-US" sz="3200" b="1" smtClean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3200" b="1" smtClean="0">
                <a:latin typeface="Verdana" pitchFamily="34" charset="0"/>
                <a:ea typeface="Verdana" pitchFamily="34" charset="0"/>
                <a:cs typeface="Arial" pitchFamily="34" charset="0"/>
              </a:rPr>
              <a:t>(1.2.3) и удаления</a:t>
            </a:r>
            <a:r>
              <a:rPr lang="en-US" sz="3200" b="1" smtClean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3200" b="1" smtClean="0">
                <a:latin typeface="Verdana" pitchFamily="34" charset="0"/>
                <a:ea typeface="Verdana" pitchFamily="34" charset="0"/>
                <a:cs typeface="Arial" pitchFamily="34" charset="0"/>
              </a:rPr>
              <a:t>(А.Б.В.Г) гидрофилизирующих минеральных образований с поверхности</a:t>
            </a:r>
            <a:r>
              <a:rPr lang="en-US" sz="3200" b="1" smtClean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3200" b="1" smtClean="0">
                <a:latin typeface="Verdana" pitchFamily="34" charset="0"/>
                <a:ea typeface="Verdana" pitchFamily="34" charset="0"/>
                <a:cs typeface="Arial" pitchFamily="34" charset="0"/>
              </a:rPr>
              <a:t>алмаза</a:t>
            </a:r>
            <a:endParaRPr lang="ru-RU" sz="3200" b="1" dirty="0"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75802" y="26305720"/>
            <a:ext cx="104771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 –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пленочное поверхностное образование;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2 - рельефное поверхностного образование;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3 – единичные шламовые зерна; </a:t>
            </a:r>
          </a:p>
          <a:p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Способы очистки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: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А – химическое растворение продуктами ЭлХО;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Б - механическое (сдвиговое) удаление;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В – механическое (вихревое) воздействие;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Г – механическое (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диспергационное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) удаление</a:t>
            </a:r>
          </a:p>
          <a:p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Область кавитации (мощность более 1,5 Вт/см2);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Область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предкавитации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itchFamily="18" charset="0"/>
              </a:rPr>
              <a:t> (мощность менее 1,5 Вт/см2)</a:t>
            </a:r>
          </a:p>
        </p:txBody>
      </p:sp>
      <p:pic>
        <p:nvPicPr>
          <p:cNvPr id="51" name="Picture 3">
            <a:extLst>
              <a:ext uri="{FF2B5EF4-FFF2-40B4-BE49-F238E27FC236}">
                <a16:creationId xmlns:a16="http://schemas.microsoft.com/office/drawing/2014/main" xmlns="" id="{0CDFBD5A-0124-C202-73A7-FE474D2D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892" y="25933690"/>
            <a:ext cx="7537057" cy="59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46A3EF5F-E47D-CF9E-19A5-FBC1143D52F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224725" y="27096212"/>
            <a:ext cx="1198473" cy="5836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2" name="Picture 2">
            <a:extLst>
              <a:ext uri="{FF2B5EF4-FFF2-40B4-BE49-F238E27FC236}">
                <a16:creationId xmlns:a16="http://schemas.microsoft.com/office/drawing/2014/main" xmlns="" id="{BF4C8717-F88D-FFB7-5EB1-5A2DBB16C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0" b="100000" l="0" r="99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23961" y="27092413"/>
            <a:ext cx="5202935" cy="394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56B2901-4459-1ABA-C5C1-40CC7FDB0466}"/>
              </a:ext>
            </a:extLst>
          </p:cNvPr>
          <p:cNvSpPr txBox="1"/>
          <p:nvPr/>
        </p:nvSpPr>
        <p:spPr>
          <a:xfrm>
            <a:off x="25077391" y="25500373"/>
            <a:ext cx="45400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ультразвуковая установка ИЛ100-6/1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6E00684-B319-3079-0AA0-A4AFECCAA039}"/>
              </a:ext>
            </a:extLst>
          </p:cNvPr>
          <p:cNvSpPr txBox="1"/>
          <p:nvPr/>
        </p:nvSpPr>
        <p:spPr>
          <a:xfrm>
            <a:off x="17418975" y="31900225"/>
            <a:ext cx="74049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в лаборатории МПТИ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комбинированной технологии очистки алмазов</a:t>
            </a:r>
            <a:endParaRPr lang="ru-RU" sz="32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9D7AC825-A116-62C6-0EFF-D64467410F88}"/>
              </a:ext>
            </a:extLst>
          </p:cNvPr>
          <p:cNvSpPr/>
          <p:nvPr/>
        </p:nvSpPr>
        <p:spPr>
          <a:xfrm>
            <a:off x="24901973" y="30937839"/>
            <a:ext cx="56452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630 Вт до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рабочей частоте 22 ± 10% кГц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мощности достигается путем регулирования амплитуд ультразвуковых колебаний.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805911"/>
              </p:ext>
            </p:extLst>
          </p:nvPr>
        </p:nvGraphicFramePr>
        <p:xfrm>
          <a:off x="17372794" y="34528771"/>
          <a:ext cx="6774315" cy="780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Минерал, формула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Гипс,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×2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Халькопирит,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CuFeS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Касситерит,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SnO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Галит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NaCl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Гётит,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FeO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×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8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Гематит,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Серпентин,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Миннесотаит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(железистый тальк),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Ангидрит,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8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Флогопит, К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Mg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](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8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Кальцит,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CaSO</a:t>
                      </a:r>
                      <a:r>
                        <a:rPr lang="ru-RU" sz="3200" b="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Сапонит,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Ca,Na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)0.3(Mg,Fe2 + )3(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Si,Al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)4O10(OH)2 * 4H2O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94" marR="348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24454297" y="37522792"/>
            <a:ext cx="54033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Выявленные минеральные образования  на поверхности алмазов,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можно очистить с поверхности алмаза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47376323-74F9-663B-155E-1D5819706E9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05" y="34232200"/>
            <a:ext cx="10493113" cy="5685460"/>
          </a:xfrm>
          <a:prstGeom prst="rect">
            <a:avLst/>
          </a:prstGeom>
        </p:spPr>
      </p:pic>
      <p:sp>
        <p:nvSpPr>
          <p:cNvPr id="70" name="Заголовок 1"/>
          <p:cNvSpPr txBox="1">
            <a:spLocks/>
          </p:cNvSpPr>
          <p:nvPr/>
        </p:nvSpPr>
        <p:spPr>
          <a:xfrm>
            <a:off x="607287" y="33639650"/>
            <a:ext cx="8372594" cy="67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b="1" dirty="0"/>
              <a:t>Собранная схема стенда</a:t>
            </a:r>
            <a:endParaRPr lang="ru-RU" sz="3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98E29ED-4220-DB78-A3C2-E9BB06B925AF}"/>
              </a:ext>
            </a:extLst>
          </p:cNvPr>
          <p:cNvSpPr txBox="1"/>
          <p:nvPr/>
        </p:nvSpPr>
        <p:spPr>
          <a:xfrm>
            <a:off x="10961006" y="34408460"/>
            <a:ext cx="587670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Дополнительное извлечение 1-2 % алмазов на переделе сепарации мелких классов (-6+1 мм)</a:t>
            </a:r>
            <a:r>
              <a:rPr lang="en-US" sz="3200" dirty="0"/>
              <a:t>,</a:t>
            </a:r>
            <a:r>
              <a:rPr lang="ru-RU" sz="3200" dirty="0"/>
              <a:t> за счет применения технологии комбинированной очистки поверхности</a:t>
            </a:r>
            <a:r>
              <a:rPr lang="en-US" sz="3200" dirty="0"/>
              <a:t>. </a:t>
            </a:r>
            <a:endParaRPr lang="ru-RU" sz="3200" dirty="0"/>
          </a:p>
          <a:p>
            <a:pPr algn="just"/>
            <a:endParaRPr lang="ru-RU" sz="3200" dirty="0"/>
          </a:p>
          <a:p>
            <a:pPr algn="just"/>
            <a:endParaRPr lang="en-US" sz="3200" dirty="0"/>
          </a:p>
          <a:p>
            <a:pPr algn="just"/>
            <a:r>
              <a:rPr lang="en-US" sz="3200" b="1" dirty="0"/>
              <a:t>3000 </a:t>
            </a:r>
            <a:r>
              <a:rPr lang="ru-RU" sz="3200" b="1" dirty="0"/>
              <a:t>карат в сутки </a:t>
            </a:r>
            <a:r>
              <a:rPr lang="en-US" sz="3200" b="1" dirty="0"/>
              <a:t>* 15 $ * 0,01 = </a:t>
            </a:r>
            <a:r>
              <a:rPr lang="ru-RU" sz="3200" b="1" dirty="0"/>
              <a:t>+ </a:t>
            </a:r>
            <a:r>
              <a:rPr lang="en-US" sz="3200" b="1" dirty="0"/>
              <a:t>450 $ </a:t>
            </a:r>
            <a:r>
              <a:rPr lang="ru-RU" sz="3200" b="1" dirty="0"/>
              <a:t>в сутки</a:t>
            </a:r>
            <a:r>
              <a:rPr lang="en-US" sz="3200" b="1" dirty="0"/>
              <a:t>. </a:t>
            </a:r>
            <a:endParaRPr lang="ru-RU" sz="3200" b="1" dirty="0"/>
          </a:p>
          <a:p>
            <a:pPr algn="just"/>
            <a:endParaRPr lang="en-US" sz="32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0E23FFB-1B7E-DC3B-74F4-7332F3790390}"/>
              </a:ext>
            </a:extLst>
          </p:cNvPr>
          <p:cNvSpPr txBox="1"/>
          <p:nvPr/>
        </p:nvSpPr>
        <p:spPr>
          <a:xfrm>
            <a:off x="846316" y="40875571"/>
            <a:ext cx="1299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Научные подразделения АК «АЛРОСА» (ПАО</a:t>
            </a:r>
            <a:r>
              <a:rPr lang="ru-RU" sz="3200" dirty="0" smtClean="0"/>
              <a:t>)</a:t>
            </a:r>
            <a:endParaRPr lang="ru-RU" sz="3200" dirty="0"/>
          </a:p>
          <a:p>
            <a:r>
              <a:rPr lang="ru-RU" sz="3200" dirty="0"/>
              <a:t>Обогатительные фабрики</a:t>
            </a:r>
            <a:r>
              <a:rPr lang="en-US" sz="3200" dirty="0" smtClean="0"/>
              <a:t>.</a:t>
            </a:r>
            <a:endParaRPr lang="ru-RU" sz="3200" dirty="0"/>
          </a:p>
          <a:p>
            <a:r>
              <a:rPr lang="ru-RU" sz="3200" dirty="0"/>
              <a:t>Институты РАН и университеты горной направленности</a:t>
            </a:r>
            <a:r>
              <a:rPr lang="en-US" sz="3200" dirty="0"/>
              <a:t>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9" y="18290745"/>
            <a:ext cx="4803455" cy="54199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761" y="18342854"/>
            <a:ext cx="4423193" cy="5435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973" y="18295531"/>
            <a:ext cx="4652817" cy="5415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88" y="18290225"/>
            <a:ext cx="4829303" cy="54764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98" y="18290745"/>
            <a:ext cx="4541900" cy="541991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84" y="18352321"/>
            <a:ext cx="4263596" cy="54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1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467</Words>
  <Application>Microsoft Office PowerPoint</Application>
  <PresentationFormat>Произвольный</PresentationFormat>
  <Paragraphs>99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 Unicode MS</vt:lpstr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Tikhon</dc:creator>
  <cp:lastModifiedBy>Юрий Подкаменный</cp:lastModifiedBy>
  <cp:revision>35</cp:revision>
  <dcterms:created xsi:type="dcterms:W3CDTF">2022-12-19T05:47:28Z</dcterms:created>
  <dcterms:modified xsi:type="dcterms:W3CDTF">2022-12-23T14:19:44Z</dcterms:modified>
</cp:coreProperties>
</file>